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5" r:id="rId5"/>
  </p:sldMasterIdLst>
  <p:notesMasterIdLst>
    <p:notesMasterId r:id="rId11"/>
  </p:notesMasterIdLst>
  <p:sldIdLst>
    <p:sldId id="269" r:id="rId6"/>
    <p:sldId id="270" r:id="rId7"/>
    <p:sldId id="279" r:id="rId8"/>
    <p:sldId id="280" r:id="rId9"/>
    <p:sldId id="296" r:id="rId10"/>
    <p:sldId id="290" r:id="rId12"/>
    <p:sldId id="291" r:id="rId13"/>
    <p:sldId id="298" r:id="rId14"/>
    <p:sldId id="293" r:id="rId15"/>
    <p:sldId id="294" r:id="rId16"/>
    <p:sldId id="303" r:id="rId17"/>
    <p:sldId id="304" r:id="rId18"/>
    <p:sldId id="263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马春喜" initials="马" lastIdx="21" clrIdx="0"/>
  <p:cmAuthor id="2" name="MC SYSTEM" initials="M" lastIdx="1" clrIdx="1"/>
  <p:cmAuthor id="3" name="rain" initials="r" lastIdx="6" clrIdx="0"/>
  <p:cmAuthor id="4" name="AutoBVT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1F1F1"/>
    <a:srgbClr val="F0F0F0"/>
    <a:srgbClr val="EEEEEE"/>
    <a:srgbClr val="EAEAEA"/>
    <a:srgbClr val="E6E6E6"/>
    <a:srgbClr val="ECECEC"/>
    <a:srgbClr val="E4E4E4"/>
    <a:srgbClr val="6C9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39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E2A9-64AA-422D-917C-9EE0E118F7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79BA6-749E-438E-B425-C95EFA7716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813B64-5138-4AE8-AD10-6FAF621C24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09A69-4372-47BE-BA92-906EC1F98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C6339B-FAA5-43EF-B671-AC444B2010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B1664C-4C8D-4F66-9EBB-F3A1DE6D09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4524A-5D4D-43F2-810B-7C36169C87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BEFFF-7E3F-4E52-8809-F657FA77D7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281247" y="5727596"/>
            <a:ext cx="40641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7280910" y="57270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7148195" y="65131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6"/>
          <p:cNvSpPr>
            <a:spLocks noChangeArrowheads="1"/>
          </p:cNvSpPr>
          <p:nvPr userDrawn="1"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04825"/>
            <a:ext cx="7480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3"/>
          <p:cNvGrpSpPr>
            <a:grpSpLocks noChangeAspect="1"/>
          </p:cNvGrpSpPr>
          <p:nvPr userDrawn="1"/>
        </p:nvGrpSpPr>
        <p:grpSpPr bwMode="auto">
          <a:xfrm>
            <a:off x="5583769" y="2810669"/>
            <a:ext cx="6775996" cy="4159037"/>
            <a:chOff x="819" y="11054"/>
            <a:chExt cx="5323655" cy="3267931"/>
          </a:xfrm>
        </p:grpSpPr>
        <p:pic>
          <p:nvPicPr>
            <p:cNvPr id="13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5" y="11054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819" y="1588437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445" y="198755"/>
            <a:ext cx="1841500" cy="870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 userDrawn="1"/>
        </p:nvSpPr>
        <p:spPr bwMode="auto">
          <a:xfrm flipH="1">
            <a:off x="0" y="0"/>
            <a:ext cx="4942659" cy="6858000"/>
          </a:xfrm>
          <a:custGeom>
            <a:avLst/>
            <a:gdLst>
              <a:gd name="T0" fmla="*/ 2097118 w 5769204"/>
              <a:gd name="T1" fmla="*/ 9427 h 6858000"/>
              <a:gd name="T2" fmla="*/ 6423025 w 5769204"/>
              <a:gd name="T3" fmla="*/ 0 h 6858000"/>
              <a:gd name="T4" fmla="*/ 6423025 w 5769204"/>
              <a:gd name="T5" fmla="*/ 6858000 h 6858000"/>
              <a:gd name="T6" fmla="*/ 0 w 5769204"/>
              <a:gd name="T7" fmla="*/ 6858000 h 6858000"/>
              <a:gd name="T8" fmla="*/ 2097118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6C9D2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8" name="图片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984" r="7621" b="-984"/>
          <a:stretch>
            <a:fillRect/>
          </a:stretch>
        </p:blipFill>
        <p:spPr bwMode="auto">
          <a:xfrm>
            <a:off x="0" y="4316457"/>
            <a:ext cx="4686984" cy="256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95" y="135890"/>
            <a:ext cx="1101725" cy="520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4" name="组合 24"/>
          <p:cNvGrpSpPr/>
          <p:nvPr userDrawn="1"/>
        </p:nvGrpSpPr>
        <p:grpSpPr bwMode="auto">
          <a:xfrm>
            <a:off x="4818063" y="6590624"/>
            <a:ext cx="2541588" cy="260350"/>
            <a:chOff x="4733514" y="6503476"/>
            <a:chExt cx="2226582" cy="249198"/>
          </a:xfrm>
        </p:grpSpPr>
        <p:sp>
          <p:nvSpPr>
            <p:cNvPr id="15" name="文本框 13"/>
            <p:cNvSpPr txBox="1">
              <a:spLocks noChangeArrowheads="1"/>
            </p:cNvSpPr>
            <p:nvPr userDrawn="1"/>
          </p:nvSpPr>
          <p:spPr bwMode="auto">
            <a:xfrm>
              <a:off x="4743135" y="6503476"/>
              <a:ext cx="2178086" cy="24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100" dirty="0">
                  <a:solidFill>
                    <a:srgbClr val="7671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中国质量俱乐部系列</a:t>
              </a:r>
              <a:r>
                <a:rPr lang="zh-CN" altLang="en-US" sz="1100" dirty="0">
                  <a:solidFill>
                    <a:srgbClr val="7671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知识分享</a:t>
              </a:r>
              <a:endParaRPr lang="zh-CN" altLang="en-US" sz="1100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4733514" y="6511776"/>
              <a:ext cx="2226582" cy="0"/>
            </a:xfrm>
            <a:prstGeom prst="line">
              <a:avLst/>
            </a:prstGeom>
            <a:ln w="12700">
              <a:solidFill>
                <a:srgbClr val="6C9D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4733514" y="6742742"/>
              <a:ext cx="2226582" cy="0"/>
            </a:xfrm>
            <a:prstGeom prst="line">
              <a:avLst/>
            </a:prstGeom>
            <a:ln w="12700">
              <a:solidFill>
                <a:srgbClr val="6C9D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 userDrawn="1"/>
        </p:nvGrpSpPr>
        <p:grpSpPr>
          <a:xfrm>
            <a:off x="0" y="6575425"/>
            <a:ext cx="4646613" cy="282575"/>
            <a:chOff x="0" y="6575425"/>
            <a:chExt cx="4646613" cy="282575"/>
          </a:xfrm>
        </p:grpSpPr>
        <p:sp>
          <p:nvSpPr>
            <p:cNvPr id="19" name="矩形 18"/>
            <p:cNvSpPr/>
            <p:nvPr userDrawn="1"/>
          </p:nvSpPr>
          <p:spPr bwMode="auto">
            <a:xfrm>
              <a:off x="0" y="6575425"/>
              <a:ext cx="4170363" cy="282575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 bwMode="auto">
            <a:xfrm>
              <a:off x="4244976" y="6575425"/>
              <a:ext cx="212725" cy="282575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 bwMode="auto">
            <a:xfrm>
              <a:off x="4533901" y="6575425"/>
              <a:ext cx="112712" cy="282575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" name="组合 45"/>
          <p:cNvGrpSpPr/>
          <p:nvPr userDrawn="1"/>
        </p:nvGrpSpPr>
        <p:grpSpPr bwMode="auto">
          <a:xfrm flipH="1">
            <a:off x="7545388" y="6575425"/>
            <a:ext cx="4659313" cy="282575"/>
            <a:chOff x="-15037" y="6501121"/>
            <a:chExt cx="4643533" cy="282638"/>
          </a:xfrm>
        </p:grpSpPr>
        <p:sp>
          <p:nvSpPr>
            <p:cNvPr id="23" name="矩形 22"/>
            <p:cNvSpPr/>
            <p:nvPr userDrawn="1"/>
          </p:nvSpPr>
          <p:spPr>
            <a:xfrm>
              <a:off x="-15037" y="6501121"/>
              <a:ext cx="4168896" cy="282638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4226637" y="6501121"/>
              <a:ext cx="213586" cy="282638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 userDrawn="1"/>
          </p:nvSpPr>
          <p:spPr>
            <a:xfrm>
              <a:off x="4514583" y="6501121"/>
              <a:ext cx="113913" cy="282638"/>
            </a:xfrm>
            <a:prstGeom prst="rect">
              <a:avLst/>
            </a:prstGeom>
            <a:solidFill>
              <a:srgbClr val="6C9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6" name="组合 49"/>
          <p:cNvGrpSpPr/>
          <p:nvPr userDrawn="1"/>
        </p:nvGrpSpPr>
        <p:grpSpPr bwMode="auto">
          <a:xfrm>
            <a:off x="11945938" y="6567488"/>
            <a:ext cx="263525" cy="296862"/>
            <a:chOff x="7176120" y="2348880"/>
            <a:chExt cx="768150" cy="788046"/>
          </a:xfrm>
        </p:grpSpPr>
        <p:sp>
          <p:nvSpPr>
            <p:cNvPr id="27" name="斜纹 26"/>
            <p:cNvSpPr/>
            <p:nvPr userDrawn="1"/>
          </p:nvSpPr>
          <p:spPr>
            <a:xfrm rot="10800000">
              <a:off x="7597216" y="2745011"/>
              <a:ext cx="347054" cy="391915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E6E6E6"/>
                </a:solidFill>
              </a:endParaRPr>
            </a:p>
          </p:txBody>
        </p:sp>
        <p:sp>
          <p:nvSpPr>
            <p:cNvPr id="28" name="斜纹 27"/>
            <p:cNvSpPr/>
            <p:nvPr userDrawn="1"/>
          </p:nvSpPr>
          <p:spPr>
            <a:xfrm rot="10800000">
              <a:off x="7176120" y="2348880"/>
              <a:ext cx="768150" cy="788046"/>
            </a:xfrm>
            <a:prstGeom prst="diagStripe">
              <a:avLst>
                <a:gd name="adj" fmla="val 691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E6E6E6"/>
                </a:solidFill>
              </a:endParaRPr>
            </a:p>
          </p:txBody>
        </p:sp>
      </p:grpSp>
      <p:sp>
        <p:nvSpPr>
          <p:cNvPr id="29" name="文本框 59"/>
          <p:cNvSpPr txBox="1">
            <a:spLocks noChangeArrowheads="1"/>
          </p:cNvSpPr>
          <p:nvPr userDrawn="1"/>
        </p:nvSpPr>
        <p:spPr bwMode="auto">
          <a:xfrm>
            <a:off x="10533213" y="6601260"/>
            <a:ext cx="1671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200" dirty="0">
                <a:solidFill>
                  <a:schemeClr val="bg1"/>
                </a:solidFill>
              </a:rPr>
              <a:t>www.qualityclub.cn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653059" y="735337"/>
            <a:ext cx="13456453" cy="5394732"/>
            <a:chOff x="-653059" y="735337"/>
            <a:chExt cx="13456453" cy="5394732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1590" y="735337"/>
              <a:ext cx="121904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 rot="19587790">
              <a:off x="-122784" y="1280031"/>
              <a:ext cx="1969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 userDrawn="1"/>
          </p:nvSpPr>
          <p:spPr>
            <a:xfrm rot="19587790">
              <a:off x="-378656" y="2095072"/>
              <a:ext cx="5044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文本框 33"/>
            <p:cNvSpPr txBox="1"/>
            <p:nvPr userDrawn="1"/>
          </p:nvSpPr>
          <p:spPr>
            <a:xfrm rot="19587790">
              <a:off x="-653059" y="3037924"/>
              <a:ext cx="8359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 userDrawn="1"/>
          </p:nvSpPr>
          <p:spPr>
            <a:xfrm rot="19587790">
              <a:off x="755581" y="3516191"/>
              <a:ext cx="10145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 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文本框 35"/>
            <p:cNvSpPr txBox="1"/>
            <p:nvPr userDrawn="1"/>
          </p:nvSpPr>
          <p:spPr>
            <a:xfrm rot="19587790">
              <a:off x="3825894" y="3843300"/>
              <a:ext cx="8977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  中国质量俱乐部   中国质量俱乐部   中国质量俱乐部  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文本框 36"/>
            <p:cNvSpPr txBox="1"/>
            <p:nvPr userDrawn="1"/>
          </p:nvSpPr>
          <p:spPr>
            <a:xfrm rot="19587790">
              <a:off x="7321284" y="4886955"/>
              <a:ext cx="5139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 中国质量俱乐部 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文本框 37"/>
            <p:cNvSpPr txBox="1"/>
            <p:nvPr userDrawn="1"/>
          </p:nvSpPr>
          <p:spPr>
            <a:xfrm rot="19587790">
              <a:off x="10280714" y="5791515"/>
              <a:ext cx="1969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</a:rPr>
                <a:t>中国质量俱乐部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9" name="文本框 59"/>
          <p:cNvSpPr txBox="1">
            <a:spLocks noChangeArrowheads="1"/>
          </p:cNvSpPr>
          <p:nvPr userDrawn="1"/>
        </p:nvSpPr>
        <p:spPr bwMode="auto">
          <a:xfrm>
            <a:off x="48495" y="6578935"/>
            <a:ext cx="263835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 2023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中国质量俱乐部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60" y="135890"/>
            <a:ext cx="1101725" cy="520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4524A-5D4D-43F2-810B-7C36169C87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BEFFF-7E3F-4E52-8809-F657FA77D75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04825"/>
            <a:ext cx="7480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6"/>
          <p:cNvSpPr>
            <a:spLocks noChangeArrowheads="1"/>
          </p:cNvSpPr>
          <p:nvPr userDrawn="1"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6" name="组合 13"/>
          <p:cNvGrpSpPr>
            <a:grpSpLocks noChangeAspect="1"/>
          </p:cNvGrpSpPr>
          <p:nvPr userDrawn="1"/>
        </p:nvGrpSpPr>
        <p:grpSpPr bwMode="auto">
          <a:xfrm>
            <a:off x="5582727" y="2815073"/>
            <a:ext cx="6777038" cy="4229100"/>
            <a:chOff x="0" y="0"/>
            <a:chExt cx="5324474" cy="3322983"/>
          </a:xfrm>
        </p:grpSpPr>
        <p:pic>
          <p:nvPicPr>
            <p:cNvPr id="17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5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15"/>
          <p:cNvSpPr>
            <a:spLocks noChangeArrowheads="1"/>
          </p:cNvSpPr>
          <p:nvPr userDrawn="1"/>
        </p:nvSpPr>
        <p:spPr bwMode="auto">
          <a:xfrm>
            <a:off x="3133058" y="1123487"/>
            <a:ext cx="5924939" cy="283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r>
              <a:rPr lang="zh-CN" sz="4800" b="1" kern="0" dirty="0">
                <a:solidFill>
                  <a:schemeClr val="tx1">
                    <a:lumMod val="85000"/>
                    <a:lumOff val="15000"/>
                    <a:alpha val="10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pitchFamily="34" charset="-122"/>
                <a:sym typeface="+mn-ea"/>
              </a:rPr>
              <a:t>谢谢您的参与</a:t>
            </a:r>
            <a:endParaRPr lang="zh-CN" sz="4800" b="1" kern="0" spc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pitchFamily="34" charset="-122"/>
            </a:endParaRPr>
          </a:p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endParaRPr lang="zh-CN" sz="3200" b="1" kern="0" spc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pitchFamily="34" charset="-122"/>
            </a:endParaRPr>
          </a:p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r>
              <a:rPr lang="zh-CN" sz="3200" b="1" kern="0" dirty="0">
                <a:solidFill>
                  <a:schemeClr val="tx1">
                    <a:lumMod val="85000"/>
                    <a:lumOff val="15000"/>
                    <a:alpha val="10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pitchFamily="34" charset="-122"/>
                <a:sym typeface="+mn-ea"/>
              </a:rPr>
              <a:t>关注公众号：中国质量俱乐部</a:t>
            </a:r>
            <a:endParaRPr lang="zh-CN" sz="3200" b="1" kern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pitchFamily="34" charset="-122"/>
            </a:endParaRPr>
          </a:p>
          <a:p>
            <a:pPr marL="269875" algn="ctr" rtl="0" eaLnBrk="0">
              <a:lnSpc>
                <a:spcPct val="97000"/>
              </a:lnSpc>
              <a:spcBef>
                <a:spcPts val="5"/>
              </a:spcBef>
            </a:pPr>
            <a:r>
              <a:rPr lang="zh-CN" sz="3200" b="1" kern="0" dirty="0">
                <a:solidFill>
                  <a:schemeClr val="tx1">
                    <a:lumMod val="85000"/>
                    <a:lumOff val="15000"/>
                    <a:alpha val="10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pitchFamily="34" charset="-122"/>
                <a:sym typeface="+mn-ea"/>
              </a:rPr>
              <a:t>获取更多学习资料</a:t>
            </a:r>
            <a:endParaRPr lang="zh-CN" altLang="zh-CN" sz="3200" b="1" kern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pitchFamily="34" charset="-122"/>
              <a:sym typeface="+mn-ea"/>
            </a:endParaRP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endParaRPr lang="zh-CN" altLang="zh-CN" sz="3200" b="1" kern="0" dirty="0">
              <a:solidFill>
                <a:schemeClr val="tx1">
                  <a:lumMod val="85000"/>
                  <a:lumOff val="15000"/>
                  <a:alpha val="10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399920" y="6344960"/>
            <a:ext cx="132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官方公众号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 userDrawn="1"/>
        </p:nvSpPr>
        <p:spPr>
          <a:xfrm>
            <a:off x="6541825" y="6344960"/>
            <a:ext cx="120161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0" y="198755"/>
            <a:ext cx="1841500" cy="8705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85005" y="5125085"/>
            <a:ext cx="1156970" cy="1156970"/>
          </a:xfrm>
          <a:prstGeom prst="rect">
            <a:avLst/>
          </a:prstGeom>
        </p:spPr>
      </p:pic>
      <p:pic>
        <p:nvPicPr>
          <p:cNvPr id="4" name="图片 3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6558280" y="5125085"/>
            <a:ext cx="1155600" cy="115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38.xml"/><Relationship Id="rId5" Type="http://schemas.openxmlformats.org/officeDocument/2006/relationships/image" Target="../media/image10.png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99" Type="http://schemas.openxmlformats.org/officeDocument/2006/relationships/tags" Target="../tags/tag107.xml"/><Relationship Id="rId98" Type="http://schemas.openxmlformats.org/officeDocument/2006/relationships/tags" Target="../tags/tag106.xml"/><Relationship Id="rId97" Type="http://schemas.openxmlformats.org/officeDocument/2006/relationships/tags" Target="../tags/tag105.xml"/><Relationship Id="rId96" Type="http://schemas.openxmlformats.org/officeDocument/2006/relationships/tags" Target="../tags/tag104.xml"/><Relationship Id="rId95" Type="http://schemas.openxmlformats.org/officeDocument/2006/relationships/tags" Target="../tags/tag103.xml"/><Relationship Id="rId94" Type="http://schemas.openxmlformats.org/officeDocument/2006/relationships/tags" Target="../tags/tag102.xml"/><Relationship Id="rId93" Type="http://schemas.openxmlformats.org/officeDocument/2006/relationships/tags" Target="../tags/tag101.xml"/><Relationship Id="rId92" Type="http://schemas.openxmlformats.org/officeDocument/2006/relationships/tags" Target="../tags/tag100.xml"/><Relationship Id="rId91" Type="http://schemas.openxmlformats.org/officeDocument/2006/relationships/tags" Target="../tags/tag99.xml"/><Relationship Id="rId90" Type="http://schemas.openxmlformats.org/officeDocument/2006/relationships/tags" Target="../tags/tag98.xml"/><Relationship Id="rId9" Type="http://schemas.openxmlformats.org/officeDocument/2006/relationships/tags" Target="../tags/tag17.xml"/><Relationship Id="rId89" Type="http://schemas.openxmlformats.org/officeDocument/2006/relationships/tags" Target="../tags/tag97.xml"/><Relationship Id="rId88" Type="http://schemas.openxmlformats.org/officeDocument/2006/relationships/tags" Target="../tags/tag96.xml"/><Relationship Id="rId87" Type="http://schemas.openxmlformats.org/officeDocument/2006/relationships/tags" Target="../tags/tag95.xml"/><Relationship Id="rId86" Type="http://schemas.openxmlformats.org/officeDocument/2006/relationships/tags" Target="../tags/tag94.xml"/><Relationship Id="rId85" Type="http://schemas.openxmlformats.org/officeDocument/2006/relationships/tags" Target="../tags/tag93.xml"/><Relationship Id="rId84" Type="http://schemas.openxmlformats.org/officeDocument/2006/relationships/tags" Target="../tags/tag92.xml"/><Relationship Id="rId83" Type="http://schemas.openxmlformats.org/officeDocument/2006/relationships/tags" Target="../tags/tag91.xml"/><Relationship Id="rId82" Type="http://schemas.openxmlformats.org/officeDocument/2006/relationships/tags" Target="../tags/tag90.xml"/><Relationship Id="rId81" Type="http://schemas.openxmlformats.org/officeDocument/2006/relationships/tags" Target="../tags/tag89.xml"/><Relationship Id="rId80" Type="http://schemas.openxmlformats.org/officeDocument/2006/relationships/tags" Target="../tags/tag88.xml"/><Relationship Id="rId8" Type="http://schemas.openxmlformats.org/officeDocument/2006/relationships/tags" Target="../tags/tag16.xml"/><Relationship Id="rId79" Type="http://schemas.openxmlformats.org/officeDocument/2006/relationships/tags" Target="../tags/tag87.xml"/><Relationship Id="rId78" Type="http://schemas.openxmlformats.org/officeDocument/2006/relationships/tags" Target="../tags/tag86.xml"/><Relationship Id="rId77" Type="http://schemas.openxmlformats.org/officeDocument/2006/relationships/tags" Target="../tags/tag85.xml"/><Relationship Id="rId76" Type="http://schemas.openxmlformats.org/officeDocument/2006/relationships/tags" Target="../tags/tag84.xml"/><Relationship Id="rId75" Type="http://schemas.openxmlformats.org/officeDocument/2006/relationships/tags" Target="../tags/tag83.xml"/><Relationship Id="rId74" Type="http://schemas.openxmlformats.org/officeDocument/2006/relationships/tags" Target="../tags/tag82.xml"/><Relationship Id="rId73" Type="http://schemas.openxmlformats.org/officeDocument/2006/relationships/tags" Target="../tags/tag81.xml"/><Relationship Id="rId72" Type="http://schemas.openxmlformats.org/officeDocument/2006/relationships/tags" Target="../tags/tag80.xml"/><Relationship Id="rId71" Type="http://schemas.openxmlformats.org/officeDocument/2006/relationships/tags" Target="../tags/tag79.xml"/><Relationship Id="rId70" Type="http://schemas.openxmlformats.org/officeDocument/2006/relationships/tags" Target="../tags/tag78.xml"/><Relationship Id="rId7" Type="http://schemas.openxmlformats.org/officeDocument/2006/relationships/image" Target="../media/image9.png"/><Relationship Id="rId69" Type="http://schemas.openxmlformats.org/officeDocument/2006/relationships/tags" Target="../tags/tag77.xml"/><Relationship Id="rId68" Type="http://schemas.openxmlformats.org/officeDocument/2006/relationships/tags" Target="../tags/tag76.xml"/><Relationship Id="rId67" Type="http://schemas.openxmlformats.org/officeDocument/2006/relationships/tags" Target="../tags/tag75.xml"/><Relationship Id="rId66" Type="http://schemas.openxmlformats.org/officeDocument/2006/relationships/tags" Target="../tags/tag74.xml"/><Relationship Id="rId65" Type="http://schemas.openxmlformats.org/officeDocument/2006/relationships/tags" Target="../tags/tag73.xml"/><Relationship Id="rId64" Type="http://schemas.openxmlformats.org/officeDocument/2006/relationships/tags" Target="../tags/tag72.xml"/><Relationship Id="rId63" Type="http://schemas.openxmlformats.org/officeDocument/2006/relationships/tags" Target="../tags/tag71.xml"/><Relationship Id="rId62" Type="http://schemas.openxmlformats.org/officeDocument/2006/relationships/tags" Target="../tags/tag70.xml"/><Relationship Id="rId61" Type="http://schemas.openxmlformats.org/officeDocument/2006/relationships/tags" Target="../tags/tag69.xml"/><Relationship Id="rId60" Type="http://schemas.openxmlformats.org/officeDocument/2006/relationships/tags" Target="../tags/tag68.xml"/><Relationship Id="rId6" Type="http://schemas.openxmlformats.org/officeDocument/2006/relationships/tags" Target="../tags/tag15.xml"/><Relationship Id="rId59" Type="http://schemas.openxmlformats.org/officeDocument/2006/relationships/tags" Target="../tags/tag67.xml"/><Relationship Id="rId58" Type="http://schemas.openxmlformats.org/officeDocument/2006/relationships/tags" Target="../tags/tag66.xml"/><Relationship Id="rId57" Type="http://schemas.openxmlformats.org/officeDocument/2006/relationships/tags" Target="../tags/tag65.xml"/><Relationship Id="rId56" Type="http://schemas.openxmlformats.org/officeDocument/2006/relationships/tags" Target="../tags/tag64.xml"/><Relationship Id="rId55" Type="http://schemas.openxmlformats.org/officeDocument/2006/relationships/tags" Target="../tags/tag63.xml"/><Relationship Id="rId54" Type="http://schemas.openxmlformats.org/officeDocument/2006/relationships/tags" Target="../tags/tag62.xml"/><Relationship Id="rId53" Type="http://schemas.openxmlformats.org/officeDocument/2006/relationships/tags" Target="../tags/tag61.xml"/><Relationship Id="rId52" Type="http://schemas.openxmlformats.org/officeDocument/2006/relationships/tags" Target="../tags/tag60.xml"/><Relationship Id="rId51" Type="http://schemas.openxmlformats.org/officeDocument/2006/relationships/tags" Target="../tags/tag59.xml"/><Relationship Id="rId50" Type="http://schemas.openxmlformats.org/officeDocument/2006/relationships/tags" Target="../tags/tag58.xml"/><Relationship Id="rId5" Type="http://schemas.openxmlformats.org/officeDocument/2006/relationships/tags" Target="../tags/tag14.xml"/><Relationship Id="rId49" Type="http://schemas.openxmlformats.org/officeDocument/2006/relationships/tags" Target="../tags/tag57.xml"/><Relationship Id="rId48" Type="http://schemas.openxmlformats.org/officeDocument/2006/relationships/tags" Target="../tags/tag56.xml"/><Relationship Id="rId47" Type="http://schemas.openxmlformats.org/officeDocument/2006/relationships/tags" Target="../tags/tag55.xml"/><Relationship Id="rId46" Type="http://schemas.openxmlformats.org/officeDocument/2006/relationships/tags" Target="../tags/tag54.xml"/><Relationship Id="rId45" Type="http://schemas.openxmlformats.org/officeDocument/2006/relationships/tags" Target="../tags/tag53.xml"/><Relationship Id="rId44" Type="http://schemas.openxmlformats.org/officeDocument/2006/relationships/tags" Target="../tags/tag52.xml"/><Relationship Id="rId43" Type="http://schemas.openxmlformats.org/officeDocument/2006/relationships/tags" Target="../tags/tag51.xml"/><Relationship Id="rId42" Type="http://schemas.openxmlformats.org/officeDocument/2006/relationships/tags" Target="../tags/tag50.xml"/><Relationship Id="rId41" Type="http://schemas.openxmlformats.org/officeDocument/2006/relationships/tags" Target="../tags/tag49.xml"/><Relationship Id="rId40" Type="http://schemas.openxmlformats.org/officeDocument/2006/relationships/tags" Target="../tags/tag48.xml"/><Relationship Id="rId4" Type="http://schemas.openxmlformats.org/officeDocument/2006/relationships/tags" Target="../tags/tag13.xml"/><Relationship Id="rId39" Type="http://schemas.openxmlformats.org/officeDocument/2006/relationships/tags" Target="../tags/tag47.xml"/><Relationship Id="rId38" Type="http://schemas.openxmlformats.org/officeDocument/2006/relationships/tags" Target="../tags/tag46.xml"/><Relationship Id="rId37" Type="http://schemas.openxmlformats.org/officeDocument/2006/relationships/tags" Target="../tags/tag45.xml"/><Relationship Id="rId36" Type="http://schemas.openxmlformats.org/officeDocument/2006/relationships/tags" Target="../tags/tag44.xml"/><Relationship Id="rId35" Type="http://schemas.openxmlformats.org/officeDocument/2006/relationships/tags" Target="../tags/tag43.xml"/><Relationship Id="rId34" Type="http://schemas.openxmlformats.org/officeDocument/2006/relationships/tags" Target="../tags/tag42.xml"/><Relationship Id="rId33" Type="http://schemas.openxmlformats.org/officeDocument/2006/relationships/tags" Target="../tags/tag41.xml"/><Relationship Id="rId32" Type="http://schemas.openxmlformats.org/officeDocument/2006/relationships/tags" Target="../tags/tag40.xml"/><Relationship Id="rId31" Type="http://schemas.openxmlformats.org/officeDocument/2006/relationships/tags" Target="../tags/tag39.xml"/><Relationship Id="rId30" Type="http://schemas.openxmlformats.org/officeDocument/2006/relationships/tags" Target="../tags/tag38.xml"/><Relationship Id="rId3" Type="http://schemas.openxmlformats.org/officeDocument/2006/relationships/tags" Target="../tags/tag12.xml"/><Relationship Id="rId29" Type="http://schemas.openxmlformats.org/officeDocument/2006/relationships/tags" Target="../tags/tag37.xml"/><Relationship Id="rId28" Type="http://schemas.openxmlformats.org/officeDocument/2006/relationships/tags" Target="../tags/tag36.xml"/><Relationship Id="rId27" Type="http://schemas.openxmlformats.org/officeDocument/2006/relationships/tags" Target="../tags/tag35.xml"/><Relationship Id="rId26" Type="http://schemas.openxmlformats.org/officeDocument/2006/relationships/tags" Target="../tags/tag34.xml"/><Relationship Id="rId25" Type="http://schemas.openxmlformats.org/officeDocument/2006/relationships/tags" Target="../tags/tag33.xml"/><Relationship Id="rId24" Type="http://schemas.openxmlformats.org/officeDocument/2006/relationships/tags" Target="../tags/tag32.xml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image" Target="../media/image8.png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9" Type="http://schemas.openxmlformats.org/officeDocument/2006/relationships/slideLayout" Target="../slideLayouts/slideLayout3.xml"/><Relationship Id="rId118" Type="http://schemas.openxmlformats.org/officeDocument/2006/relationships/tags" Target="../tags/tag126.xml"/><Relationship Id="rId117" Type="http://schemas.openxmlformats.org/officeDocument/2006/relationships/tags" Target="../tags/tag125.xml"/><Relationship Id="rId116" Type="http://schemas.openxmlformats.org/officeDocument/2006/relationships/tags" Target="../tags/tag124.xml"/><Relationship Id="rId115" Type="http://schemas.openxmlformats.org/officeDocument/2006/relationships/tags" Target="../tags/tag123.xml"/><Relationship Id="rId114" Type="http://schemas.openxmlformats.org/officeDocument/2006/relationships/tags" Target="../tags/tag122.xml"/><Relationship Id="rId113" Type="http://schemas.openxmlformats.org/officeDocument/2006/relationships/tags" Target="../tags/tag121.xml"/><Relationship Id="rId112" Type="http://schemas.openxmlformats.org/officeDocument/2006/relationships/tags" Target="../tags/tag120.xml"/><Relationship Id="rId111" Type="http://schemas.openxmlformats.org/officeDocument/2006/relationships/tags" Target="../tags/tag119.xml"/><Relationship Id="rId110" Type="http://schemas.openxmlformats.org/officeDocument/2006/relationships/tags" Target="../tags/tag118.xml"/><Relationship Id="rId11" Type="http://schemas.openxmlformats.org/officeDocument/2006/relationships/tags" Target="../tags/tag19.xml"/><Relationship Id="rId109" Type="http://schemas.openxmlformats.org/officeDocument/2006/relationships/tags" Target="../tags/tag117.xml"/><Relationship Id="rId108" Type="http://schemas.openxmlformats.org/officeDocument/2006/relationships/tags" Target="../tags/tag116.xml"/><Relationship Id="rId107" Type="http://schemas.openxmlformats.org/officeDocument/2006/relationships/tags" Target="../tags/tag115.xml"/><Relationship Id="rId106" Type="http://schemas.openxmlformats.org/officeDocument/2006/relationships/tags" Target="../tags/tag114.xml"/><Relationship Id="rId105" Type="http://schemas.openxmlformats.org/officeDocument/2006/relationships/tags" Target="../tags/tag113.xml"/><Relationship Id="rId104" Type="http://schemas.openxmlformats.org/officeDocument/2006/relationships/tags" Target="../tags/tag112.xml"/><Relationship Id="rId103" Type="http://schemas.openxmlformats.org/officeDocument/2006/relationships/tags" Target="../tags/tag111.xml"/><Relationship Id="rId102" Type="http://schemas.openxmlformats.org/officeDocument/2006/relationships/tags" Target="../tags/tag110.xml"/><Relationship Id="rId101" Type="http://schemas.openxmlformats.org/officeDocument/2006/relationships/tags" Target="../tags/tag109.xml"/><Relationship Id="rId100" Type="http://schemas.openxmlformats.org/officeDocument/2006/relationships/tags" Target="../tags/tag108.xml"/><Relationship Id="rId10" Type="http://schemas.openxmlformats.org/officeDocument/2006/relationships/tags" Target="../tags/tag18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962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469" y="1651200"/>
            <a:ext cx="61848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常用方法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—8D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70027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8D法在制程中的应用</a:t>
            </a:r>
            <a:endParaRPr 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4540" y="868680"/>
            <a:ext cx="10663555" cy="55797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某企业包装车间关于8D法的应用案例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某企业包装车间在使用机用膜时频繁出现断裂现象，造成包装进度延迟，影响产品交付。生产管理部、品质保障部、销售部、库房管理部等人员组成问题解决小组，专项解决该问题。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一、问题描述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问题解决小组对问题出现的时间、地点、相关人员、次数以及产生的后果、不良影响等进行详细描述。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二、确认临时措施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品质保障部安排人员到机用膜生产厂家了解问题原因，对现有机用膜进行全数检验。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三、查找根本原因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小组成员运用因果图法、矩阵表法、柏拉图法确定根本原因是产品堆放高度有误、包装方式不合理。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四、制定并验证纠正措施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小组提出修改搬运作业方法和改变包装方式的纠正措施，并进行小批量实施验证，确定其可行性。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五、制定永久纠正措施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小组制定了永久纠正措施，内容包括修改作业流程和规范等，经过30天的执行，验证了永久纠正措施的有效性，临时措施中的全数检验措施取消。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六、避免再次发生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小组将永久纠正措施进行标准化并进行广泛宣传培训。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七、小组祝贺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经过成本核算，小组对问题的快速解决为企业减少损失20 000元，获得企业领导的认可和表扬。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5740" y="842010"/>
          <a:ext cx="11633835" cy="16084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2320"/>
                <a:gridCol w="5339080"/>
                <a:gridCol w="1564005"/>
                <a:gridCol w="1391920"/>
                <a:gridCol w="1486535"/>
                <a:gridCol w="1069975"/>
              </a:tblGrid>
              <a:tr h="6578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类别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</a:t>
                      </a:r>
                      <a:r>
                        <a:rPr lang="zh-CN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名称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</a:t>
                      </a: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时间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课程费</a:t>
                      </a: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用（元）</a:t>
                      </a:r>
                      <a:endParaRPr lang="zh-CN" altLang="zh-CN" sz="1800" b="1" kern="1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课程周期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（天）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开课</a:t>
                      </a:r>
                      <a:br>
                        <a:rPr lang="en-US" sz="18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</a:br>
                      <a:r>
                        <a:rPr lang="zh-CN" altLang="en-US" sz="1800" b="1" kern="1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地点</a:t>
                      </a:r>
                      <a:endParaRPr lang="zh-CN" sz="18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</a:tr>
              <a:tr h="35687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800" b="1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lang="zh-CN" sz="18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设计开发质量管理(DQM)</a:t>
                      </a: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实战班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9月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06</a:t>
                      </a: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-0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3800</a:t>
                      </a:r>
                      <a:endParaRPr 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上海面授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在线直播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</a:tr>
              <a:tr h="35814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注册质量经理(CQM)职业认证研修班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20-24</a:t>
                      </a: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9800</a:t>
                      </a:r>
                      <a:endParaRPr 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 anchorCtr="0"/>
                </a:tc>
                <a:tc vMerge="1">
                  <a:tcPr marL="68580" marR="68580" marT="0" marB="0" anchor="ctr" anchorCtr="0"/>
                </a:tc>
              </a:tr>
            </a:tbl>
          </a:graphicData>
        </a:graphic>
      </p:graphicFrame>
      <p:sp>
        <p:nvSpPr>
          <p:cNvPr id="4" name="稻壳儿春秋广告/盗版必究        原创来源：http://chn.docer.com/works?userid=199329941#!/work_time"/>
          <p:cNvSpPr txBox="1"/>
          <p:nvPr/>
        </p:nvSpPr>
        <p:spPr>
          <a:xfrm>
            <a:off x="5497535" y="5658021"/>
            <a:ext cx="528702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报名咨询电话：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021-52961817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18964084928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-1908175" y="182245"/>
            <a:ext cx="12192000" cy="784860"/>
          </a:xfrm>
          <a:prstGeom prst="rect">
            <a:avLst/>
          </a:prstGeom>
        </p:spPr>
        <p:txBody>
          <a:bodyPr wrap="square"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中国质量俱乐部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2023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-10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月份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开课计划</a:t>
            </a:r>
            <a:endParaRPr lang="zh-CN" altLang="zh-CN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97485" y="2450465"/>
          <a:ext cx="11642090" cy="213804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2320"/>
                <a:gridCol w="5339080"/>
                <a:gridCol w="1564005"/>
                <a:gridCol w="1391920"/>
                <a:gridCol w="1495425"/>
                <a:gridCol w="1069340"/>
              </a:tblGrid>
              <a:tr h="712470">
                <a:tc rowSpan="3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lang="zh-CN" altLang="en-US" sz="18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质量4.0理论与应用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10月13日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2800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rowSpan="3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上海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面授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或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在线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直播</a:t>
                      </a:r>
                      <a:endParaRPr lang="zh-CN" sz="18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</a:tr>
              <a:tr h="35687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注册质量工程师（CQP）职业认证研修班   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10月19-22日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7000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vMerge="1">
                  <a:tcPr marL="46710" marR="46710" marT="0" marB="0" anchor="ctr" anchorCtr="0"/>
                </a:tc>
              </a:tr>
              <a:tr h="35687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注册精益六西格玛黑带（LSSBB）职业认证研修班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10月19-22日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11月02-05日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12月07-10日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31600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vMerge="1">
                  <a:tcPr marL="46710" marR="46710" marT="0" marB="0" anchor="ctr" anchorCtr="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96850" y="4588510"/>
          <a:ext cx="11642725" cy="10693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82320"/>
                <a:gridCol w="5339080"/>
                <a:gridCol w="1564005"/>
                <a:gridCol w="1391920"/>
                <a:gridCol w="1496060"/>
                <a:gridCol w="1069340"/>
              </a:tblGrid>
              <a:tr h="712470">
                <a:tc rowSpan="2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zh-CN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endParaRPr lang="zh-CN" altLang="en-US" sz="1800" b="1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注册精益六西格玛绿带（LSSGB）职业认证研修班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11月10-12日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12月08-10日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9800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rowSpan="2"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上海面授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或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在线直播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46710" marR="46710" marT="0" marB="0" anchor="ctr" anchorCtr="0"/>
                </a:tc>
              </a:tr>
              <a:tr h="356870">
                <a:tc vMerge="1">
                  <a:tcPr marL="62421" marR="6242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注册质量总监（CQD）职业认证研修班  </a:t>
                      </a:r>
                      <a:endParaRPr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11月22-26日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11800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</a:t>
                      </a:r>
                      <a:endParaRPr lang="en-US" alt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710" marR="46710" marT="0" marB="0" anchor="ctr" anchorCtr="0"/>
                </a:tc>
                <a:tc vMerge="1">
                  <a:tcPr marL="46710" marR="46710" marT="0" marB="0" anchor="ctr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14630" y="5657850"/>
            <a:ext cx="7719060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●凡报名参加线上远程教学的同学，可在5年内免费参加同主题的线下课程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课程赠送老师授课工具包，方便大家复习转化。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会员企业参加学习，可联系班主任，参加优惠活动。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15980" y="5692140"/>
            <a:ext cx="823595" cy="8108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2253615" y="161925"/>
            <a:ext cx="12192000" cy="784860"/>
          </a:xfrm>
          <a:prstGeom prst="rect">
            <a:avLst/>
          </a:prstGeom>
        </p:spPr>
        <p:txBody>
          <a:bodyPr wrap="square"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中国质量俱乐部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2023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沙龙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计划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1615" y="854710"/>
          <a:ext cx="11452225" cy="485457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16000"/>
                <a:gridCol w="1629410"/>
                <a:gridCol w="1628775"/>
                <a:gridCol w="4733290"/>
                <a:gridCol w="2444750"/>
              </a:tblGrid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场次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主题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地点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25日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长三角地区质量人交流会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上海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珠三角地区质量人交流会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深圳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浙江地区质量人交流会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杭州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4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7月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08日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福建地区质量人交流会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厦门</a:t>
                      </a:r>
                      <a:endParaRPr lang="zh-CN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29日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山东地区质量人交流会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  <a:sym typeface="+mn-ea"/>
                        </a:rPr>
                        <a:t>青岛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6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8月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26日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京津冀地区质量人交流会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合肥</a:t>
                      </a:r>
                      <a:endParaRPr 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珠三角地区质量人交流会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广州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17日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第9届企业改进案例大赛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成都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第16届中国质量俱乐部年会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成都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8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12月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23日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长三角地区质量人交流会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panose="02010609060101010101" charset="-122"/>
                        </a:rPr>
                        <a:t>苏州</a:t>
                      </a:r>
                      <a:endParaRPr lang="en-US" altLang="en-US" sz="1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4630" y="5657850"/>
            <a:ext cx="7719060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日珠三角地区质量人交流会将于广州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举办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日第九届企业改进案例大赛将于成都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举办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日第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届中国质量俱乐部年会将于成都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举办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50245" y="5754370"/>
            <a:ext cx="823595" cy="810895"/>
          </a:xfrm>
          <a:prstGeom prst="rect">
            <a:avLst/>
          </a:prstGeom>
        </p:spPr>
      </p:pic>
      <p:sp>
        <p:nvSpPr>
          <p:cNvPr id="13" name="稻壳儿春秋广告/盗版必究        原创来源：http://chn.docer.com/works?userid=199329941#!/work_time"/>
          <p:cNvSpPr txBox="1"/>
          <p:nvPr>
            <p:custDataLst>
              <p:tags r:id="rId6"/>
            </p:custDataLst>
          </p:nvPr>
        </p:nvSpPr>
        <p:spPr>
          <a:xfrm>
            <a:off x="4978105" y="5754541"/>
            <a:ext cx="528702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线下交流、持续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即可报名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6777057" y="2680233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72068" y="2724683"/>
            <a:ext cx="4269544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8D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9"/>
          <p:cNvSpPr>
            <a:spLocks noChangeArrowheads="1"/>
          </p:cNvSpPr>
          <p:nvPr/>
        </p:nvSpPr>
        <p:spPr bwMode="auto">
          <a:xfrm>
            <a:off x="5264169" y="2680233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30"/>
          <p:cNvSpPr txBox="1">
            <a:spLocks noChangeArrowheads="1"/>
          </p:cNvSpPr>
          <p:nvPr/>
        </p:nvSpPr>
        <p:spPr bwMode="auto">
          <a:xfrm>
            <a:off x="5440382" y="271674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8"/>
          <p:cNvSpPr>
            <a:spLocks noChangeArrowheads="1"/>
          </p:cNvSpPr>
          <p:nvPr/>
        </p:nvSpPr>
        <p:spPr bwMode="auto">
          <a:xfrm>
            <a:off x="6777057" y="3406673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2068" y="3451123"/>
            <a:ext cx="4269544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8D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法实施步骤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36"/>
          <p:cNvSpPr>
            <a:spLocks noChangeArrowheads="1"/>
          </p:cNvSpPr>
          <p:nvPr/>
        </p:nvSpPr>
        <p:spPr bwMode="auto">
          <a:xfrm>
            <a:off x="5264169" y="3406673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37"/>
          <p:cNvSpPr txBox="1">
            <a:spLocks noChangeArrowheads="1"/>
          </p:cNvSpPr>
          <p:nvPr/>
        </p:nvSpPr>
        <p:spPr bwMode="auto">
          <a:xfrm>
            <a:off x="5440382" y="344318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5"/>
          <p:cNvSpPr>
            <a:spLocks noChangeArrowheads="1"/>
          </p:cNvSpPr>
          <p:nvPr/>
        </p:nvSpPr>
        <p:spPr bwMode="auto">
          <a:xfrm>
            <a:off x="6775469" y="4124858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70849" y="4169308"/>
            <a:ext cx="4266028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8D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法具体适用条件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3"/>
          <p:cNvSpPr>
            <a:spLocks noChangeArrowheads="1"/>
          </p:cNvSpPr>
          <p:nvPr/>
        </p:nvSpPr>
        <p:spPr bwMode="auto">
          <a:xfrm>
            <a:off x="5260994" y="4124858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44"/>
          <p:cNvSpPr txBox="1">
            <a:spLocks noChangeArrowheads="1"/>
          </p:cNvSpPr>
          <p:nvPr/>
        </p:nvSpPr>
        <p:spPr bwMode="auto">
          <a:xfrm>
            <a:off x="5437207" y="4161371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52"/>
          <p:cNvSpPr>
            <a:spLocks noChangeArrowheads="1"/>
          </p:cNvSpPr>
          <p:nvPr/>
        </p:nvSpPr>
        <p:spPr bwMode="auto">
          <a:xfrm>
            <a:off x="6775469" y="4834788"/>
            <a:ext cx="4429448" cy="48895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870849" y="4879238"/>
            <a:ext cx="4266028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8D法在制程中的应用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50"/>
          <p:cNvSpPr>
            <a:spLocks noChangeArrowheads="1"/>
          </p:cNvSpPr>
          <p:nvPr/>
        </p:nvSpPr>
        <p:spPr bwMode="auto">
          <a:xfrm>
            <a:off x="5260994" y="4834788"/>
            <a:ext cx="1328738" cy="4889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51"/>
          <p:cNvSpPr txBox="1">
            <a:spLocks noChangeArrowheads="1"/>
          </p:cNvSpPr>
          <p:nvPr/>
        </p:nvSpPr>
        <p:spPr bwMode="auto">
          <a:xfrm>
            <a:off x="5437207" y="4871301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54"/>
          <p:cNvGrpSpPr/>
          <p:nvPr/>
        </p:nvGrpSpPr>
        <p:grpSpPr bwMode="auto">
          <a:xfrm>
            <a:off x="5103186" y="1270102"/>
            <a:ext cx="2701925" cy="900113"/>
            <a:chOff x="0" y="0"/>
            <a:chExt cx="2702007" cy="899374"/>
          </a:xfrm>
        </p:grpSpPr>
        <p:grpSp>
          <p:nvGrpSpPr>
            <p:cNvPr id="23" name="组合 55"/>
            <p:cNvGrpSpPr/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25" name="文本框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4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 dirty="0">
                    <a:solidFill>
                      <a:srgbClr val="6C9D2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3600" b="1" dirty="0">
                  <a:solidFill>
                    <a:srgbClr val="6C9D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58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文本框 5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6C9D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 dirty="0">
                <a:solidFill>
                  <a:srgbClr val="6C9D2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615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法概述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64452" y="1156751"/>
            <a:ext cx="7009130" cy="737235"/>
          </a:xfrm>
          <a:prstGeom prst="rect">
            <a:avLst/>
          </a:prstGeom>
        </p:spPr>
        <p:txBody>
          <a:bodyPr wrap="none">
            <a:spAutoFit/>
          </a:bodyPr>
          <a:p>
            <a:pPr marL="381000" indent="-3810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8D: 8 Disciplines of Problem Solvin</a:t>
            </a:r>
            <a:r>
              <a:rPr lang="en-US" altLang="zh-TW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en-US" altLang="zh-TW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364453" y="2384985"/>
            <a:ext cx="11300167" cy="581057"/>
          </a:xfrm>
          <a:prstGeom prst="rect">
            <a:avLst/>
          </a:prstGeom>
        </p:spPr>
        <p:txBody>
          <a:bodyPr wrap="square">
            <a:spAutoFit/>
          </a:bodyPr>
          <a:p>
            <a:pPr marL="381000" indent="-3810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个步骤，即团队导向问题解决方法。由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个步骤和一个准备步骤组成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64453" y="3376181"/>
            <a:ext cx="11300167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381000" indent="-3810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8D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是解决问题的一种工具，通常是客户所抱怨的问题要求公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并提出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永久解决及改善的方法，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比改善行动报告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(Corrective Action Report)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更为严谨。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364453" y="4879823"/>
            <a:ext cx="11300167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381000" indent="-3810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8D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是福特开发的一种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的方法，更是一种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彻底解决问题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615"/>
            <a:ext cx="264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法概述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364452" y="1044358"/>
            <a:ext cx="4975860" cy="737235"/>
          </a:xfrm>
          <a:prstGeom prst="rect">
            <a:avLst/>
          </a:prstGeom>
        </p:spPr>
        <p:txBody>
          <a:bodyPr wrap="none">
            <a:spAutoFit/>
          </a:bodyPr>
          <a:p>
            <a:pPr marL="381000" indent="-3810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8D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能给我们带来什么好处？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453" y="2302210"/>
            <a:ext cx="11567583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建立团队，训练合作技巧，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提升个人能力！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组织，沟通，团队协作，分析，表达）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453" y="3674201"/>
            <a:ext cx="11567583" cy="1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推进有效的问题解决和预防技术，防止同类问题再发生，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提高质量和生产率！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4453" y="4655033"/>
            <a:ext cx="1156758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快速圆满解决问题，提高客户满意度，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取得更多订单！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39281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法概述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相关术语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555" y="907415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81000" indent="-381000">
              <a:lnSpc>
                <a:spcPct val="150000"/>
              </a:lnSpc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en-US" altLang="zh-TW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术语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91820" y="1774190"/>
          <a:ext cx="10998200" cy="438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430"/>
                <a:gridCol w="8573770"/>
              </a:tblGrid>
              <a:tr h="491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术语名称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术语含义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29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现象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问题的表现形式，能够被人们发现的情况和征兆。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00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问题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现象的内涵，有待解决的期望差距，应作为小组的</a:t>
                      </a:r>
                      <a:r>
                        <a:rPr lang="zh-CN" altLang="en-US" sz="2000"/>
                        <a:t>工作决目标。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02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潜在原因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导致现象和问题产生的内在原因。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根本原因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产生问题的真实原因。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9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应急措施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紧急情况发生后制定的减少损失方案。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7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临时措施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短期实施有效的、能够临时解决部分问题的措施，不能成为永久措施。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2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永久纠正措施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针对根本原因进行问题解决，能够真正解决问题的纠正措施。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39281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</a:t>
            </a:r>
            <a:r>
              <a:rPr 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的实施步骤</a:t>
            </a:r>
            <a:endParaRPr 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2" name="Group 2"/>
          <p:cNvGrpSpPr/>
          <p:nvPr/>
        </p:nvGrpSpPr>
        <p:grpSpPr bwMode="auto">
          <a:xfrm>
            <a:off x="815414" y="1508787"/>
            <a:ext cx="2480524" cy="944968"/>
            <a:chOff x="1269" y="1814"/>
            <a:chExt cx="1418" cy="719"/>
          </a:xfrm>
        </p:grpSpPr>
        <p:grpSp>
          <p:nvGrpSpPr>
            <p:cNvPr id="33" name="Group 3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37" name="Picture 4" descr="未标题-1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" name="Group 5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45" name="Freeform 6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46" name="Freeform 7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48000"/>
                      </a:schemeClr>
                    </a:gs>
                    <a:gs pos="100000">
                      <a:schemeClr val="accent1">
                        <a:alpha val="75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39" name="Group 8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43" name="Freeform 9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44" name="Picture 10" descr="未标题-1"/>
                <p:cNvPicPr>
                  <a:picLocks noChangeAspect="1" noChangeArrowheads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0" name="Freeform 11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41" name="Freeform 12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accent1">
                  <a:alpha val="7411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42" name="Freeform 13" descr="深色横线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3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D0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1" y="2092"/>
              <a:ext cx="1017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en-US" altLang="zh-CN" sz="1600" b="1" dirty="0">
                  <a:ea typeface="微软雅黑" panose="020B0503020204020204" pitchFamily="34" charset="-122"/>
                </a:rPr>
                <a:t>8D</a:t>
              </a:r>
              <a:r>
                <a:rPr lang="zh-CN" altLang="en-US" sz="1600" b="1" dirty="0">
                  <a:ea typeface="微软雅黑" panose="020B0503020204020204" pitchFamily="34" charset="-122"/>
                </a:rPr>
                <a:t>准备</a:t>
              </a:r>
              <a:r>
                <a:rPr lang="en-US" altLang="zh-CN" sz="1600" b="1" dirty="0">
                  <a:ea typeface="微软雅黑" panose="020B0503020204020204" pitchFamily="34" charset="-122"/>
                </a:rPr>
                <a:t>-</a:t>
              </a:r>
              <a:r>
                <a:rPr lang="zh-CN" altLang="en-US" sz="1600" b="1" dirty="0">
                  <a:ea typeface="微软雅黑" panose="020B0503020204020204" pitchFamily="34" charset="-122"/>
                </a:rPr>
                <a:t>了解问题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47" name="Group 17"/>
          <p:cNvGrpSpPr/>
          <p:nvPr/>
        </p:nvGrpSpPr>
        <p:grpSpPr bwMode="auto">
          <a:xfrm>
            <a:off x="930864" y="5460362"/>
            <a:ext cx="2480524" cy="944969"/>
            <a:chOff x="1269" y="1814"/>
            <a:chExt cx="1418" cy="719"/>
          </a:xfrm>
        </p:grpSpPr>
        <p:grpSp>
          <p:nvGrpSpPr>
            <p:cNvPr id="48" name="Group 18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52" name="Picture 19" descr="未标题-1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3" name="Group 20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60" name="Freeform 21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61" name="Freeform 22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2B2B2">
                        <a:alpha val="48000"/>
                      </a:srgbClr>
                    </a:gs>
                    <a:gs pos="100000">
                      <a:srgbClr val="B2B2B2">
                        <a:alpha val="75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54" name="Group 23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58" name="Freeform 24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59" name="Picture 25" descr="未标题-1"/>
                <p:cNvPicPr>
                  <a:picLocks noChangeAspect="1" noChangeArrowheads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5" name="Freeform 26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56" name="Freeform 27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rgbClr val="B2B2B2">
                  <a:alpha val="7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57" name="Freeform 28" descr="深色横线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49" name="Rectangle 2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D3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51" y="2092"/>
              <a:ext cx="1161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实施和验证临时措施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51" name="Line 3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62" name="Group 32"/>
          <p:cNvGrpSpPr/>
          <p:nvPr/>
        </p:nvGrpSpPr>
        <p:grpSpPr bwMode="auto">
          <a:xfrm>
            <a:off x="904627" y="4143170"/>
            <a:ext cx="2480524" cy="944969"/>
            <a:chOff x="1269" y="1814"/>
            <a:chExt cx="1418" cy="719"/>
          </a:xfrm>
        </p:grpSpPr>
        <p:grpSp>
          <p:nvGrpSpPr>
            <p:cNvPr id="63" name="Group 33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67" name="Picture 34" descr="未标题-1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8" name="Group 35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75" name="Freeform 36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76" name="Freeform 37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alpha val="48000"/>
                      </a:schemeClr>
                    </a:gs>
                    <a:gs pos="100000">
                      <a:schemeClr val="accent2">
                        <a:alpha val="75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69" name="Group 38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73" name="Freeform 39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74" name="Picture 40" descr="未标题-1"/>
                <p:cNvPicPr>
                  <a:picLocks noChangeAspect="1" noChangeArrowheads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0" name="Freeform 4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71" name="Freeform 4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accent2">
                  <a:alpha val="7411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72" name="Freeform 43" descr="深色横线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64" name="Rectangle 4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D2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65" name="Rectangle 4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51" y="2092"/>
              <a:ext cx="57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问题描述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6" name="Line 46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77" name="Group 47"/>
          <p:cNvGrpSpPr/>
          <p:nvPr/>
        </p:nvGrpSpPr>
        <p:grpSpPr bwMode="auto">
          <a:xfrm>
            <a:off x="873139" y="2825978"/>
            <a:ext cx="2480524" cy="944969"/>
            <a:chOff x="1269" y="1814"/>
            <a:chExt cx="1418" cy="719"/>
          </a:xfrm>
        </p:grpSpPr>
        <p:grpSp>
          <p:nvGrpSpPr>
            <p:cNvPr id="78" name="Group 48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82" name="Picture 49" descr="未标题-1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3" name="Group 50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90" name="Freeform 51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91" name="Freeform 52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77777">
                        <a:alpha val="48000"/>
                      </a:srgbClr>
                    </a:gs>
                    <a:gs pos="100000">
                      <a:srgbClr val="777777">
                        <a:alpha val="75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84" name="Group 53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88" name="Freeform 54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89" name="Picture 55" descr="未标题-1"/>
                <p:cNvPicPr>
                  <a:picLocks noChangeAspect="1" noChangeArrowheads="1"/>
                </p:cNvPicPr>
                <p:nvPr>
                  <p:custDataLst>
                    <p:tags r:id="rId40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5" name="Freeform 56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86" name="Freeform 57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rgbClr val="777777">
                  <a:alpha val="7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87" name="Freeform 58" descr="深色横线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79" name="Rectangle 5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D1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80" name="Rectangle 6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451" y="2092"/>
              <a:ext cx="57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成立小组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81" name="Line 6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92" name="Group 2"/>
          <p:cNvGrpSpPr/>
          <p:nvPr/>
        </p:nvGrpSpPr>
        <p:grpSpPr bwMode="auto">
          <a:xfrm>
            <a:off x="8780613" y="1508787"/>
            <a:ext cx="2480524" cy="944968"/>
            <a:chOff x="1269" y="1814"/>
            <a:chExt cx="1418" cy="719"/>
          </a:xfrm>
        </p:grpSpPr>
        <p:grpSp>
          <p:nvGrpSpPr>
            <p:cNvPr id="93" name="Group 3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97" name="Picture 4" descr="未标题-1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8" name="Group 5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105" name="Freeform 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106" name="Freeform 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48000"/>
                      </a:schemeClr>
                    </a:gs>
                    <a:gs pos="100000">
                      <a:schemeClr val="accent1">
                        <a:alpha val="75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99" name="Group 8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103" name="Freeform 9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104" name="Picture 10" descr="未标题-1"/>
                <p:cNvPicPr>
                  <a:picLocks noChangeAspect="1" noChangeArrowheads="1"/>
                </p:cNvPicPr>
                <p:nvPr>
                  <p:custDataLst>
                    <p:tags r:id="rId51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0" name="Freeform 11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01" name="Freeform 12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accent1">
                  <a:alpha val="7411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02" name="Freeform 13" descr="深色横线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94" name="Rectangle 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D8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451" y="2092"/>
              <a:ext cx="57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团队祝贺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96" name="Line 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107" name="Group 17"/>
          <p:cNvGrpSpPr/>
          <p:nvPr/>
        </p:nvGrpSpPr>
        <p:grpSpPr bwMode="auto">
          <a:xfrm>
            <a:off x="8896063" y="5460362"/>
            <a:ext cx="2480524" cy="944969"/>
            <a:chOff x="1269" y="1814"/>
            <a:chExt cx="1418" cy="719"/>
          </a:xfrm>
        </p:grpSpPr>
        <p:grpSp>
          <p:nvGrpSpPr>
            <p:cNvPr id="108" name="Group 18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112" name="Picture 19" descr="未标题-1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3" name="Group 20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120" name="Freeform 21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121" name="Freeform 22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2B2B2">
                        <a:alpha val="48000"/>
                      </a:srgbClr>
                    </a:gs>
                    <a:gs pos="100000">
                      <a:srgbClr val="B2B2B2">
                        <a:alpha val="75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114" name="Group 23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118" name="Freeform 24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119" name="Picture 25" descr="未标题-1"/>
                <p:cNvPicPr>
                  <a:picLocks noChangeAspect="1" noChangeArrowheads="1"/>
                </p:cNvPicPr>
                <p:nvPr>
                  <p:custDataLst>
                    <p:tags r:id="rId62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5" name="Freeform 26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16" name="Freeform 27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rgbClr val="B2B2B2">
                  <a:alpha val="7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17" name="Freeform 28" descr="深色横线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109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D5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110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451" y="2092"/>
              <a:ext cx="809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确定纠正措施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122" name="Group 32"/>
          <p:cNvGrpSpPr/>
          <p:nvPr/>
        </p:nvGrpSpPr>
        <p:grpSpPr bwMode="auto">
          <a:xfrm>
            <a:off x="8869826" y="4143170"/>
            <a:ext cx="2480524" cy="944969"/>
            <a:chOff x="1269" y="1814"/>
            <a:chExt cx="1418" cy="719"/>
          </a:xfrm>
        </p:grpSpPr>
        <p:grpSp>
          <p:nvGrpSpPr>
            <p:cNvPr id="123" name="Group 33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127" name="Picture 34" descr="未标题-1"/>
              <p:cNvPicPr>
                <a:picLocks noChangeAspect="1" noChangeArrowheads="1"/>
              </p:cNvPicPr>
              <p:nvPr>
                <p:custDataLst>
                  <p:tags r:id="rId69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8" name="Group 35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135" name="Freeform 36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136" name="Freeform 37"/>
                <p:cNvSpPr/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alpha val="48000"/>
                      </a:schemeClr>
                    </a:gs>
                    <a:gs pos="100000">
                      <a:schemeClr val="accent2">
                        <a:alpha val="75998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129" name="Group 38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133" name="Freeform 39"/>
                <p:cNvSpPr/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134" name="Picture 40" descr="未标题-1"/>
                <p:cNvPicPr>
                  <a:picLocks noChangeAspect="1" noChangeArrowheads="1"/>
                </p:cNvPicPr>
                <p:nvPr>
                  <p:custDataLst>
                    <p:tags r:id="rId73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0" name="Freeform 41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31" name="Freeform 42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accent2">
                  <a:alpha val="7411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32" name="Freeform 43" descr="深色横线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124" name="Rectangle 44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D6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125" name="Rectangle 4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451" y="2092"/>
              <a:ext cx="1161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实施和验证纠正措施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26" name="Line 46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137" name="Group 47"/>
          <p:cNvGrpSpPr/>
          <p:nvPr/>
        </p:nvGrpSpPr>
        <p:grpSpPr bwMode="auto">
          <a:xfrm>
            <a:off x="8838338" y="2825978"/>
            <a:ext cx="2480524" cy="944969"/>
            <a:chOff x="1269" y="1814"/>
            <a:chExt cx="1418" cy="719"/>
          </a:xfrm>
        </p:grpSpPr>
        <p:grpSp>
          <p:nvGrpSpPr>
            <p:cNvPr id="138" name="Group 48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142" name="Picture 49" descr="未标题-1"/>
              <p:cNvPicPr>
                <a:picLocks noChangeAspect="1" noChangeArrowheads="1"/>
              </p:cNvPicPr>
              <p:nvPr>
                <p:custDataLst>
                  <p:tags r:id="rId80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" name="Group 50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150" name="Freeform 51"/>
                <p:cNvSpPr/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151" name="Freeform 52"/>
                <p:cNvSpPr/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77777">
                        <a:alpha val="48000"/>
                      </a:srgbClr>
                    </a:gs>
                    <a:gs pos="100000">
                      <a:srgbClr val="777777">
                        <a:alpha val="75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144" name="Group 53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148" name="Freeform 54"/>
                <p:cNvSpPr/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149" name="Picture 55" descr="未标题-1"/>
                <p:cNvPicPr>
                  <a:picLocks noChangeAspect="1" noChangeArrowheads="1"/>
                </p:cNvPicPr>
                <p:nvPr>
                  <p:custDataLst>
                    <p:tags r:id="rId84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5" name="Freeform 56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46" name="Freeform 57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rgbClr val="777777">
                  <a:alpha val="7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147" name="Freeform 58" descr="深色横线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139" name="Rectangle 59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D7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140" name="Rectangle 6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451" y="2092"/>
              <a:ext cx="69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预防再发生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41" name="Line 61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grpSp>
        <p:nvGrpSpPr>
          <p:cNvPr id="212" name="Group 17"/>
          <p:cNvGrpSpPr/>
          <p:nvPr/>
        </p:nvGrpSpPr>
        <p:grpSpPr bwMode="auto">
          <a:xfrm>
            <a:off x="4915307" y="5460362"/>
            <a:ext cx="2480524" cy="944969"/>
            <a:chOff x="1269" y="1814"/>
            <a:chExt cx="1418" cy="719"/>
          </a:xfrm>
        </p:grpSpPr>
        <p:grpSp>
          <p:nvGrpSpPr>
            <p:cNvPr id="213" name="Group 18"/>
            <p:cNvGrpSpPr/>
            <p:nvPr/>
          </p:nvGrpSpPr>
          <p:grpSpPr bwMode="auto">
            <a:xfrm>
              <a:off x="1269" y="1814"/>
              <a:ext cx="1418" cy="719"/>
              <a:chOff x="1269" y="1814"/>
              <a:chExt cx="1418" cy="719"/>
            </a:xfrm>
          </p:grpSpPr>
          <p:pic>
            <p:nvPicPr>
              <p:cNvPr id="217" name="Picture 19" descr="未标题-1"/>
              <p:cNvPicPr>
                <a:picLocks noChangeAspect="1" noChangeArrowheads="1"/>
              </p:cNvPicPr>
              <p:nvPr>
                <p:custDataLst>
                  <p:tags r:id="rId91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" y="2500"/>
                <a:ext cx="1413" cy="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8" name="Group 20"/>
              <p:cNvGrpSpPr/>
              <p:nvPr/>
            </p:nvGrpSpPr>
            <p:grpSpPr bwMode="auto">
              <a:xfrm>
                <a:off x="1269" y="1917"/>
                <a:ext cx="1366" cy="580"/>
                <a:chOff x="2857" y="618"/>
                <a:chExt cx="1366" cy="580"/>
              </a:xfrm>
            </p:grpSpPr>
            <p:sp>
              <p:nvSpPr>
                <p:cNvPr id="225" name="Freeform 21"/>
                <p:cNvSpPr/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sp>
              <p:nvSpPr>
                <p:cNvPr id="226" name="Freeform 22"/>
                <p:cNvSpPr/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2857" y="618"/>
                  <a:ext cx="1366" cy="580"/>
                </a:xfrm>
                <a:custGeom>
                  <a:avLst/>
                  <a:gdLst>
                    <a:gd name="T0" fmla="*/ 0 w 1366"/>
                    <a:gd name="T1" fmla="*/ 580 h 580"/>
                    <a:gd name="T2" fmla="*/ 52 w 1366"/>
                    <a:gd name="T3" fmla="*/ 0 h 580"/>
                    <a:gd name="T4" fmla="*/ 1366 w 1366"/>
                    <a:gd name="T5" fmla="*/ 0 h 580"/>
                    <a:gd name="T6" fmla="*/ 1314 w 1366"/>
                    <a:gd name="T7" fmla="*/ 578 h 580"/>
                    <a:gd name="T8" fmla="*/ 0 w 1366"/>
                    <a:gd name="T9" fmla="*/ 580 h 5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" h="580">
                      <a:moveTo>
                        <a:pt x="0" y="580"/>
                      </a:moveTo>
                      <a:lnTo>
                        <a:pt x="52" y="0"/>
                      </a:lnTo>
                      <a:lnTo>
                        <a:pt x="1366" y="0"/>
                      </a:lnTo>
                      <a:lnTo>
                        <a:pt x="1314" y="578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2B2B2">
                        <a:alpha val="48000"/>
                      </a:srgbClr>
                    </a:gs>
                    <a:gs pos="100000">
                      <a:srgbClr val="B2B2B2">
                        <a:alpha val="75998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</p:grpSp>
          <p:grpSp>
            <p:nvGrpSpPr>
              <p:cNvPr id="219" name="Group 23"/>
              <p:cNvGrpSpPr/>
              <p:nvPr/>
            </p:nvGrpSpPr>
            <p:grpSpPr bwMode="auto">
              <a:xfrm>
                <a:off x="1326" y="1916"/>
                <a:ext cx="1361" cy="612"/>
                <a:chOff x="1406" y="1389"/>
                <a:chExt cx="1361" cy="612"/>
              </a:xfrm>
            </p:grpSpPr>
            <p:sp>
              <p:nvSpPr>
                <p:cNvPr id="223" name="Freeform 24"/>
                <p:cNvSpPr/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1406" y="1389"/>
                  <a:ext cx="1360" cy="612"/>
                </a:xfrm>
                <a:custGeom>
                  <a:avLst/>
                  <a:gdLst>
                    <a:gd name="T0" fmla="*/ 46 w 1360"/>
                    <a:gd name="T1" fmla="*/ 612 h 612"/>
                    <a:gd name="T2" fmla="*/ 0 w 1360"/>
                    <a:gd name="T3" fmla="*/ 2 h 612"/>
                    <a:gd name="T4" fmla="*/ 1312 w 1360"/>
                    <a:gd name="T5" fmla="*/ 0 h 612"/>
                    <a:gd name="T6" fmla="*/ 1360 w 1360"/>
                    <a:gd name="T7" fmla="*/ 610 h 612"/>
                    <a:gd name="T8" fmla="*/ 46 w 1360"/>
                    <a:gd name="T9" fmla="*/ 61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0" h="612">
                      <a:moveTo>
                        <a:pt x="46" y="612"/>
                      </a:moveTo>
                      <a:lnTo>
                        <a:pt x="0" y="2"/>
                      </a:lnTo>
                      <a:lnTo>
                        <a:pt x="1312" y="0"/>
                      </a:lnTo>
                      <a:lnTo>
                        <a:pt x="1360" y="610"/>
                      </a:lnTo>
                      <a:lnTo>
                        <a:pt x="46" y="61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sz="1600"/>
                </a:p>
              </p:txBody>
            </p:sp>
            <p:pic>
              <p:nvPicPr>
                <p:cNvPr id="224" name="Picture 25" descr="未标题-1"/>
                <p:cNvPicPr>
                  <a:picLocks noChangeAspect="1" noChangeArrowheads="1"/>
                </p:cNvPicPr>
                <p:nvPr>
                  <p:custDataLst>
                    <p:tags r:id="rId95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6" y="1389"/>
                  <a:ext cx="1361" cy="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0" name="Freeform 2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1360" y="1820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221" name="Freeform 27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1360" y="1814"/>
                <a:ext cx="1296" cy="686"/>
              </a:xfrm>
              <a:custGeom>
                <a:avLst/>
                <a:gdLst>
                  <a:gd name="T0" fmla="*/ 1182 w 1296"/>
                  <a:gd name="T1" fmla="*/ 134 h 686"/>
                  <a:gd name="T2" fmla="*/ 1182 w 1296"/>
                  <a:gd name="T3" fmla="*/ 134 h 686"/>
                  <a:gd name="T4" fmla="*/ 1176 w 1296"/>
                  <a:gd name="T5" fmla="*/ 114 h 686"/>
                  <a:gd name="T6" fmla="*/ 1170 w 1296"/>
                  <a:gd name="T7" fmla="*/ 96 h 686"/>
                  <a:gd name="T8" fmla="*/ 1160 w 1296"/>
                  <a:gd name="T9" fmla="*/ 80 h 686"/>
                  <a:gd name="T10" fmla="*/ 1148 w 1296"/>
                  <a:gd name="T11" fmla="*/ 64 h 686"/>
                  <a:gd name="T12" fmla="*/ 1136 w 1296"/>
                  <a:gd name="T13" fmla="*/ 48 h 686"/>
                  <a:gd name="T14" fmla="*/ 1120 w 1296"/>
                  <a:gd name="T15" fmla="*/ 36 h 686"/>
                  <a:gd name="T16" fmla="*/ 1104 w 1296"/>
                  <a:gd name="T17" fmla="*/ 24 h 686"/>
                  <a:gd name="T18" fmla="*/ 1084 w 1296"/>
                  <a:gd name="T19" fmla="*/ 14 h 686"/>
                  <a:gd name="T20" fmla="*/ 1084 w 1296"/>
                  <a:gd name="T21" fmla="*/ 14 h 686"/>
                  <a:gd name="T22" fmla="*/ 1070 w 1296"/>
                  <a:gd name="T23" fmla="*/ 8 h 686"/>
                  <a:gd name="T24" fmla="*/ 1054 w 1296"/>
                  <a:gd name="T25" fmla="*/ 4 h 686"/>
                  <a:gd name="T26" fmla="*/ 1040 w 1296"/>
                  <a:gd name="T27" fmla="*/ 2 h 686"/>
                  <a:gd name="T28" fmla="*/ 1024 w 1296"/>
                  <a:gd name="T29" fmla="*/ 0 h 686"/>
                  <a:gd name="T30" fmla="*/ 1010 w 1296"/>
                  <a:gd name="T31" fmla="*/ 2 h 686"/>
                  <a:gd name="T32" fmla="*/ 996 w 1296"/>
                  <a:gd name="T33" fmla="*/ 2 h 686"/>
                  <a:gd name="T34" fmla="*/ 982 w 1296"/>
                  <a:gd name="T35" fmla="*/ 6 h 686"/>
                  <a:gd name="T36" fmla="*/ 968 w 1296"/>
                  <a:gd name="T37" fmla="*/ 10 h 686"/>
                  <a:gd name="T38" fmla="*/ 954 w 1296"/>
                  <a:gd name="T39" fmla="*/ 16 h 686"/>
                  <a:gd name="T40" fmla="*/ 942 w 1296"/>
                  <a:gd name="T41" fmla="*/ 22 h 686"/>
                  <a:gd name="T42" fmla="*/ 930 w 1296"/>
                  <a:gd name="T43" fmla="*/ 30 h 686"/>
                  <a:gd name="T44" fmla="*/ 920 w 1296"/>
                  <a:gd name="T45" fmla="*/ 40 h 686"/>
                  <a:gd name="T46" fmla="*/ 910 w 1296"/>
                  <a:gd name="T47" fmla="*/ 50 h 686"/>
                  <a:gd name="T48" fmla="*/ 902 w 1296"/>
                  <a:gd name="T49" fmla="*/ 62 h 686"/>
                  <a:gd name="T50" fmla="*/ 894 w 1296"/>
                  <a:gd name="T51" fmla="*/ 74 h 686"/>
                  <a:gd name="T52" fmla="*/ 888 w 1296"/>
                  <a:gd name="T53" fmla="*/ 88 h 686"/>
                  <a:gd name="T54" fmla="*/ 888 w 1296"/>
                  <a:gd name="T55" fmla="*/ 88 h 686"/>
                  <a:gd name="T56" fmla="*/ 882 w 1296"/>
                  <a:gd name="T57" fmla="*/ 110 h 686"/>
                  <a:gd name="T58" fmla="*/ 878 w 1296"/>
                  <a:gd name="T59" fmla="*/ 134 h 686"/>
                  <a:gd name="T60" fmla="*/ 0 w 1296"/>
                  <a:gd name="T61" fmla="*/ 134 h 686"/>
                  <a:gd name="T62" fmla="*/ 44 w 1296"/>
                  <a:gd name="T63" fmla="*/ 686 h 686"/>
                  <a:gd name="T64" fmla="*/ 1296 w 1296"/>
                  <a:gd name="T65" fmla="*/ 684 h 686"/>
                  <a:gd name="T66" fmla="*/ 1254 w 1296"/>
                  <a:gd name="T67" fmla="*/ 134 h 686"/>
                  <a:gd name="T68" fmla="*/ 1182 w 1296"/>
                  <a:gd name="T69" fmla="*/ 134 h 6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96" h="686">
                    <a:moveTo>
                      <a:pt x="1182" y="134"/>
                    </a:moveTo>
                    <a:lnTo>
                      <a:pt x="1182" y="134"/>
                    </a:lnTo>
                    <a:lnTo>
                      <a:pt x="1176" y="114"/>
                    </a:lnTo>
                    <a:lnTo>
                      <a:pt x="1170" y="96"/>
                    </a:lnTo>
                    <a:lnTo>
                      <a:pt x="1160" y="80"/>
                    </a:lnTo>
                    <a:lnTo>
                      <a:pt x="1148" y="64"/>
                    </a:lnTo>
                    <a:lnTo>
                      <a:pt x="1136" y="48"/>
                    </a:lnTo>
                    <a:lnTo>
                      <a:pt x="1120" y="36"/>
                    </a:lnTo>
                    <a:lnTo>
                      <a:pt x="1104" y="24"/>
                    </a:lnTo>
                    <a:lnTo>
                      <a:pt x="1084" y="14"/>
                    </a:lnTo>
                    <a:lnTo>
                      <a:pt x="1070" y="8"/>
                    </a:lnTo>
                    <a:lnTo>
                      <a:pt x="1054" y="4"/>
                    </a:lnTo>
                    <a:lnTo>
                      <a:pt x="1040" y="2"/>
                    </a:lnTo>
                    <a:lnTo>
                      <a:pt x="1024" y="0"/>
                    </a:lnTo>
                    <a:lnTo>
                      <a:pt x="1010" y="2"/>
                    </a:lnTo>
                    <a:lnTo>
                      <a:pt x="996" y="2"/>
                    </a:lnTo>
                    <a:lnTo>
                      <a:pt x="982" y="6"/>
                    </a:lnTo>
                    <a:lnTo>
                      <a:pt x="968" y="10"/>
                    </a:lnTo>
                    <a:lnTo>
                      <a:pt x="954" y="16"/>
                    </a:lnTo>
                    <a:lnTo>
                      <a:pt x="942" y="22"/>
                    </a:lnTo>
                    <a:lnTo>
                      <a:pt x="930" y="30"/>
                    </a:lnTo>
                    <a:lnTo>
                      <a:pt x="920" y="40"/>
                    </a:lnTo>
                    <a:lnTo>
                      <a:pt x="910" y="50"/>
                    </a:lnTo>
                    <a:lnTo>
                      <a:pt x="902" y="62"/>
                    </a:lnTo>
                    <a:lnTo>
                      <a:pt x="894" y="74"/>
                    </a:lnTo>
                    <a:lnTo>
                      <a:pt x="888" y="88"/>
                    </a:lnTo>
                    <a:lnTo>
                      <a:pt x="882" y="110"/>
                    </a:lnTo>
                    <a:lnTo>
                      <a:pt x="878" y="134"/>
                    </a:lnTo>
                    <a:lnTo>
                      <a:pt x="0" y="134"/>
                    </a:lnTo>
                    <a:lnTo>
                      <a:pt x="44" y="686"/>
                    </a:lnTo>
                    <a:lnTo>
                      <a:pt x="1296" y="684"/>
                    </a:lnTo>
                    <a:lnTo>
                      <a:pt x="1254" y="134"/>
                    </a:lnTo>
                    <a:lnTo>
                      <a:pt x="1182" y="134"/>
                    </a:lnTo>
                    <a:close/>
                  </a:path>
                </a:pathLst>
              </a:custGeom>
              <a:solidFill>
                <a:srgbClr val="B2B2B2">
                  <a:alpha val="7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  <p:sp>
            <p:nvSpPr>
              <p:cNvPr id="222" name="Freeform 28" descr="深色横线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1429" y="1865"/>
                <a:ext cx="1164" cy="582"/>
              </a:xfrm>
              <a:custGeom>
                <a:avLst/>
                <a:gdLst>
                  <a:gd name="T0" fmla="*/ 1068 w 1164"/>
                  <a:gd name="T1" fmla="*/ 150 h 582"/>
                  <a:gd name="T2" fmla="*/ 1068 w 1164"/>
                  <a:gd name="T3" fmla="*/ 150 h 582"/>
                  <a:gd name="T4" fmla="*/ 1074 w 1164"/>
                  <a:gd name="T5" fmla="*/ 130 h 582"/>
                  <a:gd name="T6" fmla="*/ 1074 w 1164"/>
                  <a:gd name="T7" fmla="*/ 108 h 582"/>
                  <a:gd name="T8" fmla="*/ 1072 w 1164"/>
                  <a:gd name="T9" fmla="*/ 88 h 582"/>
                  <a:gd name="T10" fmla="*/ 1064 w 1164"/>
                  <a:gd name="T11" fmla="*/ 68 h 582"/>
                  <a:gd name="T12" fmla="*/ 1054 w 1164"/>
                  <a:gd name="T13" fmla="*/ 50 h 582"/>
                  <a:gd name="T14" fmla="*/ 1040 w 1164"/>
                  <a:gd name="T15" fmla="*/ 34 h 582"/>
                  <a:gd name="T16" fmla="*/ 1024 w 1164"/>
                  <a:gd name="T17" fmla="*/ 20 h 582"/>
                  <a:gd name="T18" fmla="*/ 1004 w 1164"/>
                  <a:gd name="T19" fmla="*/ 10 h 582"/>
                  <a:gd name="T20" fmla="*/ 1004 w 1164"/>
                  <a:gd name="T21" fmla="*/ 10 h 582"/>
                  <a:gd name="T22" fmla="*/ 982 w 1164"/>
                  <a:gd name="T23" fmla="*/ 2 h 582"/>
                  <a:gd name="T24" fmla="*/ 960 w 1164"/>
                  <a:gd name="T25" fmla="*/ 0 h 582"/>
                  <a:gd name="T26" fmla="*/ 940 w 1164"/>
                  <a:gd name="T27" fmla="*/ 0 h 582"/>
                  <a:gd name="T28" fmla="*/ 920 w 1164"/>
                  <a:gd name="T29" fmla="*/ 6 h 582"/>
                  <a:gd name="T30" fmla="*/ 902 w 1164"/>
                  <a:gd name="T31" fmla="*/ 14 h 582"/>
                  <a:gd name="T32" fmla="*/ 886 w 1164"/>
                  <a:gd name="T33" fmla="*/ 28 h 582"/>
                  <a:gd name="T34" fmla="*/ 872 w 1164"/>
                  <a:gd name="T35" fmla="*/ 42 h 582"/>
                  <a:gd name="T36" fmla="*/ 864 w 1164"/>
                  <a:gd name="T37" fmla="*/ 62 h 582"/>
                  <a:gd name="T38" fmla="*/ 864 w 1164"/>
                  <a:gd name="T39" fmla="*/ 62 h 582"/>
                  <a:gd name="T40" fmla="*/ 860 w 1164"/>
                  <a:gd name="T41" fmla="*/ 72 h 582"/>
                  <a:gd name="T42" fmla="*/ 858 w 1164"/>
                  <a:gd name="T43" fmla="*/ 84 h 582"/>
                  <a:gd name="T44" fmla="*/ 856 w 1164"/>
                  <a:gd name="T45" fmla="*/ 96 h 582"/>
                  <a:gd name="T46" fmla="*/ 856 w 1164"/>
                  <a:gd name="T47" fmla="*/ 106 h 582"/>
                  <a:gd name="T48" fmla="*/ 860 w 1164"/>
                  <a:gd name="T49" fmla="*/ 128 h 582"/>
                  <a:gd name="T50" fmla="*/ 870 w 1164"/>
                  <a:gd name="T51" fmla="*/ 150 h 582"/>
                  <a:gd name="T52" fmla="*/ 0 w 1164"/>
                  <a:gd name="T53" fmla="*/ 150 h 582"/>
                  <a:gd name="T54" fmla="*/ 34 w 1164"/>
                  <a:gd name="T55" fmla="*/ 582 h 582"/>
                  <a:gd name="T56" fmla="*/ 1164 w 1164"/>
                  <a:gd name="T57" fmla="*/ 580 h 582"/>
                  <a:gd name="T58" fmla="*/ 1130 w 1164"/>
                  <a:gd name="T59" fmla="*/ 150 h 582"/>
                  <a:gd name="T60" fmla="*/ 1068 w 1164"/>
                  <a:gd name="T61" fmla="*/ 150 h 5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64" h="582">
                    <a:moveTo>
                      <a:pt x="1068" y="150"/>
                    </a:moveTo>
                    <a:lnTo>
                      <a:pt x="1068" y="150"/>
                    </a:lnTo>
                    <a:lnTo>
                      <a:pt x="1074" y="130"/>
                    </a:lnTo>
                    <a:lnTo>
                      <a:pt x="1074" y="108"/>
                    </a:lnTo>
                    <a:lnTo>
                      <a:pt x="1072" y="88"/>
                    </a:lnTo>
                    <a:lnTo>
                      <a:pt x="1064" y="68"/>
                    </a:lnTo>
                    <a:lnTo>
                      <a:pt x="1054" y="50"/>
                    </a:lnTo>
                    <a:lnTo>
                      <a:pt x="1040" y="34"/>
                    </a:lnTo>
                    <a:lnTo>
                      <a:pt x="1024" y="20"/>
                    </a:lnTo>
                    <a:lnTo>
                      <a:pt x="1004" y="10"/>
                    </a:lnTo>
                    <a:lnTo>
                      <a:pt x="982" y="2"/>
                    </a:lnTo>
                    <a:lnTo>
                      <a:pt x="960" y="0"/>
                    </a:lnTo>
                    <a:lnTo>
                      <a:pt x="940" y="0"/>
                    </a:lnTo>
                    <a:lnTo>
                      <a:pt x="920" y="6"/>
                    </a:lnTo>
                    <a:lnTo>
                      <a:pt x="902" y="14"/>
                    </a:lnTo>
                    <a:lnTo>
                      <a:pt x="886" y="28"/>
                    </a:lnTo>
                    <a:lnTo>
                      <a:pt x="872" y="42"/>
                    </a:lnTo>
                    <a:lnTo>
                      <a:pt x="864" y="62"/>
                    </a:lnTo>
                    <a:lnTo>
                      <a:pt x="860" y="72"/>
                    </a:lnTo>
                    <a:lnTo>
                      <a:pt x="858" y="84"/>
                    </a:lnTo>
                    <a:lnTo>
                      <a:pt x="856" y="96"/>
                    </a:lnTo>
                    <a:lnTo>
                      <a:pt x="856" y="106"/>
                    </a:lnTo>
                    <a:lnTo>
                      <a:pt x="860" y="128"/>
                    </a:lnTo>
                    <a:lnTo>
                      <a:pt x="870" y="150"/>
                    </a:lnTo>
                    <a:lnTo>
                      <a:pt x="0" y="150"/>
                    </a:lnTo>
                    <a:lnTo>
                      <a:pt x="34" y="582"/>
                    </a:lnTo>
                    <a:lnTo>
                      <a:pt x="1164" y="580"/>
                    </a:lnTo>
                    <a:lnTo>
                      <a:pt x="1130" y="150"/>
                    </a:lnTo>
                    <a:lnTo>
                      <a:pt x="1068" y="150"/>
                    </a:lnTo>
                    <a:close/>
                  </a:path>
                </a:pathLst>
              </a:custGeom>
              <a:pattFill prst="dkHorz">
                <a:fgClr>
                  <a:srgbClr val="C5C5C5">
                    <a:alpha val="18823"/>
                  </a:srgbClr>
                </a:fgClr>
                <a:bgClr>
                  <a:srgbClr val="FFFFFF">
                    <a:alpha val="18823"/>
                  </a:srgb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endParaRPr lang="zh-CN" altLang="en-US" sz="1600"/>
              </a:p>
            </p:txBody>
          </p:sp>
        </p:grpSp>
        <p:sp>
          <p:nvSpPr>
            <p:cNvPr id="214" name="Rectangle 2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207" y="1826"/>
              <a:ext cx="328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en-US" altLang="zh-CN" sz="2665" b="1" dirty="0">
                  <a:latin typeface="Monotype Corsiva" panose="03010101010201010101" pitchFamily="66" charset="0"/>
                </a:rPr>
                <a:t>D4</a:t>
              </a:r>
              <a:endParaRPr lang="zh-CN" altLang="en-US" sz="2665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215" name="Rectangle 3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451" y="2092"/>
              <a:ext cx="1161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 sz="1600" b="1" dirty="0">
                  <a:ea typeface="微软雅黑" panose="020B0503020204020204" pitchFamily="34" charset="-122"/>
                </a:rPr>
                <a:t>确认和验证根本原因</a:t>
              </a:r>
              <a:endParaRPr lang="zh-CN" altLang="en-US" sz="16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16" name="Line 31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1496" y="2341"/>
              <a:ext cx="106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endParaRPr lang="zh-CN" altLang="en-US" sz="1600"/>
            </a:p>
          </p:txBody>
        </p:sp>
      </p:grpSp>
      <p:sp>
        <p:nvSpPr>
          <p:cNvPr id="229" name="下箭头 228"/>
          <p:cNvSpPr/>
          <p:nvPr>
            <p:custDataLst>
              <p:tags r:id="rId102"/>
            </p:custDataLst>
          </p:nvPr>
        </p:nvSpPr>
        <p:spPr>
          <a:xfrm>
            <a:off x="1998801" y="2465092"/>
            <a:ext cx="288032" cy="43925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0" name="下箭头 229"/>
          <p:cNvSpPr/>
          <p:nvPr>
            <p:custDataLst>
              <p:tags r:id="rId103"/>
            </p:custDataLst>
          </p:nvPr>
        </p:nvSpPr>
        <p:spPr>
          <a:xfrm rot="16200000">
            <a:off x="3998368" y="5675036"/>
            <a:ext cx="316835" cy="64310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1" name="下箭头 230"/>
          <p:cNvSpPr/>
          <p:nvPr>
            <p:custDataLst>
              <p:tags r:id="rId104"/>
            </p:custDataLst>
          </p:nvPr>
        </p:nvSpPr>
        <p:spPr>
          <a:xfrm>
            <a:off x="1998801" y="5103667"/>
            <a:ext cx="288032" cy="43925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5" name="下箭头 234"/>
          <p:cNvSpPr/>
          <p:nvPr>
            <p:custDataLst>
              <p:tags r:id="rId105"/>
            </p:custDataLst>
          </p:nvPr>
        </p:nvSpPr>
        <p:spPr>
          <a:xfrm>
            <a:off x="1998801" y="3794309"/>
            <a:ext cx="288032" cy="43925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6" name="下箭头 235"/>
          <p:cNvSpPr/>
          <p:nvPr>
            <p:custDataLst>
              <p:tags r:id="rId106"/>
            </p:custDataLst>
          </p:nvPr>
        </p:nvSpPr>
        <p:spPr>
          <a:xfrm rot="16200000">
            <a:off x="7987328" y="5675036"/>
            <a:ext cx="316835" cy="64310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7" name="下箭头 236"/>
          <p:cNvSpPr/>
          <p:nvPr>
            <p:custDataLst>
              <p:tags r:id="rId107"/>
            </p:custDataLst>
          </p:nvPr>
        </p:nvSpPr>
        <p:spPr>
          <a:xfrm rot="10800000">
            <a:off x="9947609" y="5103667"/>
            <a:ext cx="288032" cy="43925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8" name="下箭头 237"/>
          <p:cNvSpPr/>
          <p:nvPr>
            <p:custDataLst>
              <p:tags r:id="rId108"/>
            </p:custDataLst>
          </p:nvPr>
        </p:nvSpPr>
        <p:spPr>
          <a:xfrm rot="10800000">
            <a:off x="9947609" y="3794309"/>
            <a:ext cx="288032" cy="43925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9" name="下箭头 238"/>
          <p:cNvSpPr/>
          <p:nvPr>
            <p:custDataLst>
              <p:tags r:id="rId109"/>
            </p:custDataLst>
          </p:nvPr>
        </p:nvSpPr>
        <p:spPr>
          <a:xfrm rot="10800000">
            <a:off x="9947609" y="2465092"/>
            <a:ext cx="288032" cy="43925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grpSp>
        <p:nvGrpSpPr>
          <p:cNvPr id="258" name="组合 257"/>
          <p:cNvGrpSpPr/>
          <p:nvPr/>
        </p:nvGrpSpPr>
        <p:grpSpPr>
          <a:xfrm>
            <a:off x="4190655" y="932723"/>
            <a:ext cx="3825560" cy="4407744"/>
            <a:chOff x="3142991" y="699542"/>
            <a:chExt cx="2869170" cy="3305808"/>
          </a:xfrm>
        </p:grpSpPr>
        <p:grpSp>
          <p:nvGrpSpPr>
            <p:cNvPr id="253" name="组合 252"/>
            <p:cNvGrpSpPr/>
            <p:nvPr/>
          </p:nvGrpSpPr>
          <p:grpSpPr>
            <a:xfrm>
              <a:off x="3142991" y="699542"/>
              <a:ext cx="2869170" cy="3305808"/>
              <a:chOff x="3142991" y="789463"/>
              <a:chExt cx="2869170" cy="3305808"/>
            </a:xfrm>
          </p:grpSpPr>
          <p:sp>
            <p:nvSpPr>
              <p:cNvPr id="240" name="矩形 239"/>
              <p:cNvSpPr/>
              <p:nvPr>
                <p:custDataLst>
                  <p:tags r:id="rId110"/>
                </p:custDataLst>
              </p:nvPr>
            </p:nvSpPr>
            <p:spPr>
              <a:xfrm>
                <a:off x="3752941" y="952632"/>
                <a:ext cx="1643819" cy="5914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确定识别可能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的原因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矩形 240"/>
              <p:cNvSpPr/>
              <p:nvPr>
                <p:custDataLst>
                  <p:tags r:id="rId111"/>
                </p:custDataLst>
              </p:nvPr>
            </p:nvSpPr>
            <p:spPr>
              <a:xfrm>
                <a:off x="3752941" y="1724293"/>
                <a:ext cx="1643819" cy="5914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选择最有可能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的原因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矩形 241"/>
              <p:cNvSpPr/>
              <p:nvPr>
                <p:custDataLst>
                  <p:tags r:id="rId112"/>
                </p:custDataLst>
              </p:nvPr>
            </p:nvSpPr>
            <p:spPr>
              <a:xfrm>
                <a:off x="3752941" y="3319305"/>
                <a:ext cx="1643819" cy="5914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识别可能的解决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流程图: 决策 242"/>
              <p:cNvSpPr/>
              <p:nvPr>
                <p:custDataLst>
                  <p:tags r:id="rId113"/>
                </p:custDataLst>
              </p:nvPr>
            </p:nvSpPr>
            <p:spPr>
              <a:xfrm>
                <a:off x="3441791" y="2463795"/>
                <a:ext cx="2266119" cy="707484"/>
              </a:xfrm>
              <a:prstGeom prst="flowChartDecisi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最有可能的原因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是根本原因吗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5" name="直接箭头连接符 244"/>
              <p:cNvCxnSpPr>
                <a:stCxn id="240" idx="2"/>
                <a:endCxn id="241" idx="0"/>
              </p:cNvCxnSpPr>
              <p:nvPr>
                <p:custDataLst>
                  <p:tags r:id="rId114"/>
                </p:custDataLst>
              </p:nvPr>
            </p:nvCxnSpPr>
            <p:spPr>
              <a:xfrm>
                <a:off x="4574851" y="1544110"/>
                <a:ext cx="0" cy="1801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箭头连接符 248"/>
              <p:cNvCxnSpPr>
                <a:stCxn id="241" idx="2"/>
                <a:endCxn id="243" idx="0"/>
              </p:cNvCxnSpPr>
              <p:nvPr>
                <p:custDataLst>
                  <p:tags r:id="rId115"/>
                </p:custDataLst>
              </p:nvPr>
            </p:nvCxnSpPr>
            <p:spPr>
              <a:xfrm>
                <a:off x="4574851" y="2315771"/>
                <a:ext cx="0" cy="148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箭头连接符 250"/>
              <p:cNvCxnSpPr>
                <a:stCxn id="243" idx="2"/>
                <a:endCxn id="242" idx="0"/>
              </p:cNvCxnSpPr>
              <p:nvPr>
                <p:custDataLst>
                  <p:tags r:id="rId116"/>
                </p:custDataLst>
              </p:nvPr>
            </p:nvCxnSpPr>
            <p:spPr>
              <a:xfrm>
                <a:off x="4574851" y="3171279"/>
                <a:ext cx="0" cy="1480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矩形 251"/>
              <p:cNvSpPr/>
              <p:nvPr>
                <p:custDataLst>
                  <p:tags r:id="rId117"/>
                </p:custDataLst>
              </p:nvPr>
            </p:nvSpPr>
            <p:spPr>
              <a:xfrm>
                <a:off x="3142991" y="789463"/>
                <a:ext cx="2869170" cy="33058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/>
              </a:p>
            </p:txBody>
          </p:sp>
        </p:grpSp>
        <p:cxnSp>
          <p:nvCxnSpPr>
            <p:cNvPr id="255" name="肘形连接符 254"/>
            <p:cNvCxnSpPr>
              <a:stCxn id="243" idx="1"/>
              <a:endCxn id="241" idx="1"/>
            </p:cNvCxnSpPr>
            <p:nvPr>
              <p:custDataLst>
                <p:tags r:id="rId118"/>
              </p:custDataLst>
            </p:nvPr>
          </p:nvCxnSpPr>
          <p:spPr>
            <a:xfrm rot="10800000" flipH="1">
              <a:off x="3441791" y="1930112"/>
              <a:ext cx="311150" cy="797505"/>
            </a:xfrm>
            <a:prstGeom prst="bentConnector3">
              <a:avLst>
                <a:gd name="adj1" fmla="val -7346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39281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</a:t>
            </a:r>
            <a:r>
              <a:rPr 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的实施步骤</a:t>
            </a:r>
            <a:endParaRPr 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59080" y="1316355"/>
          <a:ext cx="11673205" cy="494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80"/>
                <a:gridCol w="1290320"/>
                <a:gridCol w="4357370"/>
                <a:gridCol w="3139440"/>
                <a:gridCol w="2334895"/>
              </a:tblGrid>
              <a:tr h="6680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0">
                          <a:solidFill>
                            <a:schemeClr val="tx1"/>
                          </a:solidFill>
                        </a:rPr>
                        <a:t>D0</a:t>
                      </a:r>
                      <a:endParaRPr lang="en-US" altLang="zh-CN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确定问题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针对问题发生的情况，确定问题是否需要用</a:t>
                      </a:r>
                      <a:r>
                        <a:rPr lang="en-US" altLang="zh-CN" sz="2000" b="0">
                          <a:solidFill>
                            <a:schemeClr val="tx1"/>
                          </a:solidFill>
                        </a:rPr>
                        <a:t>8D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法来解决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判断问题的类型、大小、范畴等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柏拉图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推移图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266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D1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小组成立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由具有专业知识和技术的人员成立小组，有效分析问题原因并制定纠正措施，明确组长和指导人员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成员选择、目标确定、合理分工、程序明确等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——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015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D2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问题陈述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000"/>
                    </a:p>
                    <a:p>
                      <a:pPr algn="l">
                        <a:buNone/>
                      </a:pPr>
                      <a:r>
                        <a:rPr lang="zh-CN" altLang="en-US" sz="2000"/>
                        <a:t>汇总问题现象，收集数据以详细陈述问题</a:t>
                      </a:r>
                      <a:endParaRPr lang="zh-CN" altLang="en-US" sz="2000"/>
                    </a:p>
                    <a:p>
                      <a:pPr algn="l">
                        <a:buNone/>
                      </a:pPr>
                      <a:r>
                        <a:rPr lang="zh-CN" altLang="en-US" sz="2000"/>
                        <a:t> 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收集数据以说明问题、审核数据以定义问题、复杂问题细分、评定风险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推移图、质量风险评定、</a:t>
                      </a:r>
                      <a:r>
                        <a:rPr lang="en-US" altLang="zh-CN" sz="2000"/>
                        <a:t>FMEA</a:t>
                      </a:r>
                      <a:r>
                        <a:rPr lang="zh-CN" altLang="en-US" sz="2000"/>
                        <a:t>检查表、柏拉图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8458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D3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制定短期措施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确保在实施永久措施前，制定短期措施进行问题及时处理</a:t>
                      </a:r>
                      <a:endParaRPr lang="zh-CN" altLang="en-US" sz="2000"/>
                    </a:p>
                    <a:p>
                      <a:pPr algn="l">
                        <a:buNone/>
                      </a:pP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评价应急措施、确定临时措施、实施措施并记录、验证实施效果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FMEA</a:t>
                      </a:r>
                      <a:r>
                        <a:rPr lang="zh-CN" altLang="en-US" sz="2000"/>
                        <a:t>、</a:t>
                      </a:r>
                      <a:r>
                        <a:rPr lang="en-US" altLang="zh-CN" sz="2000"/>
                        <a:t>DOE</a:t>
                      </a:r>
                      <a:r>
                        <a:rPr lang="zh-CN" altLang="en-US" sz="2000"/>
                        <a:t>鱼刺图、</a:t>
                      </a:r>
                      <a:r>
                        <a:rPr lang="en-US" altLang="zh-CN" sz="2000"/>
                        <a:t>FTA</a:t>
                      </a:r>
                      <a:r>
                        <a:rPr lang="zh-CN" altLang="en-US" sz="2000"/>
                        <a:t>、控制图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37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D4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确定并验证</a:t>
                      </a: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根本原因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使用统计工具罗列潜在原因，通过对环境、流程等进行测试确定产生问题的根本原因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评估潜在原因、验证原因对问题的影响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头脑风暴、柏拉图、</a:t>
                      </a:r>
                      <a:r>
                        <a:rPr lang="en-US" altLang="zh-CN" sz="2000"/>
                        <a:t>FEMA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259715" y="890905"/>
          <a:ext cx="11672570" cy="42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05"/>
                <a:gridCol w="4358640"/>
                <a:gridCol w="3108960"/>
                <a:gridCol w="2361565"/>
              </a:tblGrid>
              <a:tr h="4254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步骤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执行目的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关键要点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相关方法工具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39281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</a:t>
            </a:r>
            <a:r>
              <a:rPr 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的实施步骤</a:t>
            </a:r>
            <a:endParaRPr 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59080" y="1484630"/>
          <a:ext cx="11673205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80"/>
                <a:gridCol w="1290320"/>
                <a:gridCol w="3453130"/>
                <a:gridCol w="4043680"/>
                <a:gridCol w="2334895"/>
              </a:tblGrid>
              <a:tr h="137033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000" b="0">
                          <a:solidFill>
                            <a:schemeClr val="tx1"/>
                          </a:solidFill>
                        </a:rPr>
                        <a:t>D5</a:t>
                      </a:r>
                      <a:endParaRPr lang="en-US" altLang="zh-CN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选择并验证永久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纠正措施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验证永久纠正措施方案，并进行评审从而确定其能够解决问题且不易产生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不良影响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决策最佳措施方案、重新评估临时措施、验证永久措施方案、管理者审批永久措施方案、制定监控计划等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0">
                          <a:solidFill>
                            <a:schemeClr val="tx1"/>
                          </a:solidFill>
                        </a:rPr>
                        <a:t>FMEA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、头脑风暴、</a:t>
                      </a:r>
                      <a:r>
                        <a:rPr lang="zh-CN" altLang="en-US" sz="2000" b="0">
                          <a:solidFill>
                            <a:schemeClr val="tx1"/>
                          </a:solidFill>
                        </a:rPr>
                        <a:t>控制图</a:t>
                      </a:r>
                      <a:endParaRPr lang="zh-CN" alt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5791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D6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实施永久纠正</a:t>
                      </a:r>
                      <a:r>
                        <a:rPr lang="zh-CN" altLang="en-US" sz="2000"/>
                        <a:t>措施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实施永久纠正措施方案，确定过程</a:t>
                      </a:r>
                      <a:r>
                        <a:rPr lang="zh-CN" altLang="en-US" sz="2000"/>
                        <a:t>控制方法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执行永久措施、确认问题解决情况、修正监控</a:t>
                      </a:r>
                      <a:r>
                        <a:rPr lang="zh-CN" altLang="en-US" sz="2000"/>
                        <a:t>计划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防错</a:t>
                      </a:r>
                      <a:r>
                        <a:rPr lang="zh-CN" altLang="en-US" sz="2000"/>
                        <a:t>措施</a:t>
                      </a: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统计</a:t>
                      </a:r>
                      <a:r>
                        <a:rPr lang="zh-CN" altLang="en-US" sz="2000"/>
                        <a:t>控制</a:t>
                      </a: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FMEA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28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D7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预防</a:t>
                      </a:r>
                      <a:r>
                        <a:rPr lang="zh-CN" altLang="en-US" sz="2000"/>
                        <a:t>再次发生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修正管理程序和制度以及工作惯例等，防止问题</a:t>
                      </a:r>
                      <a:r>
                        <a:rPr lang="zh-CN" altLang="en-US" sz="2000"/>
                        <a:t>再次发生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制定预防措施、验证措施有效性、执行预防</a:t>
                      </a:r>
                      <a:r>
                        <a:rPr lang="zh-CN" altLang="en-US" sz="2000"/>
                        <a:t>措施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/>
                        <a:t>FMEA</a:t>
                      </a:r>
                      <a:endParaRPr 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推移图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5156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000"/>
                    </a:p>
                    <a:p>
                      <a:pPr algn="ctr">
                        <a:buNone/>
                      </a:pPr>
                      <a:r>
                        <a:rPr lang="en-US" altLang="zh-CN" sz="2000"/>
                        <a:t>D8</a:t>
                      </a:r>
                      <a:endParaRPr lang="en-US" altLang="zh-CN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小组祝贺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认可小组的集体工作能力，对小组工作进行总结并</a:t>
                      </a:r>
                      <a:r>
                        <a:rPr lang="zh-CN" altLang="en-US" sz="2000"/>
                        <a:t>祝贺</a:t>
                      </a:r>
                      <a:endParaRPr lang="zh-CN" altLang="en-US" sz="2000"/>
                    </a:p>
                    <a:p>
                      <a:pPr algn="l">
                        <a:buNone/>
                      </a:pP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000"/>
                        <a:t>保留重要文件、总结经验、赞赏团队力量、</a:t>
                      </a:r>
                      <a:r>
                        <a:rPr lang="zh-CN" altLang="en-US" sz="2000"/>
                        <a:t>奖励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——</a:t>
                      </a:r>
                      <a:endParaRPr lang="zh-CN" altLang="en-US" sz="2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259715" y="1059180"/>
          <a:ext cx="11672570" cy="42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05"/>
                <a:gridCol w="3463925"/>
                <a:gridCol w="4040505"/>
                <a:gridCol w="2324735"/>
              </a:tblGrid>
              <a:tr h="4254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步骤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执行目的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关键要点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相关方法工具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174625" y="253365"/>
            <a:ext cx="70027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8D法</a:t>
            </a:r>
            <a:r>
              <a:rPr lang="zh-CN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具体适用条件</a:t>
            </a:r>
            <a:endParaRPr lang="zh-CN" sz="24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221865"/>
            <a:ext cx="144463" cy="463550"/>
          </a:xfrm>
          <a:prstGeom prst="rect">
            <a:avLst/>
          </a:prstGeom>
          <a:solidFill>
            <a:srgbClr val="6C9D2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0070" y="873760"/>
            <a:ext cx="11084560" cy="5617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当过程能力指数低于其应有指数值时所出现的问题。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在统计制程管制与实际品质提升之间建立联系时。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当大量客户投诉事件发生，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提供解决问题的方法时。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对重大事故发生后的问题进行解决时。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不合格产品的相关问题时。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反复出现的问题时。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组织或团队力量解决问题时。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应该指出的是，并不是所有问题都适合用8D法进行解决。8D法主要针对重复发生的、一直没有解决的、比较重大的问题。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TABLE_BEAUTIFY" val="smartTable{dd65a58a-ac1b-446e-a831-c86b397d4357}"/>
  <p:tag name="TABLE_ENDDRAG_ORIGIN_RECT" val="866*345"/>
  <p:tag name="TABLE_ENDDRAG_RECT" val="46*139*866*345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UNIT_TABLE_BEAUTIFY" val="smartTable{5a9612ab-96f6-43d8-85aa-74b2982da999}"/>
  <p:tag name="TABLE_ENDDRAG_ORIGIN_RECT" val="929*33"/>
  <p:tag name="TABLE_ENDDRAG_RECT" val="20*70*929*33"/>
</p:tagLst>
</file>

<file path=ppt/tags/tag128.xml><?xml version="1.0" encoding="utf-8"?>
<p:tagLst xmlns:p="http://schemas.openxmlformats.org/presentationml/2006/main">
  <p:tag name="KSO_WM_UNIT_TABLE_BEAUTIFY" val="smartTable{5a9612ab-96f6-43d8-85aa-74b2982da999}"/>
  <p:tag name="TABLE_ENDDRAG_ORIGIN_RECT" val="919*370"/>
  <p:tag name="TABLE_ENDDRAG_RECT" val="20*116*919*370"/>
</p:tagLst>
</file>

<file path=ppt/tags/tag129.xml><?xml version="1.0" encoding="utf-8"?>
<p:tagLst xmlns:p="http://schemas.openxmlformats.org/presentationml/2006/main">
  <p:tag name="KSO_WM_UNIT_TABLE_BEAUTIFY" val="smartTable{d1170674-6071-4400-85cb-e5e616975fe1}"/>
  <p:tag name="TABLE_ENDDRAG_ORIGIN_RECT" val="903*422"/>
  <p:tag name="TABLE_ENDDRAG_RECT" val="34*82*903*422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UNIT_TABLE_BEAUTIFY" val="smartTable{f29f1e62-bab6-497d-b9b9-515ae3148a05}"/>
</p:tagLst>
</file>

<file path=ppt/tags/tag132.xml><?xml version="1.0" encoding="utf-8"?>
<p:tagLst xmlns:p="http://schemas.openxmlformats.org/presentationml/2006/main">
  <p:tag name="KSO_WM_UNIT_TABLE_BEAUTIFY" val="smartTable{315a14db-0294-4537-a4e4-a981dd15435f}"/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UNIT_TABLE_BEAUTIFY" val="smartTable{d5231de8-fce6-476c-ac65-3efde825c8e3}"/>
  <p:tag name="TABLE_ENDDRAG_ORIGIN_RECT" val="901*382"/>
  <p:tag name="TABLE_ENDDRAG_RECT" val="24*59*901*382"/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PP_MARK_KEY" val="40d5c131-6e74-4d7d-a084-399d1a162f0b"/>
  <p:tag name="COMMONDATA" val="eyJoZGlkIjoiYTc2ZGZiNzZiNDVlOGViOWVmM2JhOTY0NGJkNjUyYzg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2934</Words>
  <Application>WPS 演示</Application>
  <PresentationFormat>宽屏</PresentationFormat>
  <Paragraphs>528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Monotype Corsiva</vt:lpstr>
      <vt:lpstr>Wingdings</vt:lpstr>
      <vt:lpstr>Arial Unicode MS</vt:lpstr>
      <vt:lpstr>等线 Light</vt:lpstr>
      <vt:lpstr>等线</vt:lpstr>
      <vt:lpstr>PMingLiU</vt:lpstr>
      <vt:lpstr>Segoe Print</vt:lpstr>
      <vt:lpstr>Times New Roman</vt:lpstr>
      <vt:lpstr>楷体</vt:lpstr>
      <vt:lpstr>思源黑体 CN Medium</vt:lpstr>
      <vt:lpstr>2_自定义设计方案</vt:lpstr>
      <vt:lpstr>1_自定义设计方案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俞晨飞</dc:creator>
  <cp:lastModifiedBy>WPS_1683337975</cp:lastModifiedBy>
  <cp:revision>29</cp:revision>
  <dcterms:created xsi:type="dcterms:W3CDTF">2019-06-18T06:37:00Z</dcterms:created>
  <dcterms:modified xsi:type="dcterms:W3CDTF">2023-09-08T02:39:34Z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718E2BEC97F842719D8D38B6B87E9772</vt:lpwstr>
  </property>
</Properties>
</file>