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13"/>
  </p:notesMasterIdLst>
  <p:sldIdLst>
    <p:sldId id="269" r:id="rId5"/>
    <p:sldId id="270" r:id="rId6"/>
    <p:sldId id="279" r:id="rId7"/>
    <p:sldId id="304" r:id="rId8"/>
    <p:sldId id="293" r:id="rId9"/>
    <p:sldId id="295" r:id="rId10"/>
    <p:sldId id="294" r:id="rId11"/>
    <p:sldId id="309" r:id="rId12"/>
    <p:sldId id="310" r:id="rId14"/>
    <p:sldId id="303"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马春喜" initials="马" lastIdx="21" clrIdx="0"/>
  <p:cmAuthor id="2" name="MC SYSTEM" initials="M" lastIdx="1" clrIdx="1"/>
  <p:cmAuthor id="3" name="rain" initials="r" lastIdx="6" clrIdx="0"/>
  <p:cmAuthor id="4" name="AutoBVT"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F1F1F1"/>
    <a:srgbClr val="F0F0F0"/>
    <a:srgbClr val="EEEEEE"/>
    <a:srgbClr val="EAEAEA"/>
    <a:srgbClr val="E6E6E6"/>
    <a:srgbClr val="ECECEC"/>
    <a:srgbClr val="E4E4E4"/>
    <a:srgbClr val="6C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13.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AE2A9-64AA-422D-917C-9EE0E118F7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79BA6-749E-438E-B425-C95EFA7716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813B64-5138-4AE8-AD10-6FAF621C24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F09A69-4372-47BE-BA92-906EC1F9824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C6339B-FAA5-43EF-B671-AC444B2010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DB1664C-4C8D-4F66-9EBB-F3A1DE6D093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604524A-5D4D-43F2-810B-7C36169C871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1EBEFFF-7E3F-4E52-8809-F657FA77D7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6"/>
          <p:cNvSpPr>
            <a:spLocks noChangeArrowheads="1"/>
          </p:cNvSpPr>
          <p:nvPr userDrawn="1"/>
        </p:nvSpPr>
        <p:spPr bwMode="auto">
          <a:xfrm>
            <a:off x="0" y="4902200"/>
            <a:ext cx="12192000" cy="195580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 name="图片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0" y="504825"/>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3"/>
          <p:cNvGrpSpPr>
            <a:grpSpLocks noChangeAspect="1"/>
          </p:cNvGrpSpPr>
          <p:nvPr userDrawn="1"/>
        </p:nvGrpSpPr>
        <p:grpSpPr bwMode="auto">
          <a:xfrm>
            <a:off x="5583769" y="2810669"/>
            <a:ext cx="6775996" cy="4159037"/>
            <a:chOff x="819" y="11054"/>
            <a:chExt cx="5323655" cy="3267931"/>
          </a:xfrm>
        </p:grpSpPr>
        <p:pic>
          <p:nvPicPr>
            <p:cNvPr id="13" name="图片 11"/>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5" y="11054"/>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2"/>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819" y="1588437"/>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7445" y="198755"/>
            <a:ext cx="1841500" cy="870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1"/>
          <p:cNvSpPr/>
          <p:nvPr userDrawn="1"/>
        </p:nvSpPr>
        <p:spPr bwMode="auto">
          <a:xfrm flipH="1">
            <a:off x="0" y="0"/>
            <a:ext cx="4942659" cy="6858000"/>
          </a:xfrm>
          <a:custGeom>
            <a:avLst/>
            <a:gdLst>
              <a:gd name="T0" fmla="*/ 2097118 w 5769204"/>
              <a:gd name="T1" fmla="*/ 9427 h 6858000"/>
              <a:gd name="T2" fmla="*/ 6423025 w 5769204"/>
              <a:gd name="T3" fmla="*/ 0 h 6858000"/>
              <a:gd name="T4" fmla="*/ 6423025 w 5769204"/>
              <a:gd name="T5" fmla="*/ 6858000 h 6858000"/>
              <a:gd name="T6" fmla="*/ 0 w 5769204"/>
              <a:gd name="T7" fmla="*/ 6858000 h 6858000"/>
              <a:gd name="T8" fmla="*/ 2097118 w 5769204"/>
              <a:gd name="T9" fmla="*/ 9427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9204" h="6858000">
                <a:moveTo>
                  <a:pt x="1883645" y="9427"/>
                </a:moveTo>
                <a:lnTo>
                  <a:pt x="5769204" y="0"/>
                </a:lnTo>
                <a:lnTo>
                  <a:pt x="5769204" y="6858000"/>
                </a:lnTo>
                <a:lnTo>
                  <a:pt x="0" y="6858000"/>
                </a:lnTo>
                <a:lnTo>
                  <a:pt x="1883645" y="9427"/>
                </a:lnTo>
                <a:close/>
              </a:path>
            </a:pathLst>
          </a:custGeom>
          <a:solidFill>
            <a:srgbClr val="6C9D2F"/>
          </a:solidFill>
          <a:ln>
            <a:noFill/>
          </a:ln>
        </p:spPr>
        <p:txBody>
          <a:bodyPr anchor="ctr"/>
          <a:lstStyle/>
          <a:p>
            <a:endParaRPr lang="zh-CN" altLang="en-US"/>
          </a:p>
        </p:txBody>
      </p:sp>
      <p:pic>
        <p:nvPicPr>
          <p:cNvPr id="8" name="图片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324" t="984" r="7621" b="-984"/>
          <a:stretch>
            <a:fillRect/>
          </a:stretch>
        </p:blipFill>
        <p:spPr bwMode="auto">
          <a:xfrm>
            <a:off x="0" y="4316457"/>
            <a:ext cx="4686984" cy="256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1195" y="135890"/>
            <a:ext cx="1101725" cy="520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1"/>
          <p:cNvSpPr>
            <a:spLocks noChangeArrowheads="1"/>
          </p:cNvSpPr>
          <p:nvPr userDrawn="1"/>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4" name="组合 24"/>
          <p:cNvGrpSpPr/>
          <p:nvPr userDrawn="1"/>
        </p:nvGrpSpPr>
        <p:grpSpPr bwMode="auto">
          <a:xfrm>
            <a:off x="4818063" y="6590624"/>
            <a:ext cx="2541588" cy="260350"/>
            <a:chOff x="4733514" y="6503476"/>
            <a:chExt cx="2226582" cy="249198"/>
          </a:xfrm>
        </p:grpSpPr>
        <p:sp>
          <p:nvSpPr>
            <p:cNvPr id="15" name="文本框 13"/>
            <p:cNvSpPr txBox="1">
              <a:spLocks noChangeArrowheads="1"/>
            </p:cNvSpPr>
            <p:nvPr userDrawn="1"/>
          </p:nvSpPr>
          <p:spPr bwMode="auto">
            <a:xfrm>
              <a:off x="4743135" y="6503476"/>
              <a:ext cx="2178086" cy="24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rgbClr val="767171"/>
                  </a:solidFill>
                  <a:latin typeface="微软雅黑" panose="020B0503020204020204" pitchFamily="34" charset="-122"/>
                  <a:ea typeface="微软雅黑" panose="020B0503020204020204" pitchFamily="34" charset="-122"/>
                </a:rPr>
                <a:t>中国质量俱乐部系列知识分享</a:t>
              </a:r>
              <a:endParaRPr lang="zh-CN" altLang="en-US" sz="1100" dirty="0">
                <a:solidFill>
                  <a:srgbClr val="767171"/>
                </a:solidFill>
                <a:latin typeface="微软雅黑" panose="020B0503020204020204" pitchFamily="34" charset="-122"/>
                <a:ea typeface="微软雅黑" panose="020B0503020204020204" pitchFamily="34" charset="-122"/>
              </a:endParaRPr>
            </a:p>
          </p:txBody>
        </p:sp>
        <p:cxnSp>
          <p:nvCxnSpPr>
            <p:cNvPr id="16" name="直接连接符 15"/>
            <p:cNvCxnSpPr/>
            <p:nvPr userDrawn="1"/>
          </p:nvCxnSpPr>
          <p:spPr>
            <a:xfrm>
              <a:off x="4733514" y="6511776"/>
              <a:ext cx="2226582" cy="0"/>
            </a:xfrm>
            <a:prstGeom prst="line">
              <a:avLst/>
            </a:prstGeom>
            <a:ln w="12700">
              <a:solidFill>
                <a:srgbClr val="6C9D2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4733514" y="6742742"/>
              <a:ext cx="2226582" cy="0"/>
            </a:xfrm>
            <a:prstGeom prst="line">
              <a:avLst/>
            </a:prstGeom>
            <a:ln w="12700">
              <a:solidFill>
                <a:srgbClr val="6C9D2F"/>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userDrawn="1"/>
        </p:nvGrpSpPr>
        <p:grpSpPr>
          <a:xfrm>
            <a:off x="0" y="6575425"/>
            <a:ext cx="4646613" cy="282575"/>
            <a:chOff x="0" y="6575425"/>
            <a:chExt cx="4646613" cy="282575"/>
          </a:xfrm>
        </p:grpSpPr>
        <p:sp>
          <p:nvSpPr>
            <p:cNvPr id="19" name="矩形 18"/>
            <p:cNvSpPr/>
            <p:nvPr userDrawn="1"/>
          </p:nvSpPr>
          <p:spPr bwMode="auto">
            <a:xfrm>
              <a:off x="0" y="6575425"/>
              <a:ext cx="4170363"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p:cNvSpPr/>
            <p:nvPr userDrawn="1"/>
          </p:nvSpPr>
          <p:spPr bwMode="auto">
            <a:xfrm>
              <a:off x="4244976" y="6575425"/>
              <a:ext cx="212725"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userDrawn="1"/>
          </p:nvSpPr>
          <p:spPr bwMode="auto">
            <a:xfrm>
              <a:off x="4533901" y="6575425"/>
              <a:ext cx="112712"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2" name="组合 45"/>
          <p:cNvGrpSpPr/>
          <p:nvPr userDrawn="1"/>
        </p:nvGrpSpPr>
        <p:grpSpPr bwMode="auto">
          <a:xfrm flipH="1">
            <a:off x="7545388" y="6575425"/>
            <a:ext cx="4659313" cy="282575"/>
            <a:chOff x="-15037" y="6501121"/>
            <a:chExt cx="4643533" cy="282638"/>
          </a:xfrm>
        </p:grpSpPr>
        <p:sp>
          <p:nvSpPr>
            <p:cNvPr id="23" name="矩形 22"/>
            <p:cNvSpPr/>
            <p:nvPr userDrawn="1"/>
          </p:nvSpPr>
          <p:spPr>
            <a:xfrm>
              <a:off x="-15037" y="6501121"/>
              <a:ext cx="4168896"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矩形 23"/>
            <p:cNvSpPr/>
            <p:nvPr userDrawn="1"/>
          </p:nvSpPr>
          <p:spPr>
            <a:xfrm>
              <a:off x="4226637" y="6501121"/>
              <a:ext cx="213586"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24"/>
            <p:cNvSpPr/>
            <p:nvPr userDrawn="1"/>
          </p:nvSpPr>
          <p:spPr>
            <a:xfrm>
              <a:off x="4514583" y="6501121"/>
              <a:ext cx="113913"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6" name="组合 49"/>
          <p:cNvGrpSpPr/>
          <p:nvPr userDrawn="1"/>
        </p:nvGrpSpPr>
        <p:grpSpPr bwMode="auto">
          <a:xfrm>
            <a:off x="11945938" y="6567488"/>
            <a:ext cx="263525" cy="296862"/>
            <a:chOff x="7176120" y="2348880"/>
            <a:chExt cx="768150" cy="788046"/>
          </a:xfrm>
        </p:grpSpPr>
        <p:sp>
          <p:nvSpPr>
            <p:cNvPr id="27" name="斜纹 26"/>
            <p:cNvSpPr/>
            <p:nvPr userDrawn="1"/>
          </p:nvSpPr>
          <p:spPr>
            <a:xfrm rot="10800000">
              <a:off x="7597216" y="2745011"/>
              <a:ext cx="347054" cy="391915"/>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E6E6E6"/>
                </a:solidFill>
              </a:endParaRPr>
            </a:p>
          </p:txBody>
        </p:sp>
        <p:sp>
          <p:nvSpPr>
            <p:cNvPr id="28" name="斜纹 27"/>
            <p:cNvSpPr/>
            <p:nvPr userDrawn="1"/>
          </p:nvSpPr>
          <p:spPr>
            <a:xfrm rot="10800000">
              <a:off x="7176120" y="2348880"/>
              <a:ext cx="768150" cy="788046"/>
            </a:xfrm>
            <a:prstGeom prst="diagStripe">
              <a:avLst>
                <a:gd name="adj" fmla="val 69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E6E6E6"/>
                </a:solidFill>
              </a:endParaRPr>
            </a:p>
          </p:txBody>
        </p:sp>
      </p:grpSp>
      <p:sp>
        <p:nvSpPr>
          <p:cNvPr id="29" name="文本框 59"/>
          <p:cNvSpPr txBox="1">
            <a:spLocks noChangeArrowheads="1"/>
          </p:cNvSpPr>
          <p:nvPr userDrawn="1"/>
        </p:nvSpPr>
        <p:spPr bwMode="auto">
          <a:xfrm>
            <a:off x="10533213" y="6601260"/>
            <a:ext cx="1671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en-US" altLang="zh-CN" sz="1200" dirty="0">
                <a:solidFill>
                  <a:schemeClr val="bg1"/>
                </a:solidFill>
              </a:rPr>
              <a:t>www.qualityclub.cn</a:t>
            </a:r>
            <a:endParaRPr lang="zh-CN" altLang="en-US" sz="1200" dirty="0">
              <a:solidFill>
                <a:schemeClr val="bg1"/>
              </a:solidFill>
            </a:endParaRPr>
          </a:p>
        </p:txBody>
      </p:sp>
      <p:grpSp>
        <p:nvGrpSpPr>
          <p:cNvPr id="2" name="组合 1"/>
          <p:cNvGrpSpPr/>
          <p:nvPr userDrawn="1"/>
        </p:nvGrpSpPr>
        <p:grpSpPr>
          <a:xfrm>
            <a:off x="-653059" y="735337"/>
            <a:ext cx="13456453" cy="5394732"/>
            <a:chOff x="-653059" y="735337"/>
            <a:chExt cx="13456453" cy="5394732"/>
          </a:xfrm>
        </p:grpSpPr>
        <p:cxnSp>
          <p:nvCxnSpPr>
            <p:cNvPr id="11" name="直接连接符 10"/>
            <p:cNvCxnSpPr/>
            <p:nvPr userDrawn="1"/>
          </p:nvCxnSpPr>
          <p:spPr>
            <a:xfrm>
              <a:off x="1590" y="735337"/>
              <a:ext cx="12190410" cy="0"/>
            </a:xfrm>
            <a:prstGeom prst="line">
              <a:avLst/>
            </a:prstGeom>
          </p:spPr>
          <p:style>
            <a:lnRef idx="1">
              <a:schemeClr val="dk1"/>
            </a:lnRef>
            <a:fillRef idx="0">
              <a:schemeClr val="dk1"/>
            </a:fillRef>
            <a:effectRef idx="0">
              <a:schemeClr val="dk1"/>
            </a:effectRef>
            <a:fontRef idx="minor">
              <a:schemeClr val="tx1"/>
            </a:fontRef>
          </p:style>
        </p:cxnSp>
        <p:sp>
          <p:nvSpPr>
            <p:cNvPr id="32" name="文本框 31"/>
            <p:cNvSpPr txBox="1"/>
            <p:nvPr userDrawn="1"/>
          </p:nvSpPr>
          <p:spPr>
            <a:xfrm rot="19587790">
              <a:off x="-122784" y="1280031"/>
              <a:ext cx="1969981"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a:t>
              </a:r>
              <a:endParaRPr lang="zh-CN" altLang="en-US" sz="1600" dirty="0">
                <a:solidFill>
                  <a:schemeClr val="bg1">
                    <a:lumMod val="85000"/>
                  </a:schemeClr>
                </a:solidFill>
              </a:endParaRPr>
            </a:p>
          </p:txBody>
        </p:sp>
        <p:sp>
          <p:nvSpPr>
            <p:cNvPr id="33" name="文本框 32"/>
            <p:cNvSpPr txBox="1"/>
            <p:nvPr userDrawn="1"/>
          </p:nvSpPr>
          <p:spPr>
            <a:xfrm rot="19587790">
              <a:off x="-378656" y="2095072"/>
              <a:ext cx="5044086"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a:t>
              </a:r>
              <a:endParaRPr lang="zh-CN" altLang="en-US" sz="1600" dirty="0">
                <a:solidFill>
                  <a:schemeClr val="bg1">
                    <a:lumMod val="85000"/>
                  </a:schemeClr>
                </a:solidFill>
              </a:endParaRPr>
            </a:p>
          </p:txBody>
        </p:sp>
        <p:sp>
          <p:nvSpPr>
            <p:cNvPr id="34" name="文本框 33"/>
            <p:cNvSpPr txBox="1"/>
            <p:nvPr userDrawn="1"/>
          </p:nvSpPr>
          <p:spPr>
            <a:xfrm rot="19587790">
              <a:off x="-653059" y="3037924"/>
              <a:ext cx="8359534"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a:t>
              </a:r>
              <a:endParaRPr lang="zh-CN" altLang="en-US" sz="1600" dirty="0">
                <a:solidFill>
                  <a:schemeClr val="bg1">
                    <a:lumMod val="85000"/>
                  </a:schemeClr>
                </a:solidFill>
              </a:endParaRPr>
            </a:p>
          </p:txBody>
        </p:sp>
        <p:sp>
          <p:nvSpPr>
            <p:cNvPr id="35" name="文本框 34"/>
            <p:cNvSpPr txBox="1"/>
            <p:nvPr userDrawn="1"/>
          </p:nvSpPr>
          <p:spPr>
            <a:xfrm rot="19587790">
              <a:off x="755581" y="3516191"/>
              <a:ext cx="10145496"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 中国质量俱乐部</a:t>
              </a:r>
              <a:endParaRPr lang="zh-CN" altLang="en-US" sz="1600" dirty="0">
                <a:solidFill>
                  <a:schemeClr val="bg1">
                    <a:lumMod val="85000"/>
                  </a:schemeClr>
                </a:solidFill>
              </a:endParaRPr>
            </a:p>
          </p:txBody>
        </p:sp>
        <p:sp>
          <p:nvSpPr>
            <p:cNvPr id="36" name="文本框 35"/>
            <p:cNvSpPr txBox="1"/>
            <p:nvPr userDrawn="1"/>
          </p:nvSpPr>
          <p:spPr>
            <a:xfrm rot="19587790">
              <a:off x="3825894" y="3843300"/>
              <a:ext cx="8977500"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a:t>
              </a:r>
              <a:endParaRPr lang="zh-CN" altLang="en-US" sz="1600" dirty="0">
                <a:solidFill>
                  <a:schemeClr val="bg1">
                    <a:lumMod val="85000"/>
                  </a:schemeClr>
                </a:solidFill>
              </a:endParaRPr>
            </a:p>
          </p:txBody>
        </p:sp>
        <p:sp>
          <p:nvSpPr>
            <p:cNvPr id="37" name="文本框 36"/>
            <p:cNvSpPr txBox="1"/>
            <p:nvPr userDrawn="1"/>
          </p:nvSpPr>
          <p:spPr>
            <a:xfrm rot="19587790">
              <a:off x="7321284" y="4886955"/>
              <a:ext cx="5139979"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a:t>
              </a:r>
              <a:endParaRPr lang="zh-CN" altLang="en-US" sz="1600" dirty="0">
                <a:solidFill>
                  <a:schemeClr val="bg1">
                    <a:lumMod val="85000"/>
                  </a:schemeClr>
                </a:solidFill>
              </a:endParaRPr>
            </a:p>
          </p:txBody>
        </p:sp>
        <p:sp>
          <p:nvSpPr>
            <p:cNvPr id="38" name="文本框 37"/>
            <p:cNvSpPr txBox="1"/>
            <p:nvPr userDrawn="1"/>
          </p:nvSpPr>
          <p:spPr>
            <a:xfrm rot="19587790">
              <a:off x="10280714" y="5791515"/>
              <a:ext cx="1969981"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a:t>
              </a:r>
              <a:endParaRPr lang="zh-CN" altLang="en-US" sz="1600" dirty="0">
                <a:solidFill>
                  <a:schemeClr val="bg1">
                    <a:lumMod val="85000"/>
                  </a:schemeClr>
                </a:solidFill>
              </a:endParaRPr>
            </a:p>
          </p:txBody>
        </p:sp>
      </p:grpSp>
      <p:sp>
        <p:nvSpPr>
          <p:cNvPr id="39" name="文本框 59"/>
          <p:cNvSpPr txBox="1">
            <a:spLocks noChangeArrowheads="1"/>
          </p:cNvSpPr>
          <p:nvPr userDrawn="1"/>
        </p:nvSpPr>
        <p:spPr bwMode="auto">
          <a:xfrm>
            <a:off x="48495" y="6578935"/>
            <a:ext cx="263835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en-US" altLang="zh-CN" sz="1100" dirty="0">
                <a:solidFill>
                  <a:schemeClr val="bg1"/>
                </a:solidFill>
                <a:latin typeface="微软雅黑" panose="020B0503020204020204" pitchFamily="34" charset="-122"/>
                <a:ea typeface="微软雅黑" panose="020B0503020204020204" pitchFamily="34" charset="-122"/>
              </a:rPr>
              <a:t>© 2023 </a:t>
            </a:r>
            <a:r>
              <a:rPr lang="zh-CN" altLang="en-US" sz="1100" dirty="0">
                <a:solidFill>
                  <a:schemeClr val="bg1"/>
                </a:solidFill>
                <a:latin typeface="微软雅黑" panose="020B0503020204020204" pitchFamily="34" charset="-122"/>
                <a:ea typeface="微软雅黑" panose="020B0503020204020204" pitchFamily="34" charset="-122"/>
              </a:rPr>
              <a:t>中国质量俱乐部</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860" y="135890"/>
            <a:ext cx="1101725" cy="5207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tags" Target="../tags/tag12.xml"/><Relationship Id="rId5" Type="http://schemas.openxmlformats.org/officeDocument/2006/relationships/image" Target="../media/image8.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0" y="0"/>
            <a:ext cx="12239625" cy="6858000"/>
          </a:xfrm>
          <a:prstGeom prst="rect">
            <a:avLst/>
          </a:prstGeom>
        </p:spPr>
      </p:pic>
      <p:sp>
        <p:nvSpPr>
          <p:cNvPr id="5" name="矩形 4"/>
          <p:cNvSpPr/>
          <p:nvPr/>
        </p:nvSpPr>
        <p:spPr>
          <a:xfrm>
            <a:off x="3215005" y="1854200"/>
            <a:ext cx="6129655" cy="922020"/>
          </a:xfrm>
          <a:prstGeom prst="rect">
            <a:avLst/>
          </a:prstGeom>
        </p:spPr>
        <p:txBody>
          <a:bodyPr wrap="square">
            <a:spAutoFit/>
          </a:bodyPr>
          <a:lstStyle/>
          <a:p>
            <a:r>
              <a:rPr lang="zh-CN" altLang="en-US" sz="5400" b="1" dirty="0">
                <a:latin typeface="微软雅黑" panose="020B0503020204020204" pitchFamily="34" charset="-122"/>
                <a:ea typeface="微软雅黑" panose="020B0503020204020204" pitchFamily="34" charset="-122"/>
              </a:rPr>
              <a:t>常用方法</a:t>
            </a:r>
            <a:r>
              <a:rPr lang="en-US" altLang="zh-CN" sz="5400" b="1" dirty="0">
                <a:latin typeface="微软雅黑" panose="020B0503020204020204" pitchFamily="34" charset="-122"/>
                <a:ea typeface="微软雅黑" panose="020B0503020204020204" pitchFamily="34" charset="-122"/>
              </a:rPr>
              <a:t>-</a:t>
            </a:r>
            <a:r>
              <a:rPr lang="zh-CN" altLang="en-US" sz="5400" b="1" dirty="0">
                <a:latin typeface="微软雅黑" panose="020B0503020204020204" pitchFamily="34" charset="-122"/>
                <a:ea typeface="微软雅黑" panose="020B0503020204020204" pitchFamily="34" charset="-122"/>
              </a:rPr>
              <a:t>防呆法</a:t>
            </a:r>
            <a:endParaRPr lang="zh-CN" altLang="en-US" sz="5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6695" y="5153660"/>
            <a:ext cx="3342640" cy="642620"/>
          </a:xfrm>
          <a:prstGeom prst="rect">
            <a:avLst/>
          </a:prstGeom>
        </p:spPr>
        <p:txBody>
          <a:bodyPr wrap="square">
            <a:noAutofit/>
          </a:bodyPr>
          <a:lstStyle/>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 name="图片 3" descr="4aa744facea56c97809b630d2800ca5"/>
          <p:cNvPicPr>
            <a:picLocks noChangeAspect="1"/>
          </p:cNvPicPr>
          <p:nvPr/>
        </p:nvPicPr>
        <p:blipFill>
          <a:blip r:embed="rId1"/>
          <a:stretch>
            <a:fillRect/>
          </a:stretch>
        </p:blipFill>
        <p:spPr>
          <a:xfrm>
            <a:off x="4749165" y="5153660"/>
            <a:ext cx="1162050" cy="1182370"/>
          </a:xfrm>
          <a:prstGeom prst="rect">
            <a:avLst/>
          </a:prstGeom>
        </p:spPr>
      </p:pic>
      <p:pic>
        <p:nvPicPr>
          <p:cNvPr id="6" name="图片 5" descr="e71a211fcd0de89a97a318d24ce7b75"/>
          <p:cNvPicPr>
            <a:picLocks noChangeAspect="1"/>
          </p:cNvPicPr>
          <p:nvPr/>
        </p:nvPicPr>
        <p:blipFill>
          <a:blip r:embed="rId2"/>
          <a:stretch>
            <a:fillRect/>
          </a:stretch>
        </p:blipFill>
        <p:spPr>
          <a:xfrm>
            <a:off x="6727190" y="5153660"/>
            <a:ext cx="1172845" cy="1172845"/>
          </a:xfrm>
          <a:prstGeom prst="rect">
            <a:avLst/>
          </a:prstGeom>
        </p:spPr>
      </p:pic>
      <p:sp>
        <p:nvSpPr>
          <p:cNvPr id="7" name="文本框 6"/>
          <p:cNvSpPr txBox="1"/>
          <p:nvPr/>
        </p:nvSpPr>
        <p:spPr>
          <a:xfrm>
            <a:off x="4647565" y="6405245"/>
            <a:ext cx="1532255" cy="368300"/>
          </a:xfrm>
          <a:prstGeom prst="rect">
            <a:avLst/>
          </a:prstGeom>
          <a:noFill/>
        </p:spPr>
        <p:txBody>
          <a:bodyPr wrap="square" rtlCol="0">
            <a:spAutoFit/>
          </a:bodyPr>
          <a:p>
            <a:r>
              <a:rPr lang="zh-CN" altLang="en-US">
                <a:solidFill>
                  <a:schemeClr val="bg1"/>
                </a:solidFill>
              </a:rPr>
              <a:t>官方公众号</a:t>
            </a:r>
            <a:endParaRPr lang="zh-CN" altLang="en-US">
              <a:solidFill>
                <a:schemeClr val="bg1"/>
              </a:solidFill>
            </a:endParaRPr>
          </a:p>
        </p:txBody>
      </p:sp>
      <p:sp>
        <p:nvSpPr>
          <p:cNvPr id="8" name="文本框 7"/>
          <p:cNvSpPr txBox="1"/>
          <p:nvPr/>
        </p:nvSpPr>
        <p:spPr>
          <a:xfrm>
            <a:off x="6727190" y="6405245"/>
            <a:ext cx="1339850" cy="368300"/>
          </a:xfrm>
          <a:prstGeom prst="rect">
            <a:avLst/>
          </a:prstGeom>
          <a:noFill/>
        </p:spPr>
        <p:txBody>
          <a:bodyPr wrap="square" rtlCol="0">
            <a:spAutoFit/>
          </a:bodyPr>
          <a:p>
            <a:r>
              <a:rPr lang="zh-CN" altLang="en-US">
                <a:solidFill>
                  <a:schemeClr val="bg1"/>
                </a:solidFill>
              </a:rPr>
              <a:t>官方直播</a:t>
            </a:r>
            <a:endParaRPr lang="zh-CN" altLang="en-US">
              <a:solidFill>
                <a:schemeClr val="bg1"/>
              </a:solidFill>
            </a:endParaRPr>
          </a:p>
        </p:txBody>
      </p:sp>
      <p:pic>
        <p:nvPicPr>
          <p:cNvPr id="9" name="图片 8"/>
          <p:cNvPicPr>
            <a:picLocks noChangeAspect="1"/>
          </p:cNvPicPr>
          <p:nvPr/>
        </p:nvPicPr>
        <p:blipFill>
          <a:blip r:embed="rId3"/>
          <a:stretch>
            <a:fillRect/>
          </a:stretch>
        </p:blipFill>
        <p:spPr>
          <a:xfrm>
            <a:off x="0" y="0"/>
            <a:ext cx="12192000" cy="6857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31"/>
          <p:cNvSpPr>
            <a:spLocks noChangeArrowheads="1"/>
          </p:cNvSpPr>
          <p:nvPr/>
        </p:nvSpPr>
        <p:spPr bwMode="auto">
          <a:xfrm>
            <a:off x="6777057" y="2680233"/>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7" name="Rectangle 6"/>
          <p:cNvSpPr>
            <a:spLocks noChangeArrowheads="1"/>
          </p:cNvSpPr>
          <p:nvPr/>
        </p:nvSpPr>
        <p:spPr bwMode="auto">
          <a:xfrm>
            <a:off x="6777453" y="2724683"/>
            <a:ext cx="4269544"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rPr>
              <a:t>防呆法的概述</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8" name="矩形 29"/>
          <p:cNvSpPr>
            <a:spLocks noChangeArrowheads="1"/>
          </p:cNvSpPr>
          <p:nvPr/>
        </p:nvSpPr>
        <p:spPr bwMode="auto">
          <a:xfrm>
            <a:off x="5264169" y="2680233"/>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30"/>
          <p:cNvSpPr txBox="1">
            <a:spLocks noChangeArrowheads="1"/>
          </p:cNvSpPr>
          <p:nvPr/>
        </p:nvSpPr>
        <p:spPr bwMode="auto">
          <a:xfrm>
            <a:off x="5440382" y="271674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第一章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0" name="矩形 38"/>
          <p:cNvSpPr>
            <a:spLocks noChangeArrowheads="1"/>
          </p:cNvSpPr>
          <p:nvPr/>
        </p:nvSpPr>
        <p:spPr bwMode="auto">
          <a:xfrm>
            <a:off x="6777057" y="3406673"/>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1" name="Rectangle 6"/>
          <p:cNvSpPr>
            <a:spLocks noChangeArrowheads="1"/>
          </p:cNvSpPr>
          <p:nvPr/>
        </p:nvSpPr>
        <p:spPr bwMode="auto">
          <a:xfrm>
            <a:off x="6777453" y="3451123"/>
            <a:ext cx="4269544"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的</a:t>
            </a:r>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适用条件</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12" name="矩形 36"/>
          <p:cNvSpPr>
            <a:spLocks noChangeArrowheads="1"/>
          </p:cNvSpPr>
          <p:nvPr/>
        </p:nvSpPr>
        <p:spPr bwMode="auto">
          <a:xfrm>
            <a:off x="5264169" y="3406673"/>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 name="文本框 37"/>
          <p:cNvSpPr txBox="1">
            <a:spLocks noChangeArrowheads="1"/>
          </p:cNvSpPr>
          <p:nvPr/>
        </p:nvSpPr>
        <p:spPr bwMode="auto">
          <a:xfrm>
            <a:off x="5440382" y="344318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第二章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4" name="矩形 45"/>
          <p:cNvSpPr>
            <a:spLocks noChangeArrowheads="1"/>
          </p:cNvSpPr>
          <p:nvPr/>
        </p:nvSpPr>
        <p:spPr bwMode="auto">
          <a:xfrm>
            <a:off x="6775469" y="4124858"/>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5" name="Rectangle 6"/>
          <p:cNvSpPr>
            <a:spLocks noChangeArrowheads="1"/>
          </p:cNvSpPr>
          <p:nvPr/>
        </p:nvSpPr>
        <p:spPr bwMode="auto">
          <a:xfrm>
            <a:off x="6777504" y="4177563"/>
            <a:ext cx="4266028"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的</a:t>
            </a: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具体</a:t>
            </a: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方法</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6" name="矩形 43"/>
          <p:cNvSpPr>
            <a:spLocks noChangeArrowheads="1"/>
          </p:cNvSpPr>
          <p:nvPr/>
        </p:nvSpPr>
        <p:spPr bwMode="auto">
          <a:xfrm>
            <a:off x="5260994" y="4124858"/>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文本框 44"/>
          <p:cNvSpPr txBox="1">
            <a:spLocks noChangeArrowheads="1"/>
          </p:cNvSpPr>
          <p:nvPr/>
        </p:nvSpPr>
        <p:spPr bwMode="auto">
          <a:xfrm>
            <a:off x="5437207" y="4161371"/>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第三章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 name="矩形 52"/>
          <p:cNvSpPr>
            <a:spLocks noChangeArrowheads="1"/>
          </p:cNvSpPr>
          <p:nvPr/>
        </p:nvSpPr>
        <p:spPr bwMode="auto">
          <a:xfrm>
            <a:off x="6775469" y="4841773"/>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9" name="Rectangle 6"/>
          <p:cNvSpPr>
            <a:spLocks noChangeArrowheads="1"/>
          </p:cNvSpPr>
          <p:nvPr/>
        </p:nvSpPr>
        <p:spPr bwMode="auto">
          <a:xfrm>
            <a:off x="6777355" y="4869815"/>
            <a:ext cx="5022215"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sz="2000" b="1" dirty="0">
                <a:solidFill>
                  <a:schemeClr val="bg2">
                    <a:lumMod val="10000"/>
                  </a:schemeClr>
                </a:solidFill>
                <a:latin typeface="微软雅黑" panose="020B0503020204020204" pitchFamily="34" charset="-122"/>
                <a:ea typeface="微软雅黑" panose="020B0503020204020204" pitchFamily="34" charset="-122"/>
                <a:sym typeface="+mn-ea"/>
              </a:rPr>
              <a:t>在</a:t>
            </a:r>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质量管理</a:t>
            </a:r>
            <a:r>
              <a:rPr lang="zh-CN" sz="2000" b="1" dirty="0">
                <a:solidFill>
                  <a:schemeClr val="bg2">
                    <a:lumMod val="10000"/>
                  </a:schemeClr>
                </a:solidFill>
                <a:latin typeface="微软雅黑" panose="020B0503020204020204" pitchFamily="34" charset="-122"/>
                <a:ea typeface="微软雅黑" panose="020B0503020204020204" pitchFamily="34" charset="-122"/>
                <a:sym typeface="+mn-ea"/>
              </a:rPr>
              <a:t>中的应用</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0" name="矩形 50"/>
          <p:cNvSpPr>
            <a:spLocks noChangeArrowheads="1"/>
          </p:cNvSpPr>
          <p:nvPr/>
        </p:nvSpPr>
        <p:spPr bwMode="auto">
          <a:xfrm>
            <a:off x="5260994" y="4834788"/>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 name="文本框 51"/>
          <p:cNvSpPr txBox="1">
            <a:spLocks noChangeArrowheads="1"/>
          </p:cNvSpPr>
          <p:nvPr/>
        </p:nvSpPr>
        <p:spPr bwMode="auto">
          <a:xfrm>
            <a:off x="5437207" y="4871301"/>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第四章</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22" name="组合 54"/>
          <p:cNvGrpSpPr/>
          <p:nvPr/>
        </p:nvGrpSpPr>
        <p:grpSpPr bwMode="auto">
          <a:xfrm>
            <a:off x="5103186" y="1270102"/>
            <a:ext cx="2701925" cy="900113"/>
            <a:chOff x="0" y="0"/>
            <a:chExt cx="2702007" cy="899374"/>
          </a:xfrm>
        </p:grpSpPr>
        <p:grpSp>
          <p:nvGrpSpPr>
            <p:cNvPr id="23" name="组合 55"/>
            <p:cNvGrpSpPr/>
            <p:nvPr/>
          </p:nvGrpSpPr>
          <p:grpSpPr bwMode="auto">
            <a:xfrm>
              <a:off x="0" y="0"/>
              <a:ext cx="2702007" cy="849531"/>
              <a:chOff x="0" y="0"/>
              <a:chExt cx="2702007" cy="849531"/>
            </a:xfrm>
          </p:grpSpPr>
          <p:sp>
            <p:nvSpPr>
              <p:cNvPr id="25" name="文本框 57"/>
              <p:cNvSpPr txBox="1">
                <a:spLocks noChangeArrowheads="1"/>
              </p:cNvSpPr>
              <p:nvPr/>
            </p:nvSpPr>
            <p:spPr bwMode="auto">
              <a:xfrm>
                <a:off x="0" y="0"/>
                <a:ext cx="1432560" cy="6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solidFill>
                      <a:srgbClr val="6C9D2F"/>
                    </a:solidFill>
                    <a:latin typeface="微软雅黑" panose="020B0503020204020204" pitchFamily="34" charset="-122"/>
                    <a:ea typeface="微软雅黑" panose="020B0503020204020204" pitchFamily="34" charset="-122"/>
                  </a:rPr>
                  <a:t>目录</a:t>
                </a:r>
                <a:endParaRPr lang="zh-CN" altLang="en-US" sz="3600" b="1" dirty="0">
                  <a:solidFill>
                    <a:srgbClr val="6C9D2F"/>
                  </a:solidFill>
                  <a:latin typeface="微软雅黑" panose="020B0503020204020204" pitchFamily="34" charset="-122"/>
                  <a:ea typeface="微软雅黑" panose="020B0503020204020204" pitchFamily="34" charset="-122"/>
                </a:endParaRPr>
              </a:p>
            </p:txBody>
          </p:sp>
          <p:cxnSp>
            <p:nvCxnSpPr>
              <p:cNvPr id="26" name="直接连接符 58"/>
              <p:cNvCxnSpPr>
                <a:cxnSpLocks noChangeShapeType="1"/>
              </p:cNvCxnSpPr>
              <p:nvPr/>
            </p:nvCxnSpPr>
            <p:spPr bwMode="auto">
              <a:xfrm>
                <a:off x="151331" y="849531"/>
                <a:ext cx="2550676"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sp>
          <p:nvSpPr>
            <p:cNvPr id="24"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rgbClr val="6C9D2F"/>
                  </a:solidFill>
                  <a:latin typeface="微软雅黑" panose="020B0503020204020204" pitchFamily="34" charset="-122"/>
                  <a:ea typeface="微软雅黑" panose="020B0503020204020204" pitchFamily="34" charset="-122"/>
                </a:rPr>
                <a:t>Contents</a:t>
              </a:r>
              <a:endParaRPr lang="zh-CN" altLang="en-US" sz="2000" b="1" dirty="0">
                <a:solidFill>
                  <a:srgbClr val="6C9D2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35947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防呆法的</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概述</a:t>
            </a:r>
            <a:endParaRPr lang="zh-CN" altLang="en-US" sz="2400" b="1" dirty="0">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 name="文本框 3"/>
          <p:cNvSpPr txBox="1"/>
          <p:nvPr/>
        </p:nvSpPr>
        <p:spPr>
          <a:xfrm>
            <a:off x="229870" y="1071880"/>
            <a:ext cx="10910570" cy="2019300"/>
          </a:xfrm>
          <a:prstGeom prst="rect">
            <a:avLst/>
          </a:prstGeom>
          <a:noFill/>
        </p:spPr>
        <p:txBody>
          <a:bodyPr wrap="square" rtlCol="0">
            <a:noAutofit/>
          </a:bodyPr>
          <a:lstStyle/>
          <a:p>
            <a:pPr indent="0">
              <a:lnSpc>
                <a:spcPct val="110000"/>
              </a:lnSpc>
              <a:buFont typeface="Wingdings" panose="05000000000000000000" charset="0"/>
              <a:buNone/>
            </a:pPr>
            <a:endParaRPr lang="en-US" altLang="zh-CN" sz="2400" dirty="0"/>
          </a:p>
          <a:p>
            <a:pPr marL="342900" indent="-342900">
              <a:lnSpc>
                <a:spcPct val="110000"/>
              </a:lnSpc>
              <a:buFont typeface="Wingdings" panose="05000000000000000000" charset="0"/>
              <a:buChar char="Ø"/>
            </a:pPr>
            <a:r>
              <a:rPr lang="en-US" altLang="zh-CN" sz="2800" dirty="0"/>
              <a:t>防呆法( Fool Proof，缩写为FP)也称愚巧法、防错法，在日文中称为“POKAYOKE”，它是由日本丰田公司生产体系创建人新江滋生 (Shingeo Shingo)最早提出的POKA的意思是“因疏忽而造成的错误”，YOKE的意思是“防止”。</a:t>
            </a:r>
            <a:endParaRPr lang="en-US" altLang="zh-CN" sz="2800" dirty="0"/>
          </a:p>
          <a:p>
            <a:pPr marL="342900" indent="-342900">
              <a:lnSpc>
                <a:spcPct val="110000"/>
              </a:lnSpc>
              <a:buFont typeface="Wingdings" panose="05000000000000000000" charset="0"/>
              <a:buChar char="Ø"/>
            </a:pPr>
            <a:endParaRPr lang="en-US" altLang="zh-CN" sz="2800" dirty="0"/>
          </a:p>
          <a:p>
            <a:pPr marL="342900" indent="-342900">
              <a:lnSpc>
                <a:spcPct val="110000"/>
              </a:lnSpc>
              <a:buFont typeface="Wingdings" panose="05000000000000000000" charset="0"/>
              <a:buChar char="Ø"/>
            </a:pPr>
            <a:r>
              <a:rPr lang="en-US" altLang="zh-CN" sz="2800" dirty="0"/>
              <a:t>防呆法是用来防止和消除错误的方法，可以用在任何流程中，它是一种在作业过程中采用自动报警、标识、分类等手段使操作者即使在注意力不是特别集中的情况下也不会造成差错的方法。</a:t>
            </a:r>
            <a:endParaRPr lang="en-US" altLang="zh-C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464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的</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实施步骤</a:t>
            </a:r>
            <a:endPar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aphicFrame>
        <p:nvGraphicFramePr>
          <p:cNvPr id="11" name="表格 10"/>
          <p:cNvGraphicFramePr/>
          <p:nvPr>
            <p:custDataLst>
              <p:tags r:id="rId1"/>
            </p:custDataLst>
          </p:nvPr>
        </p:nvGraphicFramePr>
        <p:xfrm>
          <a:off x="222885" y="1003300"/>
          <a:ext cx="11561445" cy="5219065"/>
        </p:xfrm>
        <a:graphic>
          <a:graphicData uri="http://schemas.openxmlformats.org/drawingml/2006/table">
            <a:tbl>
              <a:tblPr firstRow="1" bandRow="1">
                <a:tableStyleId>{5C22544A-7EE6-4342-B048-85BDC9FD1C3A}</a:tableStyleId>
              </a:tblPr>
              <a:tblGrid>
                <a:gridCol w="1844040"/>
                <a:gridCol w="9717405"/>
              </a:tblGrid>
              <a:tr h="680720">
                <a:tc>
                  <a:txBody>
                    <a:bodyPr/>
                    <a:p>
                      <a:pPr algn="ctr" fontAlgn="ctr">
                        <a:buNone/>
                      </a:pPr>
                      <a:r>
                        <a:rPr lang="zh-CN" altLang="en-US" b="0">
                          <a:solidFill>
                            <a:schemeClr val="tx1"/>
                          </a:solidFill>
                        </a:rPr>
                        <a:t> 步骤一</a:t>
                      </a:r>
                      <a:endParaRPr lang="zh-CN" altLang="en-US" b="0">
                        <a:solidFill>
                          <a:schemeClr val="tx1"/>
                        </a:solidFill>
                      </a:endParaRPr>
                    </a:p>
                  </a:txBody>
                  <a:tcPr anchor="ctr" anchorCtr="0">
                    <a:solidFill>
                      <a:schemeClr val="accent6">
                        <a:lumMod val="40000"/>
                        <a:lumOff val="60000"/>
                      </a:schemeClr>
                    </a:solidFill>
                  </a:tcPr>
                </a:tc>
                <a:tc>
                  <a:txBody>
                    <a:bodyPr/>
                    <a:p>
                      <a:pPr algn="l" fontAlgn="ctr">
                        <a:buNone/>
                      </a:pPr>
                      <a:r>
                        <a:rPr lang="zh-CN" altLang="en-US" sz="1800" b="0">
                          <a:solidFill>
                            <a:schemeClr val="tx1"/>
                          </a:solidFill>
                          <a:sym typeface="+mn-ea"/>
                        </a:rPr>
                        <a:t>确定产品所出现的缺陷:根据产品所出现的缺陷，收集相关资料，找到缺陷产生的原因</a:t>
                      </a:r>
                      <a:endParaRPr lang="zh-CN" altLang="en-US" sz="1800" b="0">
                        <a:solidFill>
                          <a:schemeClr val="tx1"/>
                        </a:solidFill>
                        <a:sym typeface="+mn-ea"/>
                      </a:endParaRPr>
                    </a:p>
                  </a:txBody>
                  <a:tcPr anchor="ctr" anchorCtr="0">
                    <a:solidFill>
                      <a:schemeClr val="accent6">
                        <a:lumMod val="40000"/>
                        <a:lumOff val="60000"/>
                      </a:schemeClr>
                    </a:solidFill>
                  </a:tcPr>
                </a:tc>
              </a:tr>
              <a:tr h="769620">
                <a:tc>
                  <a:txBody>
                    <a:bodyPr/>
                    <a:p>
                      <a:pPr algn="ctr" fontAlgn="ctr">
                        <a:buNone/>
                      </a:pPr>
                      <a:r>
                        <a:rPr lang="zh-CN" altLang="en-US" sz="1800">
                          <a:sym typeface="+mn-ea"/>
                        </a:rPr>
                        <a:t>步骤</a:t>
                      </a:r>
                      <a:r>
                        <a:rPr lang="zh-CN" altLang="en-US" sz="1800">
                          <a:sym typeface="+mn-ea"/>
                        </a:rPr>
                        <a:t>二</a:t>
                      </a:r>
                      <a:endParaRPr lang="zh-CN" altLang="en-US" sz="1800">
                        <a:sym typeface="+mn-ea"/>
                      </a:endParaRPr>
                    </a:p>
                  </a:txBody>
                  <a:tcPr anchor="ctr" anchorCtr="0">
                    <a:solidFill>
                      <a:schemeClr val="accent6">
                        <a:lumMod val="20000"/>
                        <a:lumOff val="80000"/>
                      </a:schemeClr>
                    </a:solidFill>
                  </a:tcPr>
                </a:tc>
                <a:tc>
                  <a:txBody>
                    <a:bodyPr/>
                    <a:p>
                      <a:pPr algn="l" fontAlgn="ctr">
                        <a:buNone/>
                      </a:pPr>
                      <a:r>
                        <a:rPr lang="zh-CN" altLang="en-US"/>
                        <a:t> 追溯缺陷的发现工序和生产工序: 查找缺陷的发现工序和生产工序，进一步分析缺陷产生的原因</a:t>
                      </a:r>
                      <a:endParaRPr lang="zh-CN" altLang="en-US"/>
                    </a:p>
                  </a:txBody>
                  <a:tcPr anchor="ctr" anchorCtr="0">
                    <a:solidFill>
                      <a:schemeClr val="accent6">
                        <a:lumMod val="20000"/>
                        <a:lumOff val="80000"/>
                      </a:schemeClr>
                    </a:solidFill>
                  </a:tcPr>
                </a:tc>
              </a:tr>
              <a:tr h="768985">
                <a:tc>
                  <a:txBody>
                    <a:bodyPr/>
                    <a:p>
                      <a:pPr algn="ctr" fontAlgn="ctr">
                        <a:buClrTx/>
                        <a:buSzTx/>
                        <a:buFontTx/>
                        <a:buNone/>
                      </a:pPr>
                      <a:r>
                        <a:rPr lang="zh-CN" altLang="en-US" sz="1800">
                          <a:sym typeface="+mn-ea"/>
                        </a:rPr>
                        <a:t>步骤</a:t>
                      </a:r>
                      <a:r>
                        <a:rPr lang="zh-CN" altLang="en-US" sz="1800">
                          <a:sym typeface="+mn-ea"/>
                        </a:rPr>
                        <a:t>三</a:t>
                      </a:r>
                      <a:endParaRPr lang="zh-CN" altLang="en-US" sz="1800">
                        <a:sym typeface="+mn-ea"/>
                      </a:endParaRPr>
                    </a:p>
                  </a:txBody>
                  <a:tcPr anchor="ctr" anchorCtr="0">
                    <a:solidFill>
                      <a:schemeClr val="accent6">
                        <a:lumMod val="40000"/>
                        <a:lumOff val="60000"/>
                      </a:schemeClr>
                    </a:solidFill>
                  </a:tcPr>
                </a:tc>
                <a:tc>
                  <a:txBody>
                    <a:bodyPr/>
                    <a:p>
                      <a:pPr algn="l" fontAlgn="ctr">
                        <a:buClrTx/>
                        <a:buSzTx/>
                        <a:buFontTx/>
                        <a:buNone/>
                      </a:pPr>
                      <a:r>
                        <a:rPr lang="zh-CN" altLang="en-US"/>
                        <a:t>确认缺陷产生工序的作业指导书:相关人员确认缺陷产生工序的作业指导书编写是否正确，是否详细，是否具有较强的可操作性等</a:t>
                      </a:r>
                      <a:endParaRPr lang="zh-CN" altLang="en-US"/>
                    </a:p>
                  </a:txBody>
                  <a:tcPr anchor="ctr" anchorCtr="0">
                    <a:solidFill>
                      <a:schemeClr val="accent6">
                        <a:lumMod val="40000"/>
                        <a:lumOff val="60000"/>
                      </a:schemeClr>
                    </a:solidFill>
                  </a:tcPr>
                </a:tc>
              </a:tr>
              <a:tr h="769620">
                <a:tc>
                  <a:txBody>
                    <a:bodyPr/>
                    <a:p>
                      <a:pPr algn="ctr" fontAlgn="ctr">
                        <a:buClrTx/>
                        <a:buSzTx/>
                        <a:buFontTx/>
                        <a:buNone/>
                      </a:pPr>
                      <a:r>
                        <a:rPr lang="zh-CN" altLang="en-US" sz="1800">
                          <a:sym typeface="+mn-ea"/>
                        </a:rPr>
                        <a:t>步骤</a:t>
                      </a:r>
                      <a:r>
                        <a:rPr lang="zh-CN" altLang="en-US" sz="1800">
                          <a:sym typeface="+mn-ea"/>
                        </a:rPr>
                        <a:t>四</a:t>
                      </a:r>
                      <a:endParaRPr lang="zh-CN" altLang="en-US" sz="1800">
                        <a:sym typeface="+mn-ea"/>
                      </a:endParaRPr>
                    </a:p>
                  </a:txBody>
                  <a:tcPr anchor="ctr" anchorCtr="0">
                    <a:solidFill>
                      <a:schemeClr val="accent6">
                        <a:lumMod val="20000"/>
                        <a:lumOff val="80000"/>
                      </a:schemeClr>
                    </a:solidFill>
                  </a:tcPr>
                </a:tc>
                <a:tc>
                  <a:txBody>
                    <a:bodyPr/>
                    <a:p>
                      <a:pPr algn="l" fontAlgn="ctr">
                        <a:buClrTx/>
                        <a:buSzTx/>
                        <a:buFontTx/>
                        <a:buNone/>
                      </a:pPr>
                      <a:r>
                        <a:rPr lang="zh-CN" altLang="en-US"/>
                        <a:t>确认实际作业过程和作业指导书的差异:如实际操作过程中，工序作业指导书规定的参数和作业标准是否发生变化等</a:t>
                      </a:r>
                      <a:endParaRPr lang="zh-CN" altLang="en-US"/>
                    </a:p>
                  </a:txBody>
                  <a:tcPr anchor="ctr" anchorCtr="0">
                    <a:solidFill>
                      <a:schemeClr val="accent6">
                        <a:lumMod val="20000"/>
                        <a:lumOff val="80000"/>
                      </a:schemeClr>
                    </a:solidFill>
                  </a:tcPr>
                </a:tc>
              </a:tr>
              <a:tr h="679450">
                <a:tc>
                  <a:txBody>
                    <a:bodyPr/>
                    <a:p>
                      <a:pPr algn="ctr" fontAlgn="ctr">
                        <a:buClrTx/>
                        <a:buSzTx/>
                        <a:buFontTx/>
                        <a:buNone/>
                      </a:pPr>
                      <a:r>
                        <a:rPr lang="zh-CN" altLang="en-US" sz="1800">
                          <a:sym typeface="+mn-ea"/>
                        </a:rPr>
                        <a:t>步骤</a:t>
                      </a:r>
                      <a:r>
                        <a:rPr lang="zh-CN" altLang="en-US" sz="1800">
                          <a:sym typeface="+mn-ea"/>
                        </a:rPr>
                        <a:t>五</a:t>
                      </a:r>
                      <a:endParaRPr lang="zh-CN" altLang="en-US" sz="1800">
                        <a:sym typeface="+mn-ea"/>
                      </a:endParaRPr>
                    </a:p>
                  </a:txBody>
                  <a:tcPr anchor="ctr" anchorCtr="0">
                    <a:solidFill>
                      <a:schemeClr val="accent6">
                        <a:lumMod val="40000"/>
                        <a:lumOff val="60000"/>
                      </a:schemeClr>
                    </a:solidFill>
                  </a:tcPr>
                </a:tc>
                <a:tc>
                  <a:txBody>
                    <a:bodyPr/>
                    <a:p>
                      <a:pPr algn="l" fontAlgn="ctr">
                        <a:buClrTx/>
                        <a:buSzTx/>
                        <a:buFontTx/>
                        <a:buNone/>
                      </a:pPr>
                      <a:r>
                        <a:rPr lang="zh-CN" altLang="en-US"/>
                        <a:t>汇总并分析出现缺陷的原因:根据所收集到的缺陷数据和工序分析，找出出现缺陷的原因</a:t>
                      </a:r>
                      <a:endParaRPr lang="zh-CN" altLang="en-US"/>
                    </a:p>
                  </a:txBody>
                  <a:tcPr anchor="ctr" anchorCtr="0">
                    <a:solidFill>
                      <a:schemeClr val="accent6">
                        <a:lumMod val="40000"/>
                        <a:lumOff val="60000"/>
                      </a:schemeClr>
                    </a:solidFill>
                  </a:tcPr>
                </a:tc>
              </a:tr>
              <a:tr h="781050">
                <a:tc>
                  <a:txBody>
                    <a:bodyPr/>
                    <a:p>
                      <a:pPr algn="ctr" fontAlgn="ctr">
                        <a:buClrTx/>
                        <a:buSzTx/>
                        <a:buFontTx/>
                        <a:buNone/>
                      </a:pPr>
                      <a:r>
                        <a:rPr lang="zh-CN" altLang="en-US" sz="1800">
                          <a:sym typeface="+mn-ea"/>
                        </a:rPr>
                        <a:t>步骤六</a:t>
                      </a:r>
                      <a:endParaRPr lang="zh-CN" altLang="en-US" sz="1800">
                        <a:sym typeface="+mn-ea"/>
                      </a:endParaRPr>
                    </a:p>
                    <a:p>
                      <a:pPr algn="ctr" fontAlgn="ctr">
                        <a:buClrTx/>
                        <a:buSzTx/>
                        <a:buFontTx/>
                        <a:buNone/>
                      </a:pPr>
                      <a:endParaRPr lang="zh-CN" altLang="en-US" sz="1800">
                        <a:sym typeface="+mn-ea"/>
                      </a:endParaRPr>
                    </a:p>
                  </a:txBody>
                  <a:tcPr anchor="ctr" anchorCtr="0">
                    <a:solidFill>
                      <a:schemeClr val="accent6">
                        <a:lumMod val="20000"/>
                        <a:lumOff val="80000"/>
                      </a:schemeClr>
                    </a:solidFill>
                  </a:tcPr>
                </a:tc>
                <a:tc>
                  <a:txBody>
                    <a:bodyPr/>
                    <a:p>
                      <a:pPr algn="l" fontAlgn="ctr">
                        <a:buClrTx/>
                        <a:buSzTx/>
                        <a:buFontTx/>
                        <a:buNone/>
                      </a:pPr>
                      <a:r>
                        <a:rPr lang="zh-CN" altLang="en-US"/>
                        <a:t>设计防呆法:针对问题产生的原因，设计防错装置或防错程序以预防或检测同类错误</a:t>
                      </a:r>
                      <a:endParaRPr lang="zh-CN" altLang="en-US"/>
                    </a:p>
                  </a:txBody>
                  <a:tcPr anchor="ctr" anchorCtr="0">
                    <a:solidFill>
                      <a:schemeClr val="accent6">
                        <a:lumMod val="20000"/>
                        <a:lumOff val="80000"/>
                      </a:schemeClr>
                    </a:solidFill>
                  </a:tcPr>
                </a:tc>
              </a:tr>
              <a:tr h="769620">
                <a:tc>
                  <a:txBody>
                    <a:bodyPr/>
                    <a:p>
                      <a:pPr algn="ctr" fontAlgn="ctr">
                        <a:buClrTx/>
                        <a:buSzTx/>
                        <a:buFontTx/>
                        <a:buNone/>
                      </a:pPr>
                      <a:r>
                        <a:rPr lang="zh-CN" altLang="en-US" sz="1800">
                          <a:sym typeface="+mn-ea"/>
                        </a:rPr>
                        <a:t>步骤七</a:t>
                      </a:r>
                      <a:endParaRPr lang="zh-CN" altLang="en-US" sz="1800">
                        <a:sym typeface="+mn-ea"/>
                      </a:endParaRPr>
                    </a:p>
                    <a:p>
                      <a:pPr algn="ctr" fontAlgn="ctr">
                        <a:buClrTx/>
                        <a:buSzTx/>
                        <a:buFontTx/>
                        <a:buNone/>
                      </a:pPr>
                      <a:endParaRPr lang="zh-CN" altLang="en-US" sz="1800">
                        <a:sym typeface="+mn-ea"/>
                      </a:endParaRPr>
                    </a:p>
                  </a:txBody>
                  <a:tcPr anchor="ctr" anchorCtr="0">
                    <a:solidFill>
                      <a:schemeClr val="accent6">
                        <a:lumMod val="40000"/>
                        <a:lumOff val="60000"/>
                      </a:schemeClr>
                    </a:solidFill>
                  </a:tcPr>
                </a:tc>
                <a:tc>
                  <a:txBody>
                    <a:bodyPr/>
                    <a:p>
                      <a:pPr algn="l" fontAlgn="ctr">
                        <a:buClrTx/>
                        <a:buSzTx/>
                        <a:buFontTx/>
                        <a:buNone/>
                      </a:pPr>
                      <a:r>
                        <a:rPr lang="zh-CN" altLang="en-US"/>
                        <a:t>防呆法标准化:对实施防呆法后的积极效果进行确认，并进行标准化，以便提高企业的效率</a:t>
                      </a:r>
                      <a:endParaRPr lang="zh-CN" altLang="en-US"/>
                    </a:p>
                  </a:txBody>
                  <a:tcPr anchor="ctr" anchorCtr="0">
                    <a:solidFill>
                      <a:schemeClr val="accent6">
                        <a:lumMod val="40000"/>
                        <a:lumOff val="6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具体适用条件</a:t>
            </a:r>
            <a:endParaRPr lang="zh-CN"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 name="文本框 2"/>
          <p:cNvSpPr txBox="1"/>
          <p:nvPr/>
        </p:nvSpPr>
        <p:spPr>
          <a:xfrm>
            <a:off x="610870" y="1897380"/>
            <a:ext cx="11119485" cy="4521835"/>
          </a:xfrm>
          <a:prstGeom prst="rect">
            <a:avLst/>
          </a:prstGeom>
          <a:noFill/>
        </p:spPr>
        <p:txBody>
          <a:bodyPr wrap="square" rtlCol="0">
            <a:spAutoFit/>
          </a:bodyPr>
          <a:lstStyle/>
          <a:p>
            <a:pPr marL="457200" indent="-457200">
              <a:lnSpc>
                <a:spcPct val="120000"/>
              </a:lnSpc>
              <a:buFont typeface="+mj-ea"/>
              <a:buAutoNum type="circleNumDbPlain"/>
            </a:pPr>
            <a:r>
              <a:rPr lang="en-US" altLang="zh-CN" sz="2400" dirty="0"/>
              <a:t>疏忽或遗忘的情况。</a:t>
            </a:r>
            <a:endParaRPr lang="en-US" altLang="zh-CN" sz="2400" dirty="0"/>
          </a:p>
          <a:p>
            <a:pPr marL="457200" indent="-457200">
              <a:lnSpc>
                <a:spcPct val="120000"/>
              </a:lnSpc>
              <a:buFont typeface="+mj-ea"/>
              <a:buAutoNum type="circleNumDbPlain"/>
            </a:pPr>
            <a:r>
              <a:rPr lang="en-US" altLang="zh-CN" sz="2400" dirty="0"/>
              <a:t>对过程或作业不熟悉的情况。由于不熟悉作业过程或步骤，产生失误的情况在所难免。</a:t>
            </a:r>
            <a:endParaRPr lang="en-US" altLang="zh-CN" sz="2400" dirty="0"/>
          </a:p>
          <a:p>
            <a:pPr marL="457200" indent="-457200">
              <a:lnSpc>
                <a:spcPct val="120000"/>
              </a:lnSpc>
              <a:buFont typeface="+mj-ea"/>
              <a:buAutoNum type="circleNumDbPlain"/>
            </a:pPr>
            <a:r>
              <a:rPr lang="en-US" altLang="zh-CN" sz="2400" dirty="0"/>
              <a:t>识别错误的情况。识别错误就是对工作指令或理解有错误。</a:t>
            </a:r>
            <a:endParaRPr lang="en-US" altLang="zh-CN" sz="2400" dirty="0"/>
          </a:p>
          <a:p>
            <a:pPr marL="457200" indent="-457200">
              <a:lnSpc>
                <a:spcPct val="120000"/>
              </a:lnSpc>
              <a:buFont typeface="+mj-ea"/>
              <a:buAutoNum type="circleNumDbPlain"/>
            </a:pPr>
            <a:r>
              <a:rPr lang="en-US" altLang="zh-CN" sz="2400" dirty="0"/>
              <a:t>缺乏工作经验的情况。由于缺乏工作经验而产生失误。</a:t>
            </a:r>
            <a:endParaRPr lang="en-US" altLang="zh-CN" sz="2400" dirty="0"/>
          </a:p>
          <a:p>
            <a:pPr marL="457200" indent="-457200">
              <a:lnSpc>
                <a:spcPct val="120000"/>
              </a:lnSpc>
              <a:buFont typeface="+mj-ea"/>
              <a:buAutoNum type="circleNumDbPlain"/>
            </a:pPr>
            <a:r>
              <a:rPr lang="en-US" altLang="zh-CN" sz="2400" dirty="0"/>
              <a:t>故意失误的情况。由于操作者的故意行为，导致的失误。</a:t>
            </a:r>
            <a:endParaRPr lang="en-US" altLang="zh-CN" sz="2400" dirty="0"/>
          </a:p>
          <a:p>
            <a:pPr marL="457200" indent="-457200">
              <a:lnSpc>
                <a:spcPct val="120000"/>
              </a:lnSpc>
              <a:buFont typeface="+mj-ea"/>
              <a:buAutoNum type="circleNumDbPlain"/>
            </a:pPr>
            <a:r>
              <a:rPr lang="en-US" altLang="zh-CN" sz="2400" dirty="0"/>
              <a:t>行动迟缓的情况。由于操作者判断或决策能力过慢而导致的失误。</a:t>
            </a:r>
            <a:endParaRPr lang="en-US" altLang="zh-CN" sz="2400" dirty="0"/>
          </a:p>
          <a:p>
            <a:pPr marL="457200" indent="-457200">
              <a:lnSpc>
                <a:spcPct val="120000"/>
              </a:lnSpc>
              <a:buFont typeface="+mj-ea"/>
              <a:buAutoNum type="circleNumDbPlain"/>
            </a:pPr>
            <a:r>
              <a:rPr lang="en-US" altLang="zh-CN" sz="2400" dirty="0"/>
              <a:t>缺乏适当的作业指导的情况。由于缺乏作业指导或作业指导不当，发生失误的概率是相当高的。</a:t>
            </a:r>
            <a:endParaRPr lang="en-US" altLang="zh-CN" sz="2400" dirty="0"/>
          </a:p>
          <a:p>
            <a:pPr marL="457200" indent="-457200">
              <a:lnSpc>
                <a:spcPct val="120000"/>
              </a:lnSpc>
              <a:buFont typeface="+mj-ea"/>
              <a:buAutoNum type="circleNumDbPlain"/>
            </a:pPr>
            <a:r>
              <a:rPr lang="en-US" altLang="zh-CN" sz="2400" dirty="0"/>
              <a:t>突发的情况。由于突发事件而导致操作者措手不及，从而引起失误。</a:t>
            </a:r>
            <a:endParaRPr lang="en-US" altLang="zh-CN" sz="2400" dirty="0"/>
          </a:p>
        </p:txBody>
      </p:sp>
      <p:sp>
        <p:nvSpPr>
          <p:cNvPr id="4" name="文本框 3"/>
          <p:cNvSpPr txBox="1"/>
          <p:nvPr/>
        </p:nvSpPr>
        <p:spPr>
          <a:xfrm>
            <a:off x="337820" y="1022985"/>
            <a:ext cx="10091420" cy="1198880"/>
          </a:xfrm>
          <a:prstGeom prst="rect">
            <a:avLst/>
          </a:prstGeom>
          <a:noFill/>
        </p:spPr>
        <p:txBody>
          <a:bodyPr wrap="square" rtlCol="0">
            <a:spAutoFit/>
          </a:bodyPr>
          <a:p>
            <a:pPr marL="342900" indent="-342900">
              <a:buFont typeface="Wingdings" panose="05000000000000000000" charset="0"/>
              <a:buChar char="Ø"/>
            </a:pPr>
            <a:r>
              <a:rPr lang="en-US" altLang="zh-CN" sz="2400" dirty="0">
                <a:sym typeface="+mn-ea"/>
              </a:rPr>
              <a:t>在现在企业的生产活动中，防呆法的应用非常广泛。其中，防呆法在质量管理过和中主要适用于以下8个方面的情况。</a:t>
            </a:r>
            <a:endParaRPr lang="en-US" altLang="zh-CN" sz="2400" dirty="0"/>
          </a:p>
          <a:p>
            <a:endParaRPr lang="en-US" altLang="zh-C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防呆法</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应用</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要点</a:t>
            </a:r>
            <a:endPar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44805" y="938530"/>
            <a:ext cx="11281410" cy="398780"/>
          </a:xfrm>
          <a:prstGeom prst="rect">
            <a:avLst/>
          </a:prstGeom>
          <a:noFill/>
        </p:spPr>
        <p:txBody>
          <a:bodyPr wrap="square" rtlCol="0" anchor="t">
            <a:spAutoFit/>
          </a:bodyPr>
          <a:p>
            <a:pPr marL="342900" indent="-342900">
              <a:buFont typeface="Wingdings" panose="05000000000000000000" charset="0"/>
              <a:buChar char="Ø"/>
            </a:pPr>
            <a:r>
              <a:rPr lang="zh-CN" altLang="en-US" sz="2000" dirty="0">
                <a:sym typeface="+mn-ea"/>
              </a:rPr>
              <a:t>防呆法能够简化操作，降低操作者的劳动强度，提高效率。但在使用防呆法时，要注意4个事项。</a:t>
            </a:r>
            <a:endParaRPr lang="zh-CN" altLang="en-US" sz="2000" dirty="0">
              <a:sym typeface="+mn-ea"/>
            </a:endParaRPr>
          </a:p>
        </p:txBody>
      </p:sp>
      <p:sp>
        <p:nvSpPr>
          <p:cNvPr id="3" name="文本框 2"/>
          <p:cNvSpPr txBox="1"/>
          <p:nvPr/>
        </p:nvSpPr>
        <p:spPr>
          <a:xfrm>
            <a:off x="610235" y="1337310"/>
            <a:ext cx="11157585" cy="5125720"/>
          </a:xfrm>
          <a:prstGeom prst="rect">
            <a:avLst/>
          </a:prstGeom>
          <a:noFill/>
        </p:spPr>
        <p:txBody>
          <a:bodyPr wrap="square" rtlCol="0">
            <a:spAutoFit/>
          </a:bodyPr>
          <a:p>
            <a:pPr>
              <a:lnSpc>
                <a:spcPct val="140000"/>
              </a:lnSpc>
            </a:pPr>
            <a:r>
              <a:rPr lang="zh-CN" altLang="en-US" b="1"/>
              <a:t>1.正确的防呆观念：</a:t>
            </a:r>
            <a:r>
              <a:rPr lang="zh-CN" altLang="en-US"/>
              <a:t>企业在防呆法投入正式使用前，要对相关人员进行防呆培训和教育，使他们形成正确的防呆观念，以便防呆法更好地落实。</a:t>
            </a:r>
            <a:endParaRPr lang="zh-CN" altLang="en-US"/>
          </a:p>
          <a:p>
            <a:pPr>
              <a:lnSpc>
                <a:spcPct val="140000"/>
              </a:lnSpc>
            </a:pPr>
            <a:r>
              <a:rPr lang="en-US" altLang="zh-CN"/>
              <a:t>    </a:t>
            </a:r>
            <a:r>
              <a:rPr lang="zh-CN" altLang="en-US"/>
              <a:t>(1)操作者的自检和操作者之间的互检，是最原始，但最有效的防呆法</a:t>
            </a:r>
            <a:endParaRPr lang="zh-CN" altLang="en-US"/>
          </a:p>
          <a:p>
            <a:pPr>
              <a:lnSpc>
                <a:spcPct val="140000"/>
              </a:lnSpc>
            </a:pPr>
            <a:r>
              <a:rPr lang="en-US" altLang="zh-CN"/>
              <a:t>    </a:t>
            </a:r>
            <a:r>
              <a:rPr lang="zh-CN" altLang="en-US"/>
              <a:t>(2)实施防呆法不需要企业投入大量的资源或资金。</a:t>
            </a:r>
            <a:endParaRPr lang="zh-CN" altLang="en-US"/>
          </a:p>
          <a:p>
            <a:pPr>
              <a:lnSpc>
                <a:spcPct val="140000"/>
              </a:lnSpc>
            </a:pPr>
            <a:r>
              <a:rPr lang="en-US" altLang="zh-CN"/>
              <a:t>    </a:t>
            </a:r>
            <a:r>
              <a:rPr lang="zh-CN" altLang="en-US"/>
              <a:t>(3)任何生产过程都可以通过预选设计时加入防呆技术而防止人为差错。</a:t>
            </a:r>
            <a:endParaRPr lang="zh-CN" altLang="en-US"/>
          </a:p>
          <a:p>
            <a:pPr>
              <a:lnSpc>
                <a:spcPct val="140000"/>
              </a:lnSpc>
            </a:pPr>
            <a:r>
              <a:rPr lang="en-US" altLang="zh-CN"/>
              <a:t>    </a:t>
            </a:r>
            <a:r>
              <a:rPr lang="zh-CN" altLang="en-US"/>
              <a:t>(4)通过持续进行过程改善和实施防呆法，“零缺陷”是可以实现的。</a:t>
            </a:r>
            <a:endParaRPr lang="zh-CN" altLang="en-US"/>
          </a:p>
          <a:p>
            <a:pPr>
              <a:lnSpc>
                <a:spcPct val="140000"/>
              </a:lnSpc>
            </a:pPr>
            <a:r>
              <a:rPr lang="en-US" altLang="zh-CN"/>
              <a:t>    </a:t>
            </a:r>
            <a:r>
              <a:rPr lang="zh-CN" altLang="en-US"/>
              <a:t>(5)要在所有可能产生问题的地方考虑使用防呆法。</a:t>
            </a:r>
            <a:endParaRPr lang="zh-CN" altLang="en-US"/>
          </a:p>
          <a:p>
            <a:pPr>
              <a:lnSpc>
                <a:spcPct val="140000"/>
              </a:lnSpc>
            </a:pPr>
            <a:r>
              <a:rPr lang="zh-CN" altLang="en-US" b="1"/>
              <a:t>2.正确地安装防呆工具：</a:t>
            </a:r>
            <a:r>
              <a:rPr lang="zh-CN" altLang="en-US"/>
              <a:t>在设备上安装防呆工具时，防呆工具一定要适合原设备的各项功能，以免防呆工具的使用造成作业上的障碍或者危险。</a:t>
            </a:r>
            <a:endParaRPr lang="zh-CN" altLang="en-US"/>
          </a:p>
          <a:p>
            <a:pPr>
              <a:lnSpc>
                <a:spcPct val="140000"/>
              </a:lnSpc>
            </a:pPr>
            <a:r>
              <a:rPr lang="zh-CN" altLang="en-US" b="1"/>
              <a:t>3.正确地使用防呆工具：</a:t>
            </a:r>
            <a:r>
              <a:rPr lang="zh-CN" altLang="en-US"/>
              <a:t>防呆法能否发挥最大功效，与是否正确地使用防呆工具密切相关。另外，操作者在使用防呆工具前，企业要对相关人员进行培训，使之掌握防呆工具操作方法，以避免发生危险。</a:t>
            </a:r>
            <a:endParaRPr lang="zh-CN" altLang="en-US"/>
          </a:p>
          <a:p>
            <a:pPr>
              <a:lnSpc>
                <a:spcPct val="140000"/>
              </a:lnSpc>
            </a:pPr>
            <a:r>
              <a:rPr lang="zh-CN" altLang="en-US" b="1"/>
              <a:t>4.正确地保养防呆工具：</a:t>
            </a:r>
            <a:r>
              <a:rPr lang="zh-CN" altLang="en-US"/>
              <a:t>防呆工具要及时淘旧换新，注意保养，因为防呆工具本身就是杜绝不良发生的，如果防呆工具本身存在问题，就无法发挥本身的功效。</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质量管理七大手法</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在</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质量管理</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中的应用</a:t>
            </a:r>
            <a:endParaRPr lang="zh-CN"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 name="文本框 2"/>
          <p:cNvSpPr txBox="1"/>
          <p:nvPr/>
        </p:nvSpPr>
        <p:spPr>
          <a:xfrm>
            <a:off x="240665" y="858520"/>
            <a:ext cx="11868150" cy="5631180"/>
          </a:xfrm>
          <a:prstGeom prst="rect">
            <a:avLst/>
          </a:prstGeom>
          <a:noFill/>
        </p:spPr>
        <p:txBody>
          <a:bodyPr wrap="square" rtlCol="0" anchor="t">
            <a:spAutoFit/>
          </a:bodyPr>
          <a:p>
            <a:pPr algn="ctr"/>
            <a:r>
              <a:rPr lang="zh-CN" altLang="en-US" sz="2000" b="1"/>
              <a:t>某电视机厂关于防呆法在防止操作疏忽方面的应用案例</a:t>
            </a:r>
            <a:endParaRPr lang="zh-CN" altLang="en-US" sz="2000" b="1"/>
          </a:p>
          <a:p>
            <a:r>
              <a:rPr lang="zh-CN" altLang="en-US" sz="2000"/>
              <a:t>某电视机厂进行电视机装配时，要在电视机的外壳贴5处绝缘胶带，但装配人员时常会出漏贴现象，相关人员决定在这个贴胶带的环节上采用防呆法，以防止发生漏贴现象。</a:t>
            </a:r>
            <a:endParaRPr lang="zh-CN" altLang="en-US" sz="2000"/>
          </a:p>
          <a:p>
            <a:r>
              <a:rPr lang="zh-CN" altLang="en-US" sz="2000" b="1"/>
              <a:t>一、确定装配过程中存在的问题</a:t>
            </a:r>
            <a:endParaRPr lang="zh-CN" altLang="en-US" sz="2000"/>
          </a:p>
          <a:p>
            <a:r>
              <a:rPr lang="zh-CN" altLang="en-US" sz="2000"/>
              <a:t>在电视机装配过程中，经常出现电视机外壳绝缘带漏贴现象。</a:t>
            </a:r>
            <a:endParaRPr lang="zh-CN" altLang="en-US" sz="2000"/>
          </a:p>
          <a:p>
            <a:r>
              <a:rPr lang="zh-CN" altLang="en-US" sz="2000" b="1"/>
              <a:t>二</a:t>
            </a:r>
            <a:r>
              <a:rPr lang="zh-CN" altLang="en-US" sz="2000" b="1">
                <a:sym typeface="+mn-ea"/>
              </a:rPr>
              <a:t>、</a:t>
            </a:r>
            <a:r>
              <a:rPr lang="zh-CN" altLang="en-US" sz="2000" b="1"/>
              <a:t>装配错误的原因分析</a:t>
            </a:r>
            <a:endParaRPr lang="zh-CN" altLang="en-US" sz="2000" b="1"/>
          </a:p>
          <a:p>
            <a:r>
              <a:rPr lang="zh-CN" altLang="en-US" sz="2000"/>
              <a:t>在装配过程中，绝缘胶带粘贴在一根光滑的橡胶棒上，装配</a:t>
            </a:r>
            <a:endParaRPr lang="zh-CN" altLang="en-US" sz="2000"/>
          </a:p>
          <a:p>
            <a:r>
              <a:rPr lang="zh-CN" altLang="en-US" sz="2000"/>
              <a:t>人员在装配过程中完全是凭自己的注意力来防止漏贴的情况，</a:t>
            </a:r>
            <a:endParaRPr lang="zh-CN" altLang="en-US" sz="2000"/>
          </a:p>
          <a:p>
            <a:r>
              <a:rPr lang="zh-CN" altLang="en-US" sz="2000"/>
              <a:t>但由于装配强度较大，导致漏贴现象经常发生。</a:t>
            </a:r>
            <a:endParaRPr lang="zh-CN" altLang="en-US" sz="2000"/>
          </a:p>
          <a:p>
            <a:r>
              <a:rPr lang="zh-CN" altLang="en-US" sz="2000" b="1"/>
              <a:t>三、设计防呆法</a:t>
            </a:r>
            <a:endParaRPr lang="zh-CN" altLang="en-US" sz="2000" b="1"/>
          </a:p>
          <a:p>
            <a:r>
              <a:rPr lang="zh-CN" altLang="en-US" sz="2000"/>
              <a:t>针对装配出现的问题，装配管理人员通过改变胶带在橡胶棒上</a:t>
            </a:r>
            <a:endParaRPr lang="zh-CN" altLang="en-US" sz="2000"/>
          </a:p>
          <a:p>
            <a:r>
              <a:rPr lang="zh-CN" altLang="en-US" sz="2000"/>
              <a:t>的粘贴方式，以避免装配人员发生漏贴现象。装配管理人员将</a:t>
            </a:r>
            <a:endParaRPr lang="zh-CN" altLang="en-US" sz="2000"/>
          </a:p>
          <a:p>
            <a:r>
              <a:rPr lang="zh-CN" altLang="en-US" sz="2000"/>
              <a:t>绝缘胶带按照5条一组进行分组，若绝缘胶带没有贴完，表示</a:t>
            </a:r>
            <a:endParaRPr lang="zh-CN" altLang="en-US" sz="2000"/>
          </a:p>
          <a:p>
            <a:r>
              <a:rPr lang="zh-CN" altLang="en-US" sz="2000"/>
              <a:t>存在漏贴现象，需要重新检查，找到漏贴的地方进行补贴。</a:t>
            </a:r>
            <a:endParaRPr lang="zh-CN" altLang="en-US" sz="2000"/>
          </a:p>
          <a:p>
            <a:r>
              <a:rPr lang="zh-CN" altLang="en-US" sz="2000" b="1"/>
              <a:t>四、防呆法标准化</a:t>
            </a:r>
            <a:endParaRPr lang="zh-CN" altLang="en-US" sz="2000" b="1"/>
          </a:p>
          <a:p>
            <a:r>
              <a:rPr lang="zh-CN" altLang="en-US" sz="2000"/>
              <a:t>该电视机厂采用防呆法之后，装配人员装配的电视机外壳绝缘胶带漏贴率减少为0，为了巩固此次防呆法的成果，装配管理人员将这一方法写人装配作业指导书，将其变为可操作性的指导文件，以避免此类漏贴现象的发生。</a:t>
            </a:r>
            <a:endParaRPr lang="zh-CN" altLang="en-US" sz="2000"/>
          </a:p>
        </p:txBody>
      </p:sp>
      <p:pic>
        <p:nvPicPr>
          <p:cNvPr id="9" name="图片 8" descr="d25ae8b44a4ed1744fc53eec92c5b53"/>
          <p:cNvPicPr>
            <a:picLocks noChangeAspect="1"/>
          </p:cNvPicPr>
          <p:nvPr/>
        </p:nvPicPr>
        <p:blipFill>
          <a:blip r:embed="rId1"/>
          <a:srcRect r="1316"/>
          <a:stretch>
            <a:fillRect/>
          </a:stretch>
        </p:blipFill>
        <p:spPr>
          <a:xfrm>
            <a:off x="7322185" y="2277745"/>
            <a:ext cx="4655185" cy="1577975"/>
          </a:xfrm>
          <a:prstGeom prst="rect">
            <a:avLst/>
          </a:prstGeom>
        </p:spPr>
      </p:pic>
      <p:pic>
        <p:nvPicPr>
          <p:cNvPr id="13" name="图片 12" descr="8e9a6dcec728d31f2ddfad7a1054cac"/>
          <p:cNvPicPr>
            <a:picLocks noChangeAspect="1"/>
          </p:cNvPicPr>
          <p:nvPr/>
        </p:nvPicPr>
        <p:blipFill>
          <a:blip r:embed="rId2"/>
          <a:stretch>
            <a:fillRect/>
          </a:stretch>
        </p:blipFill>
        <p:spPr>
          <a:xfrm>
            <a:off x="7261225" y="3920490"/>
            <a:ext cx="4847590" cy="1379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05740" y="842010"/>
          <a:ext cx="11633835" cy="1608455"/>
        </p:xfrm>
        <a:graphic>
          <a:graphicData uri="http://schemas.openxmlformats.org/drawingml/2006/table">
            <a:tbl>
              <a:tblPr>
                <a:tableStyleId>{E8B1032C-EA38-4F05-BA0D-38AFFFC7BED3}</a:tableStyleId>
              </a:tblPr>
              <a:tblGrid>
                <a:gridCol w="782320"/>
                <a:gridCol w="5339080"/>
                <a:gridCol w="1564005"/>
                <a:gridCol w="1391920"/>
                <a:gridCol w="1486535"/>
                <a:gridCol w="1069975"/>
              </a:tblGrid>
              <a:tr h="657860">
                <a:tc>
                  <a:txBody>
                    <a:bodyPr/>
                    <a:lstStyle/>
                    <a:p>
                      <a:pPr marL="0" algn="ctr" defTabSz="914400" rtl="0" eaLnBrk="1" latinLnBrk="0" hangingPunct="1">
                        <a:lnSpc>
                          <a:spcPct val="100000"/>
                        </a:lnSpc>
                        <a:spcAft>
                          <a:spcPts val="0"/>
                        </a:spcAft>
                      </a:pP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类别</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00000"/>
                        </a:lnSpc>
                        <a:spcAft>
                          <a:spcPts val="0"/>
                        </a:spcAft>
                      </a:pP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a:t>
                      </a: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名称</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algn="ctr">
                        <a:lnSpc>
                          <a:spcPct val="100000"/>
                        </a:lnSpc>
                        <a:spcAft>
                          <a:spcPts val="0"/>
                        </a:spcAft>
                      </a:pP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a:t>
                      </a: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时间</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课程费</a:t>
                      </a: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用（元）</a:t>
                      </a:r>
                      <a:endParaRPr lang="zh-CN" alt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课程周期</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（天）</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开课</a:t>
                      </a:r>
                      <a:br>
                        <a:rPr lang="en-US"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b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地点</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r>
              <a:tr h="356870">
                <a:tc rowSpan="2">
                  <a:txBody>
                    <a:bodyPr/>
                    <a:lstStyle/>
                    <a:p>
                      <a:pPr marL="0" algn="ctr" defTabSz="914400" rtl="0" eaLnBrk="1" latinLnBrk="0" hangingPunct="1">
                        <a:lnSpc>
                          <a:spcPct val="150000"/>
                        </a:lnSpc>
                        <a:spcAft>
                          <a:spcPts val="0"/>
                        </a:spcAft>
                      </a:pPr>
                      <a:r>
                        <a:rPr lang="en-US" altLang="zh-CN" sz="1800" b="1" kern="100" dirty="0" smtClean="0">
                          <a:solidFill>
                            <a:schemeClr val="dk1"/>
                          </a:solidFill>
                          <a:effectLst/>
                          <a:latin typeface="微软雅黑" panose="020B0503020204020204" pitchFamily="34" charset="-122"/>
                          <a:ea typeface="微软雅黑" panose="020B0503020204020204" pitchFamily="34" charset="-122"/>
                          <a:cs typeface="+mn-cs"/>
                        </a:rPr>
                        <a:t>9</a:t>
                      </a:r>
                      <a:r>
                        <a:rPr lang="zh-CN" altLang="en-US" sz="1800" b="1" kern="100" dirty="0" smtClean="0">
                          <a:solidFill>
                            <a:schemeClr val="dk1"/>
                          </a:solidFill>
                          <a:effectLst/>
                          <a:latin typeface="微软雅黑" panose="020B0503020204020204" pitchFamily="34" charset="-122"/>
                          <a:ea typeface="微软雅黑" panose="020B0503020204020204" pitchFamily="34" charset="-122"/>
                          <a:cs typeface="+mn-cs"/>
                        </a:rPr>
                        <a:t>月</a:t>
                      </a:r>
                      <a:endParaRPr lang="zh-CN"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lstStyle/>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设计开发质量管理(DQM)</a:t>
                      </a:r>
                      <a:r>
                        <a:rPr lang="zh-CN" sz="1800" kern="100" dirty="0">
                          <a:solidFill>
                            <a:schemeClr val="dk1"/>
                          </a:solidFill>
                          <a:effectLst/>
                          <a:latin typeface="微软雅黑" panose="020B0503020204020204" pitchFamily="34" charset="-122"/>
                          <a:ea typeface="微软雅黑" panose="020B0503020204020204" pitchFamily="34" charset="-122"/>
                          <a:cs typeface="+mn-cs"/>
                        </a:rPr>
                        <a:t>实战班</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9月</a:t>
                      </a:r>
                      <a:r>
                        <a:rPr lang="en-US" sz="1800" kern="100" dirty="0">
                          <a:solidFill>
                            <a:schemeClr val="dk1"/>
                          </a:solidFill>
                          <a:effectLst/>
                          <a:latin typeface="微软雅黑" panose="020B0503020204020204" pitchFamily="34" charset="-122"/>
                          <a:ea typeface="微软雅黑" panose="020B0503020204020204" pitchFamily="34" charset="-122"/>
                          <a:cs typeface="+mn-cs"/>
                        </a:rPr>
                        <a:t>06</a:t>
                      </a:r>
                      <a:r>
                        <a:rPr sz="1800" kern="100" dirty="0">
                          <a:solidFill>
                            <a:schemeClr val="dk1"/>
                          </a:solidFill>
                          <a:effectLst/>
                          <a:latin typeface="微软雅黑" panose="020B0503020204020204" pitchFamily="34" charset="-122"/>
                          <a:ea typeface="微软雅黑" panose="020B0503020204020204" pitchFamily="34" charset="-122"/>
                          <a:cs typeface="+mn-cs"/>
                        </a:rPr>
                        <a:t>-0</a:t>
                      </a:r>
                      <a:r>
                        <a:rPr lang="en-US" sz="1800" kern="100" dirty="0">
                          <a:solidFill>
                            <a:schemeClr val="dk1"/>
                          </a:solidFill>
                          <a:effectLst/>
                          <a:latin typeface="微软雅黑" panose="020B0503020204020204" pitchFamily="34" charset="-122"/>
                          <a:ea typeface="微软雅黑" panose="020B0503020204020204" pitchFamily="34" charset="-122"/>
                          <a:cs typeface="+mn-cs"/>
                        </a:rPr>
                        <a:t>7</a:t>
                      </a:r>
                      <a:r>
                        <a:rPr sz="1800" kern="100" dirty="0">
                          <a:solidFill>
                            <a:schemeClr val="dk1"/>
                          </a:solidFill>
                          <a:effectLst/>
                          <a:latin typeface="微软雅黑" panose="020B0503020204020204" pitchFamily="34" charset="-122"/>
                          <a:ea typeface="微软雅黑" panose="020B0503020204020204" pitchFamily="34" charset="-122"/>
                          <a:cs typeface="+mn-cs"/>
                        </a:rPr>
                        <a:t>日</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3800</a:t>
                      </a:r>
                      <a:endParaRPr 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2</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rowSpan="2">
                  <a:txBody>
                    <a:bodyPr/>
                    <a:lstStyle/>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上海面授</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或</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在线直播</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r>
              <a:tr h="358140">
                <a:tc vMerge="1">
                  <a:tcPr marL="62421" marR="62421" marT="0" marB="0" anchor="ctr">
                    <a:solidFill>
                      <a:schemeClr val="accent6">
                        <a:lumMod val="20000"/>
                        <a:lumOff val="80000"/>
                      </a:schemeClr>
                    </a:solidFill>
                  </a:tcPr>
                </a:tc>
                <a:tc>
                  <a:txBody>
                    <a:bodyPr/>
                    <a:lstStyle/>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注册质量经理(CQM)职业认证研修班</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9</a:t>
                      </a:r>
                      <a:r>
                        <a:rPr lang="zh-CN" sz="1800" kern="100" dirty="0">
                          <a:solidFill>
                            <a:schemeClr val="dk1"/>
                          </a:solidFill>
                          <a:effectLst/>
                          <a:latin typeface="微软雅黑" panose="020B0503020204020204" pitchFamily="34" charset="-122"/>
                          <a:ea typeface="微软雅黑" panose="020B0503020204020204" pitchFamily="34" charset="-122"/>
                          <a:cs typeface="+mn-cs"/>
                        </a:rPr>
                        <a:t>月</a:t>
                      </a:r>
                      <a:r>
                        <a:rPr lang="en-US" sz="1800" kern="100" dirty="0">
                          <a:solidFill>
                            <a:schemeClr val="dk1"/>
                          </a:solidFill>
                          <a:effectLst/>
                          <a:latin typeface="微软雅黑" panose="020B0503020204020204" pitchFamily="34" charset="-122"/>
                          <a:ea typeface="微软雅黑" panose="020B0503020204020204" pitchFamily="34" charset="-122"/>
                          <a:cs typeface="+mn-cs"/>
                        </a:rPr>
                        <a:t>20-24</a:t>
                      </a:r>
                      <a:r>
                        <a:rPr lang="zh-CN" sz="1800" kern="100" dirty="0">
                          <a:solidFill>
                            <a:schemeClr val="dk1"/>
                          </a:solidFill>
                          <a:effectLst/>
                          <a:latin typeface="微软雅黑" panose="020B0503020204020204" pitchFamily="34" charset="-122"/>
                          <a:ea typeface="微软雅黑" panose="020B0503020204020204" pitchFamily="34" charset="-122"/>
                          <a:cs typeface="+mn-cs"/>
                        </a:rPr>
                        <a:t>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9800</a:t>
                      </a:r>
                      <a:endParaRPr 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vMerge="1">
                  <a:tcPr marL="68580" marR="68580" marT="0" marB="0" anchor="ctr" anchorCtr="0"/>
                </a:tc>
              </a:tr>
            </a:tbl>
          </a:graphicData>
        </a:graphic>
      </p:graphicFrame>
      <p:sp>
        <p:nvSpPr>
          <p:cNvPr id="4" name="稻壳儿春秋广告/盗版必究        原创来源：http://chn.docer.com/works?userid=199329941#!/work_time"/>
          <p:cNvSpPr txBox="1"/>
          <p:nvPr/>
        </p:nvSpPr>
        <p:spPr>
          <a:xfrm>
            <a:off x="5497535" y="5658021"/>
            <a:ext cx="5287025" cy="810260"/>
          </a:xfrm>
          <a:prstGeom prst="rect">
            <a:avLst/>
          </a:prstGeom>
          <a:noFill/>
        </p:spPr>
        <p:txBody>
          <a:bodyPr wrap="square" rtlCol="0">
            <a:spAutoFit/>
          </a:bodyPr>
          <a:lstStyle/>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报名咨询电话：</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021-52961817</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r">
              <a:lnSpc>
                <a:spcPct val="130000"/>
              </a:lnSpc>
            </a:pP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18964084928</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custDataLst>
              <p:tags r:id="rId2"/>
            </p:custDataLst>
          </p:nvPr>
        </p:nvSpPr>
        <p:spPr>
          <a:xfrm>
            <a:off x="-1908175" y="182245"/>
            <a:ext cx="12192000" cy="784860"/>
          </a:xfrm>
          <a:prstGeom prst="rect">
            <a:avLst/>
          </a:prstGeom>
        </p:spPr>
        <p:txBody>
          <a:bodyPr wrap="square">
            <a:noAutofit/>
          </a:bodyPr>
          <a:p>
            <a:pPr algn="ctr">
              <a:lnSpc>
                <a:spcPct val="110000"/>
              </a:lnSpc>
            </a:pP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中国质量俱乐部</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2023</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月份</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开课计划</a:t>
            </a:r>
            <a:endPar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custDataLst>
              <p:tags r:id="rId3"/>
            </p:custDataLst>
          </p:nvPr>
        </p:nvGraphicFramePr>
        <p:xfrm>
          <a:off x="197485" y="2450465"/>
          <a:ext cx="11642090" cy="2138045"/>
        </p:xfrm>
        <a:graphic>
          <a:graphicData uri="http://schemas.openxmlformats.org/drawingml/2006/table">
            <a:tbl>
              <a:tblPr>
                <a:tableStyleId>{E8B1032C-EA38-4F05-BA0D-38AFFFC7BED3}</a:tableStyleId>
              </a:tblPr>
              <a:tblGrid>
                <a:gridCol w="782320"/>
                <a:gridCol w="5339080"/>
                <a:gridCol w="1564005"/>
                <a:gridCol w="1391920"/>
                <a:gridCol w="1495425"/>
                <a:gridCol w="1069340"/>
              </a:tblGrid>
              <a:tr h="712470">
                <a:tc rowSpan="3">
                  <a:txBody>
                    <a:bodyPr/>
                    <a:p>
                      <a:pPr marL="0" algn="ctr" defTabSz="914400" rtl="0" eaLnBrk="1" latinLnBrk="0" hangingPunct="1">
                        <a:lnSpc>
                          <a:spcPct val="150000"/>
                        </a:lnSpc>
                        <a:spcAft>
                          <a:spcPts val="0"/>
                        </a:spcAft>
                      </a:pPr>
                      <a:r>
                        <a:rPr lang="en-US" altLang="zh-CN" sz="1800" b="1" kern="100" dirty="0">
                          <a:solidFill>
                            <a:schemeClr val="dk1"/>
                          </a:solidFill>
                          <a:effectLst/>
                          <a:latin typeface="微软雅黑" panose="020B0503020204020204" pitchFamily="34" charset="-122"/>
                          <a:ea typeface="微软雅黑" panose="020B0503020204020204" pitchFamily="34" charset="-122"/>
                          <a:cs typeface="+mn-cs"/>
                        </a:rPr>
                        <a:t>10</a:t>
                      </a:r>
                      <a:r>
                        <a:rPr lang="zh-CN" altLang="en-US" sz="1800" b="1" kern="1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p>
                      <a:pPr marL="107950" algn="l">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质量4.0理论与应用</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10月13日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2800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1</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rowSpan="3">
                  <a:txBody>
                    <a:bodyPr/>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上海</a:t>
                      </a:r>
                      <a:endParaRPr lang="zh-CN" sz="1800" b="0" kern="100" dirty="0">
                        <a:solidFill>
                          <a:schemeClr val="dk1"/>
                        </a:solidFill>
                        <a:effectLst/>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面授</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或</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在线</a:t>
                      </a:r>
                      <a:endParaRPr lang="zh-CN" sz="1800" b="0" kern="100" dirty="0">
                        <a:solidFill>
                          <a:schemeClr val="dk1"/>
                        </a:solidFill>
                        <a:effectLst/>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直播</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注册质量工程师（CQP）职业认证研修班   </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cs typeface="+mn-cs"/>
                        </a:rPr>
                        <a:t>10月19-22日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7000</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4</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注册精益六西格玛黑带（LSSBB）职业认证研修班</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10月19-22日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11月02-05日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12月07-10日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31600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12天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bl>
          </a:graphicData>
        </a:graphic>
      </p:graphicFrame>
      <p:graphicFrame>
        <p:nvGraphicFramePr>
          <p:cNvPr id="7" name="表格 6"/>
          <p:cNvGraphicFramePr>
            <a:graphicFrameLocks noGrp="1"/>
          </p:cNvGraphicFramePr>
          <p:nvPr>
            <p:custDataLst>
              <p:tags r:id="rId4"/>
            </p:custDataLst>
          </p:nvPr>
        </p:nvGraphicFramePr>
        <p:xfrm>
          <a:off x="196850" y="4588510"/>
          <a:ext cx="11642725" cy="1069340"/>
        </p:xfrm>
        <a:graphic>
          <a:graphicData uri="http://schemas.openxmlformats.org/drawingml/2006/table">
            <a:tbl>
              <a:tblPr>
                <a:tableStyleId>{E8B1032C-EA38-4F05-BA0D-38AFFFC7BED3}</a:tableStyleId>
              </a:tblPr>
              <a:tblGrid>
                <a:gridCol w="782320"/>
                <a:gridCol w="5339080"/>
                <a:gridCol w="1564005"/>
                <a:gridCol w="1391920"/>
                <a:gridCol w="1496060"/>
                <a:gridCol w="1069340"/>
              </a:tblGrid>
              <a:tr h="712470">
                <a:tc rowSpan="2">
                  <a:txBody>
                    <a:bodyPr/>
                    <a:p>
                      <a:pPr marL="0" algn="ctr" defTabSz="914400" rtl="0" eaLnBrk="1" latinLnBrk="0" hangingPunct="1">
                        <a:lnSpc>
                          <a:spcPct val="150000"/>
                        </a:lnSpc>
                        <a:spcAft>
                          <a:spcPts val="0"/>
                        </a:spcAft>
                      </a:pPr>
                      <a:r>
                        <a:rPr lang="en-US" altLang="zh-CN" sz="1800" b="1" kern="100" dirty="0">
                          <a:solidFill>
                            <a:schemeClr val="dk1"/>
                          </a:solidFill>
                          <a:effectLst/>
                          <a:latin typeface="微软雅黑" panose="020B0503020204020204" pitchFamily="34" charset="-122"/>
                          <a:ea typeface="微软雅黑" panose="020B0503020204020204" pitchFamily="34" charset="-122"/>
                          <a:cs typeface="+mn-cs"/>
                        </a:rPr>
                        <a:t>11</a:t>
                      </a:r>
                      <a:r>
                        <a:rPr lang="zh-CN" altLang="en-US" sz="1800" b="1" kern="1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p>
                      <a:pPr marL="107950" algn="l">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注册精益六西格玛绿带（LSSGB）职业认证研修班</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sym typeface="+mn-ea"/>
                        </a:rPr>
                        <a:t>11月10-12日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p>
                      <a:pPr algn="ctr">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sym typeface="+mn-ea"/>
                        </a:rPr>
                        <a:t>12月08-10日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9800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6</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rowSpan="2">
                  <a:txBody>
                    <a:bodyPr/>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上海面授</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或</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在线直播</a:t>
                      </a:r>
                      <a:endParaRPr lang="zh-CN" sz="1600" b="0" kern="100" dirty="0">
                        <a:solidFill>
                          <a:schemeClr val="dk1"/>
                        </a:solidFill>
                        <a:effectLst/>
                        <a:latin typeface="微软雅黑" panose="020B0503020204020204" pitchFamily="34" charset="-122"/>
                        <a:ea typeface="微软雅黑" panose="020B0503020204020204" pitchFamily="34" charset="-122"/>
                        <a:cs typeface="+mn-cs"/>
                        <a:sym typeface="+mn-ea"/>
                      </a:endParaRPr>
                    </a:p>
                  </a:txBody>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注册质量总监（CQD）职业认证研修班  </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cs typeface="+mn-cs"/>
                        </a:rPr>
                        <a:t>11月22-26日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11800</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bl>
          </a:graphicData>
        </a:graphic>
      </p:graphicFrame>
      <p:sp>
        <p:nvSpPr>
          <p:cNvPr id="6" name="文本框 5"/>
          <p:cNvSpPr txBox="1"/>
          <p:nvPr/>
        </p:nvSpPr>
        <p:spPr>
          <a:xfrm>
            <a:off x="214630" y="5657850"/>
            <a:ext cx="7719060" cy="929640"/>
          </a:xfrm>
          <a:prstGeom prst="rect">
            <a:avLst/>
          </a:prstGeom>
          <a:noFill/>
        </p:spPr>
        <p:txBody>
          <a:bodyPr wrap="square" rtlCol="0" anchor="t">
            <a:spAutoFit/>
          </a:bodyPr>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●凡报名参加线上远程教学的同学，可在5年内免费参加同主题的线下课程</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课程赠送老师授课工具包，方便大家复习转化。</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会员企业参加学习，可联系班主任，参加优惠活动。</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custDataLst>
              <p:tags r:id="rId5"/>
            </p:custDataLst>
          </p:nvPr>
        </p:nvPicPr>
        <p:blipFill>
          <a:blip r:embed="rId6"/>
          <a:stretch>
            <a:fillRect/>
          </a:stretch>
        </p:blipFill>
        <p:spPr>
          <a:xfrm>
            <a:off x="11015980" y="5692140"/>
            <a:ext cx="823595" cy="810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253615" y="161925"/>
            <a:ext cx="12192000" cy="784860"/>
          </a:xfrm>
          <a:prstGeom prst="rect">
            <a:avLst/>
          </a:prstGeom>
        </p:spPr>
        <p:txBody>
          <a:bodyPr wrap="square">
            <a:noAutofit/>
          </a:bodyPr>
          <a:p>
            <a:pPr algn="ctr">
              <a:lnSpc>
                <a:spcPct val="110000"/>
              </a:lnSpc>
            </a:pP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中国质量俱乐部</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2023</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沙龙</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计划</a:t>
            </a:r>
            <a:endPar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a:graphicFrameLocks noGrp="1"/>
          </p:cNvGraphicFramePr>
          <p:nvPr>
            <p:custDataLst>
              <p:tags r:id="rId2"/>
            </p:custDataLst>
          </p:nvPr>
        </p:nvGraphicFramePr>
        <p:xfrm>
          <a:off x="221615" y="854710"/>
          <a:ext cx="11452225" cy="4854575"/>
        </p:xfrm>
        <a:graphic>
          <a:graphicData uri="http://schemas.openxmlformats.org/drawingml/2006/table">
            <a:tbl>
              <a:tblPr firstRow="1" firstCol="1" bandRow="1">
                <a:tableStyleId>{10A1B5D5-9B99-4C35-A422-299274C87663}</a:tableStyleId>
              </a:tblPr>
              <a:tblGrid>
                <a:gridCol w="1016000"/>
                <a:gridCol w="1629410"/>
                <a:gridCol w="1628775"/>
                <a:gridCol w="4733290"/>
                <a:gridCol w="2444750"/>
              </a:tblGrid>
              <a:tr h="441325">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场次</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月</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主题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地点</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1</a:t>
                      </a:r>
                      <a:endParaRPr lang="en-US"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3月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25日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长三角地区质量人交流会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上海</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2</a:t>
                      </a:r>
                      <a:endParaRPr lang="en-US"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4月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19日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珠三角地区质量人交流会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深圳</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3</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5月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20日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浙江地区质量人交流会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zh-CN" altLang="en-US" sz="1800" b="0">
                          <a:latin typeface="微软雅黑" panose="020B0503020204020204" pitchFamily="34" charset="-122"/>
                          <a:ea typeface="微软雅黑" panose="020B0503020204020204" pitchFamily="34" charset="-122"/>
                          <a:cs typeface="楷体" panose="02010609060101010101" charset="-122"/>
                        </a:rPr>
                        <a:t>杭州</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ct val="100000"/>
                        </a:lnSpc>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4</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anchor="ctr">
                    <a:solidFill>
                      <a:schemeClr val="accent5">
                        <a:lumMod val="40000"/>
                        <a:lumOff val="60000"/>
                      </a:schemeClr>
                    </a:solidFill>
                  </a:tcPr>
                </a:tc>
                <a:tc>
                  <a:txBody>
                    <a:bodyPr/>
                    <a:p>
                      <a:pPr algn="ctr">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7月</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08日</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a:latin typeface="微软雅黑" panose="020B0503020204020204" pitchFamily="34" charset="-122"/>
                          <a:ea typeface="微软雅黑" panose="020B0503020204020204" pitchFamily="34" charset="-122"/>
                          <a:cs typeface="楷体" panose="02010609060101010101" charset="-122"/>
                          <a:sym typeface="+mn-ea"/>
                        </a:rPr>
                        <a:t>福建地区质量人交流会</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a:latin typeface="微软雅黑" panose="020B0503020204020204" pitchFamily="34" charset="-122"/>
                          <a:ea typeface="微软雅黑" panose="020B0503020204020204" pitchFamily="34" charset="-122"/>
                          <a:cs typeface="楷体" panose="02010609060101010101" charset="-122"/>
                          <a:sym typeface="+mn-ea"/>
                        </a:rPr>
                        <a:t>厦门</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5</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7月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29日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a:latin typeface="微软雅黑" panose="020B0503020204020204" pitchFamily="34" charset="-122"/>
                          <a:ea typeface="微软雅黑" panose="020B0503020204020204" pitchFamily="34" charset="-122"/>
                          <a:cs typeface="楷体" panose="02010609060101010101" charset="-122"/>
                          <a:sym typeface="+mn-ea"/>
                        </a:rPr>
                        <a:t>山东地区质量人交流会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a:latin typeface="微软雅黑" panose="020B0503020204020204" pitchFamily="34" charset="-122"/>
                          <a:ea typeface="微软雅黑" panose="020B0503020204020204" pitchFamily="34" charset="-122"/>
                          <a:cs typeface="楷体" panose="02010609060101010101" charset="-122"/>
                          <a:sym typeface="+mn-ea"/>
                        </a:rPr>
                        <a:t>青岛</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ct val="100000"/>
                        </a:lnSpc>
                        <a:buClrTx/>
                        <a:buSzTx/>
                        <a:buFontTx/>
                      </a:pPr>
                      <a:r>
                        <a:rPr lang="en-US" sz="1800" b="0">
                          <a:latin typeface="微软雅黑" panose="020B0503020204020204" pitchFamily="34" charset="-122"/>
                          <a:ea typeface="微软雅黑" panose="020B0503020204020204" pitchFamily="34" charset="-122"/>
                          <a:cs typeface="楷体" panose="02010609060101010101" charset="-122"/>
                        </a:rPr>
                        <a:t>6</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anchor="ctr">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8月</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26日</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京津冀地区质量人交流会</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合肥</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7</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10月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15日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珠三角地区质量人交流会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广州</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r>
              <a:tr h="441325">
                <a:tc>
                  <a:txBody>
                    <a:bodyPr/>
                    <a:p>
                      <a:pPr algn="ctr">
                        <a:lnSpc>
                          <a:spcPts val="2000"/>
                        </a:lnSpc>
                        <a:spcAft>
                          <a:spcPts val="0"/>
                        </a:spcAft>
                        <a:buClrTx/>
                        <a:buSzTx/>
                        <a:buFontTx/>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8</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11月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17日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第9届企业改进案例大赛</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成都</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r>
              <a:tr h="441325">
                <a:tc>
                  <a:txBody>
                    <a:bodyPr/>
                    <a:p>
                      <a:pPr algn="ctr">
                        <a:lnSpc>
                          <a:spcPts val="2000"/>
                        </a:lnSpc>
                        <a:spcAft>
                          <a:spcPts val="0"/>
                        </a:spcAft>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9</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11月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18日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第16届中国质量俱乐部年会</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成都</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r>
              <a:tr h="441325">
                <a:tc>
                  <a:txBody>
                    <a:bodyPr/>
                    <a:p>
                      <a:pPr algn="ctr">
                        <a:lnSpc>
                          <a:spcPts val="2000"/>
                        </a:lnSpc>
                        <a:spcAft>
                          <a:spcPts val="0"/>
                        </a:spcAft>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10</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12月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23日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长三角地区质量人交流会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苏州</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r>
            </a:tbl>
          </a:graphicData>
        </a:graphic>
      </p:graphicFrame>
      <p:sp>
        <p:nvSpPr>
          <p:cNvPr id="11" name="文本框 10"/>
          <p:cNvSpPr txBox="1"/>
          <p:nvPr>
            <p:custDataLst>
              <p:tags r:id="rId3"/>
            </p:custDataLst>
          </p:nvPr>
        </p:nvSpPr>
        <p:spPr>
          <a:xfrm>
            <a:off x="214630" y="5657850"/>
            <a:ext cx="7719060" cy="929640"/>
          </a:xfrm>
          <a:prstGeom prst="rect">
            <a:avLst/>
          </a:prstGeom>
          <a:noFill/>
        </p:spPr>
        <p:txBody>
          <a:bodyPr wrap="square" rtlCol="0" anchor="t">
            <a:spAutoFit/>
          </a:bodyPr>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日珠三角地区质量人交流会将于广州</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日第九届企业改进案例大赛将于成都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日第</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16</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届中国质量俱乐部年会将于成都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p:cNvPicPr>
            <a:picLocks noChangeAspect="1"/>
          </p:cNvPicPr>
          <p:nvPr>
            <p:custDataLst>
              <p:tags r:id="rId4"/>
            </p:custDataLst>
          </p:nvPr>
        </p:nvPicPr>
        <p:blipFill>
          <a:blip r:embed="rId5"/>
          <a:stretch>
            <a:fillRect/>
          </a:stretch>
        </p:blipFill>
        <p:spPr>
          <a:xfrm>
            <a:off x="10850245" y="5754370"/>
            <a:ext cx="823595" cy="810895"/>
          </a:xfrm>
          <a:prstGeom prst="rect">
            <a:avLst/>
          </a:prstGeom>
        </p:spPr>
      </p:pic>
      <p:sp>
        <p:nvSpPr>
          <p:cNvPr id="13" name="稻壳儿春秋广告/盗版必究        原创来源：http://chn.docer.com/works?userid=199329941#!/work_time"/>
          <p:cNvSpPr txBox="1"/>
          <p:nvPr>
            <p:custDataLst>
              <p:tags r:id="rId6"/>
            </p:custDataLst>
          </p:nvPr>
        </p:nvSpPr>
        <p:spPr>
          <a:xfrm>
            <a:off x="4978105" y="5754541"/>
            <a:ext cx="5287025" cy="810260"/>
          </a:xfrm>
          <a:prstGeom prst="rect">
            <a:avLst/>
          </a:prstGeom>
          <a:noFill/>
        </p:spPr>
        <p:txBody>
          <a:bodyPr wrap="square" rtlCol="0">
            <a:spAutoFit/>
          </a:bodyPr>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线下交流、持续</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提升</a:t>
            </a:r>
            <a:endPar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扫描二维码</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即可报名</a:t>
            </a:r>
            <a:endPar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PP_MARK_KEY" val="40d5c131-6e74-4d7d-a084-399d1a162f0b"/>
  <p:tag name="COMMONDATA" val="eyJoZGlkIjoiYTc2ZGZiNzZiNDVlOGViOWVmM2JhOTY0NGJkNjUyYzgifQ=="/>
</p:tagLst>
</file>

<file path=ppt/tags/tag2.xml><?xml version="1.0" encoding="utf-8"?>
<p:tagLst xmlns:p="http://schemas.openxmlformats.org/presentationml/2006/main">
  <p:tag name="KSO_WM_UNIT_TABLE_BEAUTIFY" val="smartTable{518eb060-e610-4b0e-96a5-27439988c0f5}"/>
  <p:tag name="TABLE_ENDDRAG_ORIGIN_RECT" val="910*410"/>
  <p:tag name="TABLE_ENDDRAG_RECT" val="17*79*910*410"/>
</p:tagLst>
</file>

<file path=ppt/tags/tag3.xml><?xml version="1.0" encoding="utf-8"?>
<p:tagLst xmlns:p="http://schemas.openxmlformats.org/presentationml/2006/main">
  <p:tag name="KSO_WM_UNIT_TABLE_BEAUTIFY" val="smartTable{d1170674-6071-4400-85cb-e5e616975fe1}"/>
  <p:tag name="TABLE_ENDDRAG_ORIGIN_RECT" val="903*422"/>
  <p:tag name="TABLE_ENDDRAG_RECT" val="34*82*903*422"/>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f29f1e62-bab6-497d-b9b9-515ae3148a05}"/>
</p:tagLst>
</file>

<file path=ppt/tags/tag6.xml><?xml version="1.0" encoding="utf-8"?>
<p:tagLst xmlns:p="http://schemas.openxmlformats.org/presentationml/2006/main">
  <p:tag name="KSO_WM_UNIT_TABLE_BEAUTIFY" val="smartTable{315a14db-0294-4537-a4e4-a981dd15435f}"/>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d5231de8-fce6-476c-ac65-3efde825c8e3}"/>
  <p:tag name="TABLE_ENDDRAG_ORIGIN_RECT" val="901*382"/>
  <p:tag name="TABLE_ENDDRAG_RECT" val="24*59*901*382"/>
  <p:tag name="KSO_WM_BEAUTIFY_FLAG" val=""/>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2738</Words>
  <Application>WPS 演示</Application>
  <PresentationFormat>宽屏</PresentationFormat>
  <Paragraphs>358</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10</vt:i4>
      </vt:variant>
    </vt:vector>
  </HeadingPairs>
  <TitlesOfParts>
    <vt:vector size="25" baseType="lpstr">
      <vt:lpstr>Arial</vt:lpstr>
      <vt:lpstr>宋体</vt:lpstr>
      <vt:lpstr>Wingdings</vt:lpstr>
      <vt:lpstr>Calibri</vt:lpstr>
      <vt:lpstr>微软雅黑</vt:lpstr>
      <vt:lpstr>Wingdings</vt:lpstr>
      <vt:lpstr>Arial Unicode MS</vt:lpstr>
      <vt:lpstr>等线 Light</vt:lpstr>
      <vt:lpstr>等线</vt:lpstr>
      <vt:lpstr>Times New Roman</vt:lpstr>
      <vt:lpstr>楷体</vt:lpstr>
      <vt:lpstr>思源黑体 CN Medium</vt:lpstr>
      <vt:lpstr>2_自定义设计方案</vt:lpstr>
      <vt:lpstr>1_自定义设计方案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俞晨飞</dc:creator>
  <cp:lastModifiedBy>WPS_1683337975</cp:lastModifiedBy>
  <cp:revision>35</cp:revision>
  <dcterms:created xsi:type="dcterms:W3CDTF">2019-06-18T06:37:00Z</dcterms:created>
  <dcterms:modified xsi:type="dcterms:W3CDTF">2023-09-08T02:39:39Z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99BDF11BFFA548D189235D7D64985BF5_13</vt:lpwstr>
  </property>
</Properties>
</file>