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67"/>
  </p:handoutMasterIdLst>
  <p:sldIdLst>
    <p:sldId id="292" r:id="rId3"/>
    <p:sldId id="845" r:id="rId5"/>
    <p:sldId id="903" r:id="rId6"/>
    <p:sldId id="908" r:id="rId7"/>
    <p:sldId id="909" r:id="rId8"/>
    <p:sldId id="905" r:id="rId9"/>
    <p:sldId id="906" r:id="rId10"/>
    <p:sldId id="846" r:id="rId11"/>
    <p:sldId id="847" r:id="rId12"/>
    <p:sldId id="848" r:id="rId13"/>
    <p:sldId id="849" r:id="rId14"/>
    <p:sldId id="804" r:id="rId15"/>
    <p:sldId id="794" r:id="rId16"/>
    <p:sldId id="850" r:id="rId17"/>
    <p:sldId id="795" r:id="rId18"/>
    <p:sldId id="851" r:id="rId19"/>
    <p:sldId id="852" r:id="rId20"/>
    <p:sldId id="853" r:id="rId21"/>
    <p:sldId id="865" r:id="rId22"/>
    <p:sldId id="866" r:id="rId23"/>
    <p:sldId id="867" r:id="rId24"/>
    <p:sldId id="869" r:id="rId25"/>
    <p:sldId id="871" r:id="rId26"/>
    <p:sldId id="868" r:id="rId27"/>
    <p:sldId id="870" r:id="rId28"/>
    <p:sldId id="805" r:id="rId29"/>
    <p:sldId id="861" r:id="rId30"/>
    <p:sldId id="809" r:id="rId31"/>
    <p:sldId id="807" r:id="rId32"/>
    <p:sldId id="806" r:id="rId33"/>
    <p:sldId id="808" r:id="rId34"/>
    <p:sldId id="857" r:id="rId35"/>
    <p:sldId id="810" r:id="rId36"/>
    <p:sldId id="811" r:id="rId37"/>
    <p:sldId id="812" r:id="rId38"/>
    <p:sldId id="814" r:id="rId39"/>
    <p:sldId id="859" r:id="rId40"/>
    <p:sldId id="837" r:id="rId41"/>
    <p:sldId id="838" r:id="rId42"/>
    <p:sldId id="816" r:id="rId43"/>
    <p:sldId id="864" r:id="rId44"/>
    <p:sldId id="854" r:id="rId45"/>
    <p:sldId id="828" r:id="rId46"/>
    <p:sldId id="829" r:id="rId47"/>
    <p:sldId id="830" r:id="rId48"/>
    <p:sldId id="836" r:id="rId49"/>
    <p:sldId id="832" r:id="rId50"/>
    <p:sldId id="833" r:id="rId51"/>
    <p:sldId id="834" r:id="rId52"/>
    <p:sldId id="835" r:id="rId53"/>
    <p:sldId id="872" r:id="rId54"/>
    <p:sldId id="873" r:id="rId55"/>
    <p:sldId id="874" r:id="rId56"/>
    <p:sldId id="876" r:id="rId57"/>
    <p:sldId id="878" r:id="rId58"/>
    <p:sldId id="879" r:id="rId59"/>
    <p:sldId id="880" r:id="rId60"/>
    <p:sldId id="889" r:id="rId61"/>
    <p:sldId id="883" r:id="rId62"/>
    <p:sldId id="885" r:id="rId63"/>
    <p:sldId id="890" r:id="rId64"/>
    <p:sldId id="881" r:id="rId65"/>
    <p:sldId id="886" r:id="rId66"/>
  </p:sldIdLst>
  <p:sldSz cx="12192000" cy="6858000"/>
  <p:notesSz cx="6858000" cy="9144000"/>
  <p:custDataLst>
    <p:tags r:id="rId71"/>
  </p:custDataLst>
  <p:defaultTextStyle>
    <a:defPPr>
      <a:defRPr lang="zh-CN"/>
    </a:defPPr>
    <a:lvl1pPr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1pPr>
    <a:lvl2pPr marL="4559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2pPr>
    <a:lvl3pPr marL="9131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3pPr>
    <a:lvl4pPr marL="13703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4pPr>
    <a:lvl5pPr marL="18275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5pPr>
    <a:lvl6pPr marL="2286000" algn="l" defTabSz="914400" rtl="0" eaLnBrk="1" latinLnBrk="0" hangingPunct="1">
      <a:defRPr sz="1900" kern="1200">
        <a:solidFill>
          <a:schemeClr val="tx1"/>
        </a:solidFill>
        <a:latin typeface="MyriadRegular"/>
        <a:ea typeface="文鼎CS中等线"/>
        <a:cs typeface="文鼎CS中等线"/>
      </a:defRPr>
    </a:lvl6pPr>
    <a:lvl7pPr marL="2743200" algn="l" defTabSz="914400" rtl="0" eaLnBrk="1" latinLnBrk="0" hangingPunct="1">
      <a:defRPr sz="1900" kern="1200">
        <a:solidFill>
          <a:schemeClr val="tx1"/>
        </a:solidFill>
        <a:latin typeface="MyriadRegular"/>
        <a:ea typeface="文鼎CS中等线"/>
        <a:cs typeface="文鼎CS中等线"/>
      </a:defRPr>
    </a:lvl7pPr>
    <a:lvl8pPr marL="3200400" algn="l" defTabSz="914400" rtl="0" eaLnBrk="1" latinLnBrk="0" hangingPunct="1">
      <a:defRPr sz="1900" kern="1200">
        <a:solidFill>
          <a:schemeClr val="tx1"/>
        </a:solidFill>
        <a:latin typeface="MyriadRegular"/>
        <a:ea typeface="文鼎CS中等线"/>
        <a:cs typeface="文鼎CS中等线"/>
      </a:defRPr>
    </a:lvl8pPr>
    <a:lvl9pPr marL="3657600" algn="l" defTabSz="914400" rtl="0" eaLnBrk="1" latinLnBrk="0" hangingPunct="1">
      <a:defRPr sz="1900" kern="1200">
        <a:solidFill>
          <a:schemeClr val="tx1"/>
        </a:solidFill>
        <a:latin typeface="MyriadRegular"/>
        <a:ea typeface="文鼎CS中等线"/>
        <a:cs typeface="文鼎CS中等线"/>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ECFF"/>
    <a:srgbClr val="0000FF"/>
    <a:srgbClr val="FFCCFF"/>
    <a:srgbClr val="66CCFF"/>
    <a:srgbClr val="99FF66"/>
    <a:srgbClr val="263B92"/>
    <a:srgbClr val="6699FF"/>
    <a:srgbClr val="FFCC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4" autoAdjust="0"/>
    <p:restoredTop sz="92962" autoAdjust="0"/>
  </p:normalViewPr>
  <p:slideViewPr>
    <p:cSldViewPr snapToGrid="0" showGuides="1">
      <p:cViewPr varScale="1">
        <p:scale>
          <a:sx n="67" d="100"/>
          <a:sy n="67" d="100"/>
        </p:scale>
        <p:origin x="640" y="44"/>
      </p:cViewPr>
      <p:guideLst>
        <p:guide orient="horz" pos="2160"/>
        <p:guide pos="3840"/>
      </p:guideLst>
    </p:cSldViewPr>
  </p:slideViewPr>
  <p:notesTextViewPr>
    <p:cViewPr>
      <p:scale>
        <a:sx n="1" d="1"/>
        <a:sy n="1" d="1"/>
      </p:scale>
      <p:origin x="0" y="0"/>
    </p:cViewPr>
  </p:notesTextViewPr>
  <p:sorterViewPr>
    <p:cViewPr>
      <p:scale>
        <a:sx n="80" d="100"/>
        <a:sy n="80" d="100"/>
      </p:scale>
      <p:origin x="0" y="-10098"/>
    </p:cViewPr>
  </p:sorterViewPr>
  <p:notesViewPr>
    <p:cSldViewPr snapToGrid="0">
      <p:cViewPr varScale="1">
        <p:scale>
          <a:sx n="57" d="100"/>
          <a:sy n="57" d="100"/>
        </p:scale>
        <p:origin x="2808" y="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1" Type="http://schemas.openxmlformats.org/officeDocument/2006/relationships/tags" Target="tags/tag4.xml"/><Relationship Id="rId70" Type="http://schemas.openxmlformats.org/officeDocument/2006/relationships/tableStyles" Target="tableStyles.xml"/><Relationship Id="rId7" Type="http://schemas.openxmlformats.org/officeDocument/2006/relationships/slide" Target="slides/slide4.xml"/><Relationship Id="rId69" Type="http://schemas.openxmlformats.org/officeDocument/2006/relationships/viewProps" Target="viewProps.xml"/><Relationship Id="rId68" Type="http://schemas.openxmlformats.org/officeDocument/2006/relationships/presProps" Target="presProps.xml"/><Relationship Id="rId67" Type="http://schemas.openxmlformats.org/officeDocument/2006/relationships/handoutMaster" Target="handoutMasters/handoutMaster1.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1#1">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2">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3">
  <dgm:title val=""/>
  <dgm:desc val=""/>
  <dgm:catLst>
    <dgm:cat type="mainScheme" pri="10100"/>
  </dgm:catLst>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A3B5AA8-90CE-4AA8-9822-ED0D5623C886}" type="doc">
      <dgm:prSet loTypeId="urn:microsoft.com/office/officeart/2005/8/layout/hierarchy4" loCatId="hierarchy" qsTypeId="urn:microsoft.com/office/officeart/2005/8/quickstyle/simple1#1" qsCatId="simple" csTypeId="urn:microsoft.com/office/officeart/2005/8/colors/accent0_1#1" csCatId="mainScheme" phldr="1"/>
      <dgm:spPr/>
      <dgm:t>
        <a:bodyPr/>
        <a:lstStyle/>
        <a:p>
          <a:endParaRPr lang="zh-CN" altLang="en-US"/>
        </a:p>
      </dgm:t>
    </dgm:pt>
    <dgm:pt modelId="{C1828ADE-3F37-4B3C-8700-6380D34CF4B5}">
      <dgm:prSet phldrT="[文本]" custT="1"/>
      <dgm:spPr>
        <a:noFill/>
        <a:ln w="12700"/>
      </dgm:spPr>
      <dgm:t>
        <a:bodyPr/>
        <a:lstStyle/>
        <a:p>
          <a:r>
            <a:rPr lang="zh-CN" altLang="en-US" sz="1400" dirty="0">
              <a:latin typeface="微软雅黑" panose="020B0503020204020204" pitchFamily="34" charset="-122"/>
              <a:ea typeface="微软雅黑" panose="020B0503020204020204" pitchFamily="34" charset="-122"/>
            </a:rPr>
            <a:t>管理职责</a:t>
          </a:r>
        </a:p>
      </dgm:t>
    </dgm:pt>
    <dgm:pt modelId="{926E8EE7-42DF-4F2E-BB9B-1A9DB50A32C5}" cxnId="{FFA0574B-6478-4FD3-85C6-C41937D14189}"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C313D80-8FCD-4A4C-BBD1-25A69DF6E88A}" cxnId="{FFA0574B-6478-4FD3-85C6-C41937D14189}"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D95F0E6-AC45-43B3-9CE0-F12D5AC1E674}">
      <dgm:prSet phldrT="[文本]" custT="1"/>
      <dgm:spPr>
        <a:noFill/>
        <a:ln w="12700"/>
      </dgm:spPr>
      <dgm:t>
        <a:bodyPr/>
        <a:lstStyle/>
        <a:p>
          <a:r>
            <a:rPr lang="zh-CN" altLang="en-US" sz="1400" dirty="0">
              <a:latin typeface="微软雅黑" panose="020B0503020204020204" pitchFamily="34" charset="-122"/>
              <a:ea typeface="微软雅黑" panose="020B0503020204020204" pitchFamily="34" charset="-122"/>
            </a:rPr>
            <a:t>领导力</a:t>
          </a:r>
        </a:p>
      </dgm:t>
    </dgm:pt>
    <dgm:pt modelId="{963877A8-D541-4E57-BA87-27C66A1C9BC9}" cxnId="{B6DE9BEB-BA41-4719-95A2-32053EA13A5E}"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F3DCA29-9F90-4094-8AAD-210D70E16705}" cxnId="{B6DE9BEB-BA41-4719-95A2-32053EA13A5E}"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BE39DEA0-78BB-4BDC-A606-E6D8308705F1}">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战略与运营管理</a:t>
          </a:r>
        </a:p>
      </dgm:t>
    </dgm:pt>
    <dgm:pt modelId="{24ECB462-8DD1-466A-BA9D-9CDC5DDEB500}" cxnId="{BA3B3F28-E807-44D6-A44F-698FB59616DC}"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A5E5DC0-44CA-460B-A52A-C5F7FD412DDF}" cxnId="{BA3B3F28-E807-44D6-A44F-698FB59616DC}"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2D1F3CC6-A846-42D4-99D4-6C3E61CD043F}">
      <dgm:prSet phldrT="[文本]" custT="1"/>
      <dgm:spPr>
        <a:noFill/>
        <a:ln w="12700"/>
      </dgm:spPr>
      <dgm:t>
        <a:bodyPr/>
        <a:lstStyle/>
        <a:p>
          <a:r>
            <a:rPr lang="zh-CN" altLang="en-US" sz="1400" dirty="0">
              <a:latin typeface="微软雅黑" panose="020B0503020204020204" pitchFamily="34" charset="-122"/>
              <a:ea typeface="微软雅黑" panose="020B0503020204020204" pitchFamily="34" charset="-122"/>
            </a:rPr>
            <a:t>团队与组织管理</a:t>
          </a:r>
        </a:p>
      </dgm:t>
    </dgm:pt>
    <dgm:pt modelId="{7163B01C-92F7-4929-A906-5A110BA7A323}" cxnId="{716134C3-26D8-4A79-B915-4C259D0665C6}"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7D8C5573-0B0E-4BFD-A19F-527EBCD8F0F4}" cxnId="{716134C3-26D8-4A79-B915-4C259D0665C6}"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5DC2A125-CB1A-4403-BE7E-EC2691C258E6}">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变革与流程管理</a:t>
          </a:r>
        </a:p>
      </dgm:t>
    </dgm:pt>
    <dgm:pt modelId="{EE38F5B0-0050-4BA5-AB44-8ABB23FAB92F}" cxnId="{362B767F-CAF4-46EB-B274-9B646611022E}" type="par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0303E084-4152-4669-BA5C-0B666CECD98F}" cxnId="{362B767F-CAF4-46EB-B274-9B646611022E}" type="sibTrans">
      <dgm:prSet/>
      <dgm:spPr/>
      <dgm:t>
        <a:bodyPr/>
        <a:lstStyle/>
        <a:p>
          <a:endParaRPr lang="zh-CN" altLang="en-US" sz="1400">
            <a:latin typeface="微软雅黑" panose="020B0503020204020204" pitchFamily="34" charset="-122"/>
            <a:ea typeface="微软雅黑" panose="020B0503020204020204" pitchFamily="34" charset="-122"/>
          </a:endParaRPr>
        </a:p>
      </dgm:t>
    </dgm:pt>
    <dgm:pt modelId="{8A31140D-1C7F-4328-AEDA-06420D03D8CF}" type="pres">
      <dgm:prSet presAssocID="{2A3B5AA8-90CE-4AA8-9822-ED0D5623C886}" presName="Name0" presStyleCnt="0">
        <dgm:presLayoutVars>
          <dgm:chPref val="1"/>
          <dgm:dir/>
          <dgm:animOne val="branch"/>
          <dgm:animLvl val="lvl"/>
          <dgm:resizeHandles/>
        </dgm:presLayoutVars>
      </dgm:prSet>
      <dgm:spPr/>
    </dgm:pt>
    <dgm:pt modelId="{5DCDE95E-619E-4DC3-9A9E-44EC688E2E90}" type="pres">
      <dgm:prSet presAssocID="{C1828ADE-3F37-4B3C-8700-6380D34CF4B5}" presName="vertOne" presStyleCnt="0"/>
      <dgm:spPr/>
    </dgm:pt>
    <dgm:pt modelId="{B6FC09AE-52FB-4FB9-A81C-95B1DE090BDD}" type="pres">
      <dgm:prSet presAssocID="{C1828ADE-3F37-4B3C-8700-6380D34CF4B5}" presName="txOne" presStyleLbl="node0" presStyleIdx="0" presStyleCnt="1" custScaleY="55879">
        <dgm:presLayoutVars>
          <dgm:chPref val="3"/>
        </dgm:presLayoutVars>
      </dgm:prSet>
      <dgm:spPr/>
    </dgm:pt>
    <dgm:pt modelId="{EE0B645D-4F0C-41CC-866F-ECAEE6585906}" type="pres">
      <dgm:prSet presAssocID="{C1828ADE-3F37-4B3C-8700-6380D34CF4B5}" presName="parTransOne" presStyleCnt="0"/>
      <dgm:spPr/>
    </dgm:pt>
    <dgm:pt modelId="{39F9B5E0-4707-42D2-8A23-C5AB7CCE39D1}" type="pres">
      <dgm:prSet presAssocID="{C1828ADE-3F37-4B3C-8700-6380D34CF4B5}" presName="horzOne" presStyleCnt="0"/>
      <dgm:spPr/>
    </dgm:pt>
    <dgm:pt modelId="{70AF6868-A54C-48B4-93E7-A286369D5EF4}" type="pres">
      <dgm:prSet presAssocID="{BD95F0E6-AC45-43B3-9CE0-F12D5AC1E674}" presName="vertTwo" presStyleCnt="0"/>
      <dgm:spPr/>
    </dgm:pt>
    <dgm:pt modelId="{E4EB1E61-B7F4-4A4E-9EB6-22C67ACC2E09}" type="pres">
      <dgm:prSet presAssocID="{BD95F0E6-AC45-43B3-9CE0-F12D5AC1E674}" presName="txTwo" presStyleLbl="node2" presStyleIdx="0" presStyleCnt="4">
        <dgm:presLayoutVars>
          <dgm:chPref val="3"/>
        </dgm:presLayoutVars>
      </dgm:prSet>
      <dgm:spPr/>
    </dgm:pt>
    <dgm:pt modelId="{7D474BF1-0B36-4B27-AEE0-165C26805E63}" type="pres">
      <dgm:prSet presAssocID="{BD95F0E6-AC45-43B3-9CE0-F12D5AC1E674}" presName="horzTwo" presStyleCnt="0"/>
      <dgm:spPr/>
    </dgm:pt>
    <dgm:pt modelId="{7EC9C686-380E-46A7-A7ED-F1B277BD41C6}" type="pres">
      <dgm:prSet presAssocID="{5F3DCA29-9F90-4094-8AAD-210D70E16705}" presName="sibSpaceTwo" presStyleCnt="0"/>
      <dgm:spPr/>
    </dgm:pt>
    <dgm:pt modelId="{C9D1632E-B54E-4A3A-B521-8F8383A02C25}" type="pres">
      <dgm:prSet presAssocID="{BE39DEA0-78BB-4BDC-A606-E6D8308705F1}" presName="vertTwo" presStyleCnt="0"/>
      <dgm:spPr/>
    </dgm:pt>
    <dgm:pt modelId="{BCB95A8A-AD25-43E9-9EB6-80DC94947C41}" type="pres">
      <dgm:prSet presAssocID="{BE39DEA0-78BB-4BDC-A606-E6D8308705F1}" presName="txTwo" presStyleLbl="node2" presStyleIdx="1" presStyleCnt="4">
        <dgm:presLayoutVars>
          <dgm:chPref val="3"/>
        </dgm:presLayoutVars>
      </dgm:prSet>
      <dgm:spPr/>
    </dgm:pt>
    <dgm:pt modelId="{6FDFC437-1835-4F6B-A571-B0D9919FB62B}" type="pres">
      <dgm:prSet presAssocID="{BE39DEA0-78BB-4BDC-A606-E6D8308705F1}" presName="horzTwo" presStyleCnt="0"/>
      <dgm:spPr/>
    </dgm:pt>
    <dgm:pt modelId="{43C32909-87FA-4DAC-8050-E897E3B356F0}" type="pres">
      <dgm:prSet presAssocID="{8A5E5DC0-44CA-460B-A52A-C5F7FD412DDF}" presName="sibSpaceTwo" presStyleCnt="0"/>
      <dgm:spPr/>
    </dgm:pt>
    <dgm:pt modelId="{30FA2364-7C3D-4B9F-9BF4-2F9896C92DEF}" type="pres">
      <dgm:prSet presAssocID="{2D1F3CC6-A846-42D4-99D4-6C3E61CD043F}" presName="vertTwo" presStyleCnt="0"/>
      <dgm:spPr/>
    </dgm:pt>
    <dgm:pt modelId="{3D5AFFA4-6F14-4557-9FCA-C7580CCEB8F4}" type="pres">
      <dgm:prSet presAssocID="{2D1F3CC6-A846-42D4-99D4-6C3E61CD043F}" presName="txTwo" presStyleLbl="node2" presStyleIdx="2" presStyleCnt="4">
        <dgm:presLayoutVars>
          <dgm:chPref val="3"/>
        </dgm:presLayoutVars>
      </dgm:prSet>
      <dgm:spPr/>
    </dgm:pt>
    <dgm:pt modelId="{367232E2-B630-47BE-8B70-9EE15956B943}" type="pres">
      <dgm:prSet presAssocID="{2D1F3CC6-A846-42D4-99D4-6C3E61CD043F}" presName="horzTwo" presStyleCnt="0"/>
      <dgm:spPr/>
    </dgm:pt>
    <dgm:pt modelId="{CC96C9E1-EA35-4EE2-A933-3AEA83752AE9}" type="pres">
      <dgm:prSet presAssocID="{7D8C5573-0B0E-4BFD-A19F-527EBCD8F0F4}" presName="sibSpaceTwo" presStyleCnt="0"/>
      <dgm:spPr/>
    </dgm:pt>
    <dgm:pt modelId="{FE27D19D-78AC-493C-A82D-50C16956C879}" type="pres">
      <dgm:prSet presAssocID="{5DC2A125-CB1A-4403-BE7E-EC2691C258E6}" presName="vertTwo" presStyleCnt="0"/>
      <dgm:spPr/>
    </dgm:pt>
    <dgm:pt modelId="{47D79E82-EB02-45F6-BFFB-FB89EF10BCBA}" type="pres">
      <dgm:prSet presAssocID="{5DC2A125-CB1A-4403-BE7E-EC2691C258E6}" presName="txTwo" presStyleLbl="node2" presStyleIdx="3" presStyleCnt="4">
        <dgm:presLayoutVars>
          <dgm:chPref val="3"/>
        </dgm:presLayoutVars>
      </dgm:prSet>
      <dgm:spPr/>
    </dgm:pt>
    <dgm:pt modelId="{23C190B1-AA14-45CD-878D-509E14021BE8}" type="pres">
      <dgm:prSet presAssocID="{5DC2A125-CB1A-4403-BE7E-EC2691C258E6}" presName="horzTwo" presStyleCnt="0"/>
      <dgm:spPr/>
    </dgm:pt>
  </dgm:ptLst>
  <dgm:cxnLst>
    <dgm:cxn modelId="{BA3B3F28-E807-44D6-A44F-698FB59616DC}" srcId="{C1828ADE-3F37-4B3C-8700-6380D34CF4B5}" destId="{BE39DEA0-78BB-4BDC-A606-E6D8308705F1}" srcOrd="1" destOrd="0" parTransId="{24ECB462-8DD1-466A-BA9D-9CDC5DDEB500}" sibTransId="{8A5E5DC0-44CA-460B-A52A-C5F7FD412DDF}"/>
    <dgm:cxn modelId="{AC050830-47DF-428A-A538-0A51EF685BB7}" type="presOf" srcId="{C1828ADE-3F37-4B3C-8700-6380D34CF4B5}" destId="{B6FC09AE-52FB-4FB9-A81C-95B1DE090BDD}" srcOrd="0" destOrd="0" presId="urn:microsoft.com/office/officeart/2005/8/layout/hierarchy4"/>
    <dgm:cxn modelId="{B1122E4A-6219-433D-9627-DB53662DCB0D}" type="presOf" srcId="{2A3B5AA8-90CE-4AA8-9822-ED0D5623C886}" destId="{8A31140D-1C7F-4328-AEDA-06420D03D8CF}" srcOrd="0" destOrd="0" presId="urn:microsoft.com/office/officeart/2005/8/layout/hierarchy4"/>
    <dgm:cxn modelId="{FFA0574B-6478-4FD3-85C6-C41937D14189}" srcId="{2A3B5AA8-90CE-4AA8-9822-ED0D5623C886}" destId="{C1828ADE-3F37-4B3C-8700-6380D34CF4B5}" srcOrd="0" destOrd="0" parTransId="{926E8EE7-42DF-4F2E-BB9B-1A9DB50A32C5}" sibTransId="{0C313D80-8FCD-4A4C-BBD1-25A69DF6E88A}"/>
    <dgm:cxn modelId="{8AF8DA55-1786-4E0B-8142-0BD8F28E29AD}" type="presOf" srcId="{BD95F0E6-AC45-43B3-9CE0-F12D5AC1E674}" destId="{E4EB1E61-B7F4-4A4E-9EB6-22C67ACC2E09}" srcOrd="0" destOrd="0" presId="urn:microsoft.com/office/officeart/2005/8/layout/hierarchy4"/>
    <dgm:cxn modelId="{362B767F-CAF4-46EB-B274-9B646611022E}" srcId="{C1828ADE-3F37-4B3C-8700-6380D34CF4B5}" destId="{5DC2A125-CB1A-4403-BE7E-EC2691C258E6}" srcOrd="3" destOrd="0" parTransId="{EE38F5B0-0050-4BA5-AB44-8ABB23FAB92F}" sibTransId="{0303E084-4152-4669-BA5C-0B666CECD98F}"/>
    <dgm:cxn modelId="{84E70384-0425-41F9-92E9-82D33C407E0F}" type="presOf" srcId="{BE39DEA0-78BB-4BDC-A606-E6D8308705F1}" destId="{BCB95A8A-AD25-43E9-9EB6-80DC94947C41}" srcOrd="0" destOrd="0" presId="urn:microsoft.com/office/officeart/2005/8/layout/hierarchy4"/>
    <dgm:cxn modelId="{716134C3-26D8-4A79-B915-4C259D0665C6}" srcId="{C1828ADE-3F37-4B3C-8700-6380D34CF4B5}" destId="{2D1F3CC6-A846-42D4-99D4-6C3E61CD043F}" srcOrd="2" destOrd="0" parTransId="{7163B01C-92F7-4929-A906-5A110BA7A323}" sibTransId="{7D8C5573-0B0E-4BFD-A19F-527EBCD8F0F4}"/>
    <dgm:cxn modelId="{6756FEC7-E9E2-45E0-9809-692B4FAE9C85}" type="presOf" srcId="{5DC2A125-CB1A-4403-BE7E-EC2691C258E6}" destId="{47D79E82-EB02-45F6-BFFB-FB89EF10BCBA}" srcOrd="0" destOrd="0" presId="urn:microsoft.com/office/officeart/2005/8/layout/hierarchy4"/>
    <dgm:cxn modelId="{3611C9D0-5366-4A44-A1A0-973795463B2E}" type="presOf" srcId="{2D1F3CC6-A846-42D4-99D4-6C3E61CD043F}" destId="{3D5AFFA4-6F14-4557-9FCA-C7580CCEB8F4}" srcOrd="0" destOrd="0" presId="urn:microsoft.com/office/officeart/2005/8/layout/hierarchy4"/>
    <dgm:cxn modelId="{B6DE9BEB-BA41-4719-95A2-32053EA13A5E}" srcId="{C1828ADE-3F37-4B3C-8700-6380D34CF4B5}" destId="{BD95F0E6-AC45-43B3-9CE0-F12D5AC1E674}" srcOrd="0" destOrd="0" parTransId="{963877A8-D541-4E57-BA87-27C66A1C9BC9}" sibTransId="{5F3DCA29-9F90-4094-8AAD-210D70E16705}"/>
    <dgm:cxn modelId="{B4622AD1-E1AC-4E03-8C6C-444C6F858A13}" type="presParOf" srcId="{8A31140D-1C7F-4328-AEDA-06420D03D8CF}" destId="{5DCDE95E-619E-4DC3-9A9E-44EC688E2E90}" srcOrd="0" destOrd="0" presId="urn:microsoft.com/office/officeart/2005/8/layout/hierarchy4"/>
    <dgm:cxn modelId="{9E5440B7-2EF5-446A-8E42-C0E82E022FCD}" type="presParOf" srcId="{5DCDE95E-619E-4DC3-9A9E-44EC688E2E90}" destId="{B6FC09AE-52FB-4FB9-A81C-95B1DE090BDD}" srcOrd="0" destOrd="0" presId="urn:microsoft.com/office/officeart/2005/8/layout/hierarchy4"/>
    <dgm:cxn modelId="{6B3D80C4-B5AA-4FB1-A280-57CE124EBB1C}" type="presParOf" srcId="{5DCDE95E-619E-4DC3-9A9E-44EC688E2E90}" destId="{EE0B645D-4F0C-41CC-866F-ECAEE6585906}" srcOrd="1" destOrd="0" presId="urn:microsoft.com/office/officeart/2005/8/layout/hierarchy4"/>
    <dgm:cxn modelId="{392C00AC-55ED-4C58-A5AD-DD758E94C85F}" type="presParOf" srcId="{5DCDE95E-619E-4DC3-9A9E-44EC688E2E90}" destId="{39F9B5E0-4707-42D2-8A23-C5AB7CCE39D1}" srcOrd="2" destOrd="0" presId="urn:microsoft.com/office/officeart/2005/8/layout/hierarchy4"/>
    <dgm:cxn modelId="{5577C0F8-70C8-4250-80C7-F6B73894793A}" type="presParOf" srcId="{39F9B5E0-4707-42D2-8A23-C5AB7CCE39D1}" destId="{70AF6868-A54C-48B4-93E7-A286369D5EF4}" srcOrd="0" destOrd="0" presId="urn:microsoft.com/office/officeart/2005/8/layout/hierarchy4"/>
    <dgm:cxn modelId="{53C5496B-984A-4A75-B8BE-26B11C1EF4C8}" type="presParOf" srcId="{70AF6868-A54C-48B4-93E7-A286369D5EF4}" destId="{E4EB1E61-B7F4-4A4E-9EB6-22C67ACC2E09}" srcOrd="0" destOrd="0" presId="urn:microsoft.com/office/officeart/2005/8/layout/hierarchy4"/>
    <dgm:cxn modelId="{D262E2A1-98AD-4C08-8EB3-EAF96059A319}" type="presParOf" srcId="{70AF6868-A54C-48B4-93E7-A286369D5EF4}" destId="{7D474BF1-0B36-4B27-AEE0-165C26805E63}" srcOrd="1" destOrd="0" presId="urn:microsoft.com/office/officeart/2005/8/layout/hierarchy4"/>
    <dgm:cxn modelId="{D4E8729A-3558-4A4A-8137-F9F30B6AFDA4}" type="presParOf" srcId="{39F9B5E0-4707-42D2-8A23-C5AB7CCE39D1}" destId="{7EC9C686-380E-46A7-A7ED-F1B277BD41C6}" srcOrd="1" destOrd="0" presId="urn:microsoft.com/office/officeart/2005/8/layout/hierarchy4"/>
    <dgm:cxn modelId="{4F194245-994C-48C3-B661-6558E19A63E0}" type="presParOf" srcId="{39F9B5E0-4707-42D2-8A23-C5AB7CCE39D1}" destId="{C9D1632E-B54E-4A3A-B521-8F8383A02C25}" srcOrd="2" destOrd="0" presId="urn:microsoft.com/office/officeart/2005/8/layout/hierarchy4"/>
    <dgm:cxn modelId="{1DE67651-8444-4693-9027-8A33893332D9}" type="presParOf" srcId="{C9D1632E-B54E-4A3A-B521-8F8383A02C25}" destId="{BCB95A8A-AD25-43E9-9EB6-80DC94947C41}" srcOrd="0" destOrd="0" presId="urn:microsoft.com/office/officeart/2005/8/layout/hierarchy4"/>
    <dgm:cxn modelId="{137F758C-CFFB-462A-AB02-117FAE2CFD3C}" type="presParOf" srcId="{C9D1632E-B54E-4A3A-B521-8F8383A02C25}" destId="{6FDFC437-1835-4F6B-A571-B0D9919FB62B}" srcOrd="1" destOrd="0" presId="urn:microsoft.com/office/officeart/2005/8/layout/hierarchy4"/>
    <dgm:cxn modelId="{17743A59-18EF-42D7-AEC9-705E712C52AB}" type="presParOf" srcId="{39F9B5E0-4707-42D2-8A23-C5AB7CCE39D1}" destId="{43C32909-87FA-4DAC-8050-E897E3B356F0}" srcOrd="3" destOrd="0" presId="urn:microsoft.com/office/officeart/2005/8/layout/hierarchy4"/>
    <dgm:cxn modelId="{33B0AC80-76E4-402E-A0A4-C92FDDFE98D5}" type="presParOf" srcId="{39F9B5E0-4707-42D2-8A23-C5AB7CCE39D1}" destId="{30FA2364-7C3D-4B9F-9BF4-2F9896C92DEF}" srcOrd="4" destOrd="0" presId="urn:microsoft.com/office/officeart/2005/8/layout/hierarchy4"/>
    <dgm:cxn modelId="{CF44A638-B844-44AC-A75A-E2CB33F684A3}" type="presParOf" srcId="{30FA2364-7C3D-4B9F-9BF4-2F9896C92DEF}" destId="{3D5AFFA4-6F14-4557-9FCA-C7580CCEB8F4}" srcOrd="0" destOrd="0" presId="urn:microsoft.com/office/officeart/2005/8/layout/hierarchy4"/>
    <dgm:cxn modelId="{1D08E71F-9DA6-4025-A147-9104595E2879}" type="presParOf" srcId="{30FA2364-7C3D-4B9F-9BF4-2F9896C92DEF}" destId="{367232E2-B630-47BE-8B70-9EE15956B943}" srcOrd="1" destOrd="0" presId="urn:microsoft.com/office/officeart/2005/8/layout/hierarchy4"/>
    <dgm:cxn modelId="{0254CCD1-5103-4E77-9CDC-B281E159ACC4}" type="presParOf" srcId="{39F9B5E0-4707-42D2-8A23-C5AB7CCE39D1}" destId="{CC96C9E1-EA35-4EE2-A933-3AEA83752AE9}" srcOrd="5" destOrd="0" presId="urn:microsoft.com/office/officeart/2005/8/layout/hierarchy4"/>
    <dgm:cxn modelId="{0FEC67A3-A0FA-4040-A1A2-DB06B3C8299A}" type="presParOf" srcId="{39F9B5E0-4707-42D2-8A23-C5AB7CCE39D1}" destId="{FE27D19D-78AC-493C-A82D-50C16956C879}" srcOrd="6" destOrd="0" presId="urn:microsoft.com/office/officeart/2005/8/layout/hierarchy4"/>
    <dgm:cxn modelId="{567AF5DA-8BAE-4F28-A42B-B31382233F24}" type="presParOf" srcId="{FE27D19D-78AC-493C-A82D-50C16956C879}" destId="{47D79E82-EB02-45F6-BFFB-FB89EF10BCBA}" srcOrd="0" destOrd="0" presId="urn:microsoft.com/office/officeart/2005/8/layout/hierarchy4"/>
    <dgm:cxn modelId="{DE797655-4A69-463A-98E7-035728D24B23}" type="presParOf" srcId="{FE27D19D-78AC-493C-A82D-50C16956C879}" destId="{23C190B1-AA14-45CD-878D-509E14021BE8}" srcOrd="1" destOrd="0" presId="urn:microsoft.com/office/officeart/2005/8/layout/hierarchy4"/>
  </dgm:cxnLst>
  <dgm:bg/>
  <dgm:whole>
    <a:ln w="12700"/>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0114EA-220E-4641-9D5B-577266BCED68}" type="doc">
      <dgm:prSet loTypeId="urn:microsoft.com/office/officeart/2005/8/layout/hierarchy5#1" loCatId="hierarchy" qsTypeId="urn:microsoft.com/office/officeart/2005/8/quickstyle/simple1#2" qsCatId="simple" csTypeId="urn:microsoft.com/office/officeart/2005/8/colors/accent1_2#1" csCatId="accent1" phldr="1"/>
      <dgm:spPr/>
      <dgm:t>
        <a:bodyPr/>
        <a:lstStyle/>
        <a:p>
          <a:endParaRPr lang="zh-CN" altLang="en-US"/>
        </a:p>
      </dgm:t>
    </dgm:pt>
    <dgm:pt modelId="{414FFED4-E460-4B0C-B46E-90B994AF44E5}">
      <dgm:prSet phldrT="[文本]"/>
      <dgm:spPr>
        <a:xfrm>
          <a:off x="1228100" y="2180740"/>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软件开发项目</a:t>
          </a:r>
        </a:p>
      </dgm:t>
    </dgm:pt>
    <dgm:pt modelId="{FE716BC5-AD31-4CEE-843D-ED64F5C9D042}" cxnId="{2EB382D1-934C-4C63-BD05-FAD40291C52B}" type="parTrans">
      <dgm:prSet/>
      <dgm:spPr>
        <a:xfrm rot="18289469">
          <a:off x="801921" y="2587594"/>
          <a:ext cx="542535" cy="18940"/>
        </a:xfrm>
        <a:noFill/>
        <a:ln w="25400" cap="flat" cmpd="sng" algn="ctr">
          <a:solidFill>
            <a:srgbClr val="003873">
              <a:shade val="6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EEAA5AA4-8799-4FC7-B9F6-09A77B8536A4}" cxnId="{2EB382D1-934C-4C63-BD05-FAD40291C52B}" type="sibTrans">
      <dgm:prSet/>
      <dgm:spPr/>
      <dgm:t>
        <a:bodyPr/>
        <a:lstStyle/>
        <a:p>
          <a:endParaRPr lang="zh-CN" altLang="en-US"/>
        </a:p>
      </dgm:t>
    </dgm:pt>
    <dgm:pt modelId="{5CD15E43-1662-4738-BDDD-5C7DC9F6AB47}">
      <dgm:prSet phldrT="[文本]"/>
      <dgm:spPr>
        <a:xfrm>
          <a:off x="2312479" y="162402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V100</a:t>
          </a:r>
          <a:endParaRPr lang="zh-CN" altLang="en-US" dirty="0">
            <a:solidFill>
              <a:srgbClr val="FFFFFF"/>
            </a:solidFill>
            <a:latin typeface="Arial" panose="020B0604020202020204"/>
            <a:ea typeface="黑体" panose="02010609060101010101" charset="-122"/>
            <a:cs typeface="+mn-cs"/>
          </a:endParaRPr>
        </a:p>
      </dgm:t>
    </dgm:pt>
    <dgm:pt modelId="{18126663-A235-4A8F-B7EE-013D1E04DB2D}" cxnId="{767F87CC-A22D-4AE3-972B-DEA4656EAB39}" type="parTrans">
      <dgm:prSet/>
      <dgm:spPr>
        <a:xfrm rot="17945813">
          <a:off x="1839009" y="2086553"/>
          <a:ext cx="637117"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B93A8A69-BED4-4FD2-B192-E8160AD0A762}" cxnId="{767F87CC-A22D-4AE3-972B-DEA4656EAB39}" type="sibTrans">
      <dgm:prSet/>
      <dgm:spPr/>
      <dgm:t>
        <a:bodyPr/>
        <a:lstStyle/>
        <a:p>
          <a:endParaRPr lang="zh-CN" altLang="en-US"/>
        </a:p>
      </dgm:t>
    </dgm:pt>
    <dgm:pt modelId="{DAD2BF09-C6E2-405C-B176-F9674A9EFF76}">
      <dgm:prSet phldrT="[文本]"/>
      <dgm:spPr>
        <a:xfrm>
          <a:off x="3396858" y="117865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R001</a:t>
          </a:r>
          <a:endParaRPr lang="zh-CN" altLang="en-US" dirty="0">
            <a:solidFill>
              <a:srgbClr val="FFFFFF"/>
            </a:solidFill>
            <a:latin typeface="Arial" panose="020B0604020202020204"/>
            <a:ea typeface="黑体" panose="02010609060101010101" charset="-122"/>
            <a:cs typeface="+mn-cs"/>
          </a:endParaRPr>
        </a:p>
      </dgm:t>
    </dgm:pt>
    <dgm:pt modelId="{3A2A26F0-A376-45C4-9F8B-8CE6FBF0DD04}" cxnId="{09FC2FB0-C74D-48B2-AAE1-2D4D42F23400}" type="parTrans">
      <dgm:prSet/>
      <dgm:spPr>
        <a:xfrm rot="18289469">
          <a:off x="2970679" y="1585512"/>
          <a:ext cx="542535"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75133746-D552-4EE0-A70A-066CCD6B05CB}" cxnId="{09FC2FB0-C74D-48B2-AAE1-2D4D42F23400}" type="sibTrans">
      <dgm:prSet/>
      <dgm:spPr/>
      <dgm:t>
        <a:bodyPr/>
        <a:lstStyle/>
        <a:p>
          <a:endParaRPr lang="zh-CN" altLang="en-US"/>
        </a:p>
      </dgm:t>
    </dgm:pt>
    <dgm:pt modelId="{4E204A47-91A4-40F2-8337-B2D992F4265A}">
      <dgm:prSet phldrT="[文本]"/>
      <dgm:spPr>
        <a:xfrm>
          <a:off x="3396858" y="162402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R002</a:t>
          </a:r>
          <a:endParaRPr lang="zh-CN" altLang="en-US" dirty="0">
            <a:solidFill>
              <a:srgbClr val="FFFFFF"/>
            </a:solidFill>
            <a:latin typeface="Arial" panose="020B0604020202020204"/>
            <a:ea typeface="黑体" panose="02010609060101010101" charset="-122"/>
            <a:cs typeface="+mn-cs"/>
          </a:endParaRPr>
        </a:p>
      </dgm:t>
    </dgm:pt>
    <dgm:pt modelId="{86CA6F8C-893B-4CC9-9222-546BB4220933}" cxnId="{7FBA7291-CC71-4D2F-B3E3-D9FBB6D9F4EE}" type="parTrans">
      <dgm:prSet/>
      <dgm:spPr>
        <a:xfrm>
          <a:off x="3087035" y="1808197"/>
          <a:ext cx="309822"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EFB6414F-C334-46A7-9639-113882EDC902}" cxnId="{7FBA7291-CC71-4D2F-B3E3-D9FBB6D9F4EE}" type="sibTrans">
      <dgm:prSet/>
      <dgm:spPr/>
      <dgm:t>
        <a:bodyPr/>
        <a:lstStyle/>
        <a:p>
          <a:endParaRPr lang="zh-CN" altLang="en-US"/>
        </a:p>
      </dgm:t>
    </dgm:pt>
    <dgm:pt modelId="{B0868A97-5535-4EE7-A7EC-CC8522EC956F}">
      <dgm:prSet phldrT="[文本]"/>
      <dgm:spPr>
        <a:xfrm>
          <a:off x="2312479" y="2737453"/>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V200</a:t>
          </a:r>
          <a:endParaRPr lang="zh-CN" altLang="en-US" dirty="0">
            <a:solidFill>
              <a:srgbClr val="FFFFFF"/>
            </a:solidFill>
            <a:latin typeface="Arial" panose="020B0604020202020204"/>
            <a:ea typeface="黑体" panose="02010609060101010101" charset="-122"/>
            <a:cs typeface="+mn-cs"/>
          </a:endParaRPr>
        </a:p>
      </dgm:t>
    </dgm:pt>
    <dgm:pt modelId="{98011ADF-7F67-46F6-9D1D-A9D82A68E82A}" cxnId="{91703699-DFED-47FD-9D6F-7552CF874C4E}" type="parTrans">
      <dgm:prSet/>
      <dgm:spPr>
        <a:xfrm rot="3654187">
          <a:off x="1839009" y="2643265"/>
          <a:ext cx="637117"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256D737D-4BAA-4AFC-AC83-869813FBEFAF}" cxnId="{91703699-DFED-47FD-9D6F-7552CF874C4E}" type="sibTrans">
      <dgm:prSet/>
      <dgm:spPr/>
      <dgm:t>
        <a:bodyPr/>
        <a:lstStyle/>
        <a:p>
          <a:endParaRPr lang="zh-CN" altLang="en-US"/>
        </a:p>
      </dgm:t>
    </dgm:pt>
    <dgm:pt modelId="{0D9061BC-1A0D-4955-B572-8FCF5BA66599}">
      <dgm:prSet phldrT="[文本]"/>
      <dgm:spPr>
        <a:xfrm>
          <a:off x="3396858" y="251476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R001</a:t>
          </a:r>
          <a:endParaRPr lang="zh-CN" altLang="en-US" dirty="0">
            <a:solidFill>
              <a:srgbClr val="FFFFFF"/>
            </a:solidFill>
            <a:latin typeface="Arial" panose="020B0604020202020204"/>
            <a:ea typeface="黑体" panose="02010609060101010101" charset="-122"/>
            <a:cs typeface="+mn-cs"/>
          </a:endParaRPr>
        </a:p>
      </dgm:t>
    </dgm:pt>
    <dgm:pt modelId="{1013F51A-9C6D-4DBC-A179-862AEE8FAEE3}" cxnId="{2B9C679F-F3D6-452C-BEC8-178CC830618A}" type="parTrans">
      <dgm:prSet/>
      <dgm:spPr>
        <a:xfrm rot="19457599">
          <a:off x="3051173" y="2810279"/>
          <a:ext cx="381547"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E605F2B1-6724-45B0-81A5-60133C35313B}" cxnId="{2B9C679F-F3D6-452C-BEC8-178CC830618A}" type="sibTrans">
      <dgm:prSet/>
      <dgm:spPr/>
      <dgm:t>
        <a:bodyPr/>
        <a:lstStyle/>
        <a:p>
          <a:endParaRPr lang="zh-CN" altLang="en-US"/>
        </a:p>
      </dgm:t>
    </dgm:pt>
    <dgm:pt modelId="{B45559DC-9836-45ED-8062-761993B02C9B}">
      <dgm:prSet phldrT="[文本]" custT="1"/>
      <dgm:spPr>
        <a:xfrm>
          <a:off x="3312208" y="0"/>
          <a:ext cx="929467" cy="3680490"/>
        </a:xfrm>
        <a:solidFill>
          <a:srgbClr val="003873">
            <a:tint val="40000"/>
            <a:hueOff val="0"/>
            <a:satOff val="0"/>
            <a:lumOff val="0"/>
            <a:alphaOff val="0"/>
          </a:srgbClr>
        </a:solidFill>
        <a:ln>
          <a:noFill/>
        </a:ln>
        <a:effectLst/>
      </dgm:spPr>
      <dgm:t>
        <a:bodyPr/>
        <a:lstStyle/>
        <a:p>
          <a:r>
            <a:rPr lang="en-US" altLang="zh-CN" sz="1600" dirty="0">
              <a:solidFill>
                <a:srgbClr val="000000">
                  <a:hueOff val="0"/>
                  <a:satOff val="0"/>
                  <a:lumOff val="0"/>
                  <a:alphaOff val="0"/>
                </a:srgbClr>
              </a:solidFill>
              <a:latin typeface="Arial" panose="020B0604020202020204"/>
              <a:ea typeface="黑体" panose="02010609060101010101" charset="-122"/>
              <a:cs typeface="+mn-cs"/>
            </a:rPr>
            <a:t>R</a:t>
          </a:r>
          <a:r>
            <a:rPr lang="zh-CN" altLang="en-US" sz="1600" dirty="0">
              <a:solidFill>
                <a:srgbClr val="000000">
                  <a:hueOff val="0"/>
                  <a:satOff val="0"/>
                  <a:lumOff val="0"/>
                  <a:alphaOff val="0"/>
                </a:srgbClr>
              </a:solidFill>
              <a:latin typeface="Arial" panose="020B0604020202020204"/>
              <a:ea typeface="黑体" panose="02010609060101010101" charset="-122"/>
              <a:cs typeface="+mn-cs"/>
            </a:rPr>
            <a:t>版本（战略定位）级</a:t>
          </a:r>
        </a:p>
      </dgm:t>
    </dgm:pt>
    <dgm:pt modelId="{1780C1CE-141A-4FF0-98F9-3B9CF862594E}" cxnId="{D6DBA7AB-7F11-4B44-8FE2-FD32D5378B83}" type="parTrans">
      <dgm:prSet/>
      <dgm:spPr/>
      <dgm:t>
        <a:bodyPr/>
        <a:lstStyle/>
        <a:p>
          <a:endParaRPr lang="zh-CN" altLang="en-US"/>
        </a:p>
      </dgm:t>
    </dgm:pt>
    <dgm:pt modelId="{EC346AD6-4C30-4C38-8AB7-EB44D9E0631F}" cxnId="{D6DBA7AB-7F11-4B44-8FE2-FD32D5378B83}" type="sibTrans">
      <dgm:prSet/>
      <dgm:spPr/>
      <dgm:t>
        <a:bodyPr/>
        <a:lstStyle/>
        <a:p>
          <a:endParaRPr lang="zh-CN" altLang="en-US"/>
        </a:p>
      </dgm:t>
    </dgm:pt>
    <dgm:pt modelId="{76BCFBE1-6834-4798-BE3E-F57CA17AA0F3}">
      <dgm:prSet phldrT="[文本]" custT="1"/>
      <dgm:spPr>
        <a:xfrm>
          <a:off x="4410157" y="0"/>
          <a:ext cx="929467" cy="3680490"/>
        </a:xfrm>
        <a:solidFill>
          <a:srgbClr val="003873">
            <a:tint val="40000"/>
            <a:hueOff val="0"/>
            <a:satOff val="0"/>
            <a:lumOff val="0"/>
            <a:alphaOff val="0"/>
          </a:srgbClr>
        </a:solidFill>
        <a:ln>
          <a:noFill/>
        </a:ln>
        <a:effectLst/>
      </dgm:spPr>
      <dgm:t>
        <a:bodyPr/>
        <a:lstStyle/>
        <a:p>
          <a:r>
            <a:rPr lang="en-US" altLang="zh-CN" sz="1600" dirty="0">
              <a:solidFill>
                <a:srgbClr val="000000">
                  <a:hueOff val="0"/>
                  <a:satOff val="0"/>
                  <a:lumOff val="0"/>
                  <a:alphaOff val="0"/>
                </a:srgbClr>
              </a:solidFill>
              <a:latin typeface="Arial" panose="020B0604020202020204"/>
              <a:ea typeface="黑体" panose="02010609060101010101" charset="-122"/>
              <a:cs typeface="+mn-cs"/>
            </a:rPr>
            <a:t>C</a:t>
          </a:r>
          <a:r>
            <a:rPr lang="zh-CN" altLang="en-US" sz="1600" dirty="0">
              <a:solidFill>
                <a:srgbClr val="000000">
                  <a:hueOff val="0"/>
                  <a:satOff val="0"/>
                  <a:lumOff val="0"/>
                  <a:alphaOff val="0"/>
                </a:srgbClr>
              </a:solidFill>
              <a:latin typeface="Arial" panose="020B0604020202020204"/>
              <a:ea typeface="黑体" panose="02010609060101010101" charset="-122"/>
              <a:cs typeface="+mn-cs"/>
            </a:rPr>
            <a:t>版本（细分市场）级</a:t>
          </a:r>
        </a:p>
      </dgm:t>
    </dgm:pt>
    <dgm:pt modelId="{88B2F988-4F89-43AB-B99B-505BD36FE507}" cxnId="{E4C1640C-1C61-4DA4-895D-467B834465F6}" type="parTrans">
      <dgm:prSet/>
      <dgm:spPr/>
      <dgm:t>
        <a:bodyPr/>
        <a:lstStyle/>
        <a:p>
          <a:endParaRPr lang="zh-CN" altLang="en-US"/>
        </a:p>
      </dgm:t>
    </dgm:pt>
    <dgm:pt modelId="{2BEFACEC-FBD2-44FC-AD1C-705CE110BAE8}" cxnId="{E4C1640C-1C61-4DA4-895D-467B834465F6}" type="sibTrans">
      <dgm:prSet/>
      <dgm:spPr/>
      <dgm:t>
        <a:bodyPr/>
        <a:lstStyle/>
        <a:p>
          <a:endParaRPr lang="zh-CN" altLang="en-US"/>
        </a:p>
      </dgm:t>
    </dgm:pt>
    <dgm:pt modelId="{5FE34E7A-05CE-43C2-B24F-BBB84E161AC7}">
      <dgm:prSet phldrT="[文本]" custT="1"/>
      <dgm:spPr>
        <a:xfrm>
          <a:off x="5467284" y="0"/>
          <a:ext cx="929467" cy="3680490"/>
        </a:xfrm>
        <a:solidFill>
          <a:srgbClr val="003873">
            <a:tint val="40000"/>
            <a:hueOff val="0"/>
            <a:satOff val="0"/>
            <a:lumOff val="0"/>
            <a:alphaOff val="0"/>
          </a:srgbClr>
        </a:solidFill>
        <a:ln>
          <a:noFill/>
        </a:ln>
        <a:effectLst/>
      </dgm:spPr>
      <dgm:t>
        <a:bodyPr/>
        <a:lstStyle/>
        <a:p>
          <a:r>
            <a:rPr lang="zh-CN" altLang="en-US" sz="1600" dirty="0">
              <a:solidFill>
                <a:srgbClr val="000000">
                  <a:hueOff val="0"/>
                  <a:satOff val="0"/>
                  <a:lumOff val="0"/>
                  <a:alphaOff val="0"/>
                </a:srgbClr>
              </a:solidFill>
              <a:latin typeface="Arial" panose="020B0604020202020204"/>
              <a:ea typeface="黑体" panose="02010609060101010101" charset="-122"/>
              <a:cs typeface="+mn-cs"/>
            </a:rPr>
            <a:t>补丁版本（</a:t>
          </a:r>
          <a:r>
            <a:rPr lang="en-US" altLang="zh-CN" sz="1600" dirty="0">
              <a:solidFill>
                <a:srgbClr val="000000">
                  <a:hueOff val="0"/>
                  <a:satOff val="0"/>
                  <a:lumOff val="0"/>
                  <a:alphaOff val="0"/>
                </a:srgbClr>
              </a:solidFill>
              <a:latin typeface="Arial" panose="020B0604020202020204"/>
              <a:ea typeface="黑体" panose="02010609060101010101" charset="-122"/>
              <a:cs typeface="+mn-cs"/>
            </a:rPr>
            <a:t>bug</a:t>
          </a:r>
          <a:r>
            <a:rPr lang="zh-CN" altLang="en-US" sz="1600" dirty="0">
              <a:solidFill>
                <a:srgbClr val="000000">
                  <a:hueOff val="0"/>
                  <a:satOff val="0"/>
                  <a:lumOff val="0"/>
                  <a:alphaOff val="0"/>
                </a:srgbClr>
              </a:solidFill>
              <a:latin typeface="Arial" panose="020B0604020202020204"/>
              <a:ea typeface="黑体" panose="02010609060101010101" charset="-122"/>
              <a:cs typeface="+mn-cs"/>
            </a:rPr>
            <a:t>修正）</a:t>
          </a:r>
        </a:p>
      </dgm:t>
    </dgm:pt>
    <dgm:pt modelId="{9EE5CCE1-909C-46CD-A255-CADE233EB824}" cxnId="{14044905-0741-4F25-B39E-302AF0214DFD}" type="parTrans">
      <dgm:prSet/>
      <dgm:spPr/>
      <dgm:t>
        <a:bodyPr/>
        <a:lstStyle/>
        <a:p>
          <a:endParaRPr lang="zh-CN" altLang="en-US"/>
        </a:p>
      </dgm:t>
    </dgm:pt>
    <dgm:pt modelId="{DD45EC89-3111-45E6-BCDA-B0D94892B372}" cxnId="{14044905-0741-4F25-B39E-302AF0214DFD}" type="sibTrans">
      <dgm:prSet/>
      <dgm:spPr/>
      <dgm:t>
        <a:bodyPr/>
        <a:lstStyle/>
        <a:p>
          <a:endParaRPr lang="zh-CN" altLang="en-US"/>
        </a:p>
      </dgm:t>
    </dgm:pt>
    <dgm:pt modelId="{0BA95763-A192-45E0-9D7E-7A7C66FD92A1}">
      <dgm:prSet/>
      <dgm:spPr>
        <a:xfrm>
          <a:off x="3396858" y="206939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a:t>
          </a:r>
          <a:endParaRPr lang="zh-CN" altLang="en-US" dirty="0">
            <a:solidFill>
              <a:srgbClr val="FFFFFF"/>
            </a:solidFill>
            <a:latin typeface="Arial" panose="020B0604020202020204"/>
            <a:ea typeface="黑体" panose="02010609060101010101" charset="-122"/>
            <a:cs typeface="+mn-cs"/>
          </a:endParaRPr>
        </a:p>
      </dgm:t>
    </dgm:pt>
    <dgm:pt modelId="{0B62060E-C758-4D78-8838-7C30071CE246}" cxnId="{21CBBEFA-69D4-4CCF-93CD-368C5A4B2947}" type="parTrans">
      <dgm:prSet/>
      <dgm:spPr>
        <a:xfrm rot="3310531">
          <a:off x="2970679" y="2030882"/>
          <a:ext cx="542535"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EEC2CFA4-5ECB-48FE-B565-D37728D2BFE1}" cxnId="{21CBBEFA-69D4-4CCF-93CD-368C5A4B2947}" type="sibTrans">
      <dgm:prSet/>
      <dgm:spPr/>
      <dgm:t>
        <a:bodyPr/>
        <a:lstStyle/>
        <a:p>
          <a:endParaRPr lang="zh-CN" altLang="en-US"/>
        </a:p>
      </dgm:t>
    </dgm:pt>
    <dgm:pt modelId="{8D1E3878-5751-4A5F-A0FC-A32E8A37F536}">
      <dgm:prSet/>
      <dgm:spPr>
        <a:xfrm>
          <a:off x="3396858" y="296013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a:t>
          </a:r>
          <a:endParaRPr lang="zh-CN" altLang="en-US" dirty="0">
            <a:solidFill>
              <a:srgbClr val="FFFFFF"/>
            </a:solidFill>
            <a:latin typeface="Arial" panose="020B0604020202020204"/>
            <a:ea typeface="黑体" panose="02010609060101010101" charset="-122"/>
            <a:cs typeface="+mn-cs"/>
          </a:endParaRPr>
        </a:p>
      </dgm:t>
    </dgm:pt>
    <dgm:pt modelId="{9877913A-F848-4011-92FC-2A897F95F2BD}" cxnId="{0D5D4964-4847-42C2-BDD9-BAD8D9915B97}" type="parTrans">
      <dgm:prSet/>
      <dgm:spPr>
        <a:xfrm rot="2142401">
          <a:off x="3051173" y="3032964"/>
          <a:ext cx="381547"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B6D229D8-3A82-419B-8506-ED1F7F373C84}" cxnId="{0D5D4964-4847-42C2-BDD9-BAD8D9915B97}" type="sibTrans">
      <dgm:prSet/>
      <dgm:spPr/>
      <dgm:t>
        <a:bodyPr/>
        <a:lstStyle/>
        <a:p>
          <a:endParaRPr lang="zh-CN" altLang="en-US"/>
        </a:p>
      </dgm:t>
    </dgm:pt>
    <dgm:pt modelId="{39B36832-55C3-4523-8833-54C9FC5EC7DB}">
      <dgm:prSet/>
      <dgm:spPr>
        <a:xfrm>
          <a:off x="4481236" y="117865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C01</a:t>
          </a:r>
          <a:endParaRPr lang="zh-CN" altLang="en-US" dirty="0">
            <a:solidFill>
              <a:srgbClr val="FFFFFF"/>
            </a:solidFill>
            <a:latin typeface="Arial" panose="020B0604020202020204"/>
            <a:ea typeface="黑体" panose="02010609060101010101" charset="-122"/>
            <a:cs typeface="+mn-cs"/>
          </a:endParaRPr>
        </a:p>
      </dgm:t>
    </dgm:pt>
    <dgm:pt modelId="{DE20665E-E70A-4209-8481-0D2496157021}" cxnId="{76639947-2ED9-4EB4-AE92-30D530FB1AA9}" type="parTrans">
      <dgm:prSet/>
      <dgm:spPr>
        <a:xfrm rot="18289469">
          <a:off x="4055058" y="1585512"/>
          <a:ext cx="542535"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131B3F9F-7FCB-41D9-85A7-6158A4334D4F}" cxnId="{76639947-2ED9-4EB4-AE92-30D530FB1AA9}" type="sibTrans">
      <dgm:prSet/>
      <dgm:spPr/>
      <dgm:t>
        <a:bodyPr/>
        <a:lstStyle/>
        <a:p>
          <a:endParaRPr lang="zh-CN" altLang="en-US"/>
        </a:p>
      </dgm:t>
    </dgm:pt>
    <dgm:pt modelId="{6A280AFC-6C1B-4D02-9153-7510B0F012C8}">
      <dgm:prSet/>
      <dgm:spPr>
        <a:xfrm>
          <a:off x="4481236" y="162402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C02</a:t>
          </a:r>
          <a:endParaRPr lang="zh-CN" altLang="en-US" dirty="0">
            <a:solidFill>
              <a:srgbClr val="FFFFFF"/>
            </a:solidFill>
            <a:latin typeface="Arial" panose="020B0604020202020204"/>
            <a:ea typeface="黑体" panose="02010609060101010101" charset="-122"/>
            <a:cs typeface="+mn-cs"/>
          </a:endParaRPr>
        </a:p>
      </dgm:t>
    </dgm:pt>
    <dgm:pt modelId="{CEF24067-733B-4188-818C-A47E2D24AE28}" cxnId="{833E2BC3-197D-414F-9B0E-CAEB71239AB4}" type="parTrans">
      <dgm:prSet/>
      <dgm:spPr>
        <a:xfrm>
          <a:off x="4171414" y="1808197"/>
          <a:ext cx="309822"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F938E454-57E5-4ADA-A78D-C29B874E6824}" cxnId="{833E2BC3-197D-414F-9B0E-CAEB71239AB4}" type="sibTrans">
      <dgm:prSet/>
      <dgm:spPr/>
      <dgm:t>
        <a:bodyPr/>
        <a:lstStyle/>
        <a:p>
          <a:endParaRPr lang="zh-CN" altLang="en-US"/>
        </a:p>
      </dgm:t>
    </dgm:pt>
    <dgm:pt modelId="{2C467473-8F60-42EB-AD32-A01D4F8A8E55}">
      <dgm:prSet/>
      <dgm:spPr>
        <a:xfrm>
          <a:off x="5565615" y="117865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SPC100</a:t>
          </a:r>
          <a:endParaRPr lang="zh-CN" altLang="en-US" dirty="0">
            <a:solidFill>
              <a:srgbClr val="FFFFFF"/>
            </a:solidFill>
            <a:latin typeface="Arial" panose="020B0604020202020204"/>
            <a:ea typeface="黑体" panose="02010609060101010101" charset="-122"/>
            <a:cs typeface="+mn-cs"/>
          </a:endParaRPr>
        </a:p>
      </dgm:t>
    </dgm:pt>
    <dgm:pt modelId="{91392794-B0C3-4412-867A-A7346B406D35}" cxnId="{BEAA288F-AD2D-4F13-9103-15A80EA714FA}" type="parTrans">
      <dgm:prSet/>
      <dgm:spPr>
        <a:xfrm rot="18289469">
          <a:off x="5139436" y="1585512"/>
          <a:ext cx="542535"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EBFF0640-606A-40C7-AC71-A537FE5931F1}" cxnId="{BEAA288F-AD2D-4F13-9103-15A80EA714FA}" type="sibTrans">
      <dgm:prSet/>
      <dgm:spPr/>
      <dgm:t>
        <a:bodyPr/>
        <a:lstStyle/>
        <a:p>
          <a:endParaRPr lang="zh-CN" altLang="en-US"/>
        </a:p>
      </dgm:t>
    </dgm:pt>
    <dgm:pt modelId="{AA175A19-0D16-42B3-8423-CE7E3016F892}">
      <dgm:prSet/>
      <dgm:spPr>
        <a:xfrm>
          <a:off x="4481236" y="206939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a:t>
          </a:r>
          <a:endParaRPr lang="zh-CN" altLang="en-US" dirty="0">
            <a:solidFill>
              <a:srgbClr val="FFFFFF"/>
            </a:solidFill>
            <a:latin typeface="Arial" panose="020B0604020202020204"/>
            <a:ea typeface="黑体" panose="02010609060101010101" charset="-122"/>
            <a:cs typeface="+mn-cs"/>
          </a:endParaRPr>
        </a:p>
      </dgm:t>
    </dgm:pt>
    <dgm:pt modelId="{CEBEA0D5-190E-464C-9967-E5F35470A810}" cxnId="{B40D1DD4-A5B7-4125-AEFD-E2E3308C42AD}" type="parTrans">
      <dgm:prSet/>
      <dgm:spPr>
        <a:xfrm rot="3310531">
          <a:off x="4055058" y="2030882"/>
          <a:ext cx="542535"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17C35CF0-7475-4500-96E1-23FEB6EFB6D7}" cxnId="{B40D1DD4-A5B7-4125-AEFD-E2E3308C42AD}" type="sibTrans">
      <dgm:prSet/>
      <dgm:spPr/>
      <dgm:t>
        <a:bodyPr/>
        <a:lstStyle/>
        <a:p>
          <a:endParaRPr lang="zh-CN" altLang="en-US"/>
        </a:p>
      </dgm:t>
    </dgm:pt>
    <dgm:pt modelId="{8B4E2E3A-D7EF-48C1-AE59-C47036C96F8E}">
      <dgm:prSet/>
      <dgm:spPr>
        <a:xfrm>
          <a:off x="5565615" y="162402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SPC200</a:t>
          </a:r>
          <a:endParaRPr lang="zh-CN" altLang="en-US" dirty="0">
            <a:solidFill>
              <a:srgbClr val="FFFFFF"/>
            </a:solidFill>
            <a:latin typeface="Arial" panose="020B0604020202020204"/>
            <a:ea typeface="黑体" panose="02010609060101010101" charset="-122"/>
            <a:cs typeface="+mn-cs"/>
          </a:endParaRPr>
        </a:p>
      </dgm:t>
    </dgm:pt>
    <dgm:pt modelId="{5B12D331-6FAA-4D5E-80F9-FB68F0A408AE}" cxnId="{7F61331E-7608-4C71-8A7C-8FFECC0D9B35}" type="parTrans">
      <dgm:prSet/>
      <dgm:spPr>
        <a:xfrm>
          <a:off x="5255793" y="1808197"/>
          <a:ext cx="309822"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51EA5A3C-EF97-4456-8209-2509DBF7F5F6}" cxnId="{7F61331E-7608-4C71-8A7C-8FFECC0D9B35}" type="sibTrans">
      <dgm:prSet/>
      <dgm:spPr/>
      <dgm:t>
        <a:bodyPr/>
        <a:lstStyle/>
        <a:p>
          <a:endParaRPr lang="zh-CN" altLang="en-US"/>
        </a:p>
      </dgm:t>
    </dgm:pt>
    <dgm:pt modelId="{AF2F84B2-8300-4109-A2F4-349A090ACA75}">
      <dgm:prSet/>
      <dgm:spPr>
        <a:xfrm>
          <a:off x="5565615" y="2069398"/>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硬件子版本</a:t>
          </a:r>
        </a:p>
      </dgm:t>
    </dgm:pt>
    <dgm:pt modelId="{CB91DA58-6B49-4CE2-8246-BD7624E10699}" cxnId="{0E2312B2-B495-4F86-A754-83042CF1E2A5}" type="parTrans">
      <dgm:prSet/>
      <dgm:spPr>
        <a:xfrm rot="3310531">
          <a:off x="5139436" y="2030882"/>
          <a:ext cx="542535" cy="18940"/>
        </a:xfrm>
        <a:noFill/>
        <a:ln w="25400" cap="flat" cmpd="sng" algn="ctr">
          <a:solidFill>
            <a:srgbClr val="003873">
              <a:shade val="8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D48CE304-3008-415E-A599-94D10AEA4C1C}" cxnId="{0E2312B2-B495-4F86-A754-83042CF1E2A5}" type="sibTrans">
      <dgm:prSet/>
      <dgm:spPr/>
      <dgm:t>
        <a:bodyPr/>
        <a:lstStyle/>
        <a:p>
          <a:endParaRPr lang="zh-CN" altLang="en-US"/>
        </a:p>
      </dgm:t>
    </dgm:pt>
    <dgm:pt modelId="{C0F0529A-B6EC-4203-967B-D02564D21BF2}">
      <dgm:prSet/>
      <dgm:spPr>
        <a:xfrm>
          <a:off x="143721" y="2626110"/>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XX</a:t>
          </a:r>
          <a:r>
            <a:rPr lang="zh-CN" altLang="en-US" dirty="0">
              <a:solidFill>
                <a:srgbClr val="FFFFFF"/>
              </a:solidFill>
              <a:latin typeface="Arial" panose="020B0604020202020204"/>
              <a:ea typeface="黑体" panose="02010609060101010101" charset="-122"/>
              <a:cs typeface="+mn-cs"/>
            </a:rPr>
            <a:t>交换机</a:t>
          </a:r>
        </a:p>
      </dgm:t>
    </dgm:pt>
    <dgm:pt modelId="{70CBF225-3FC1-4046-B21D-4C9BAC64494F}" cxnId="{9EC1D1A9-F64F-43F6-8055-EB6BF49F736B}" type="parTrans">
      <dgm:prSet/>
      <dgm:spPr/>
      <dgm:t>
        <a:bodyPr/>
        <a:lstStyle/>
        <a:p>
          <a:endParaRPr lang="zh-CN" altLang="en-US"/>
        </a:p>
      </dgm:t>
    </dgm:pt>
    <dgm:pt modelId="{B233A063-40FB-4AA5-A9E0-8B95A164AD95}" cxnId="{9EC1D1A9-F64F-43F6-8055-EB6BF49F736B}" type="sibTrans">
      <dgm:prSet/>
      <dgm:spPr/>
      <dgm:t>
        <a:bodyPr/>
        <a:lstStyle/>
        <a:p>
          <a:endParaRPr lang="zh-CN" altLang="en-US"/>
        </a:p>
      </dgm:t>
    </dgm:pt>
    <dgm:pt modelId="{5180810A-7936-4C00-9B71-D37F24CBB709}">
      <dgm:prSet/>
      <dgm:spPr>
        <a:xfrm>
          <a:off x="1228100" y="2626110"/>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硬件开发项目</a:t>
          </a:r>
        </a:p>
      </dgm:t>
    </dgm:pt>
    <dgm:pt modelId="{A92FAFED-73C1-4E7F-B4BA-1708F4C8AEE7}" cxnId="{E4551C34-5300-40D4-AB3F-C9BE5D5560A0}" type="parTrans">
      <dgm:prSet/>
      <dgm:spPr>
        <a:xfrm>
          <a:off x="918278" y="2810279"/>
          <a:ext cx="309822" cy="18940"/>
        </a:xfrm>
        <a:noFill/>
        <a:ln w="25400" cap="flat" cmpd="sng" algn="ctr">
          <a:solidFill>
            <a:srgbClr val="003873">
              <a:shade val="6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3EAAB005-CE9F-484E-82C0-7C1E020E5A10}" cxnId="{E4551C34-5300-40D4-AB3F-C9BE5D5560A0}" type="sibTrans">
      <dgm:prSet/>
      <dgm:spPr/>
      <dgm:t>
        <a:bodyPr/>
        <a:lstStyle/>
        <a:p>
          <a:endParaRPr lang="zh-CN" altLang="en-US"/>
        </a:p>
      </dgm:t>
    </dgm:pt>
    <dgm:pt modelId="{5981A0CC-6B55-456C-A539-945E85B07BE8}">
      <dgm:prSet/>
      <dgm:spPr>
        <a:xfrm>
          <a:off x="1228100" y="3071480"/>
          <a:ext cx="774556" cy="387278"/>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资料开发项目</a:t>
          </a:r>
        </a:p>
      </dgm:t>
    </dgm:pt>
    <dgm:pt modelId="{A95D5057-4C59-4CA4-AB76-EB5510140EF6}" cxnId="{C11CB440-0C8B-4CF6-9589-4DE528F555B7}" type="parTrans">
      <dgm:prSet/>
      <dgm:spPr>
        <a:xfrm rot="3310531">
          <a:off x="801921" y="3032964"/>
          <a:ext cx="542535" cy="18940"/>
        </a:xfrm>
        <a:noFill/>
        <a:ln w="25400" cap="flat" cmpd="sng" algn="ctr">
          <a:solidFill>
            <a:srgbClr val="003873">
              <a:shade val="60000"/>
              <a:hueOff val="0"/>
              <a:satOff val="0"/>
              <a:lumOff val="0"/>
              <a:alphaOff val="0"/>
            </a:srgbClr>
          </a:solidFill>
          <a:prstDash val="solid"/>
        </a:ln>
        <a:effectLst/>
      </dgm:spPr>
      <dgm:t>
        <a:bodyPr/>
        <a:lstStyle/>
        <a:p>
          <a:endParaRPr lang="zh-CN" altLang="en-US">
            <a:solidFill>
              <a:srgbClr val="000000">
                <a:hueOff val="0"/>
                <a:satOff val="0"/>
                <a:lumOff val="0"/>
                <a:alphaOff val="0"/>
              </a:srgbClr>
            </a:solidFill>
            <a:latin typeface="Arial" panose="020B0604020202020204"/>
            <a:ea typeface="黑体" panose="02010609060101010101" charset="-122"/>
            <a:cs typeface="+mn-cs"/>
          </a:endParaRPr>
        </a:p>
      </dgm:t>
    </dgm:pt>
    <dgm:pt modelId="{834CFDF4-929B-453E-AFA3-D524C9A1F916}" cxnId="{C11CB440-0C8B-4CF6-9589-4DE528F555B7}" type="sibTrans">
      <dgm:prSet/>
      <dgm:spPr/>
      <dgm:t>
        <a:bodyPr/>
        <a:lstStyle/>
        <a:p>
          <a:endParaRPr lang="zh-CN" altLang="en-US"/>
        </a:p>
      </dgm:t>
    </dgm:pt>
    <dgm:pt modelId="{DDCE7077-CFA6-48F7-805B-9BEB343A69AC}" type="pres">
      <dgm:prSet presAssocID="{CA0114EA-220E-4641-9D5B-577266BCED68}" presName="mainComposite" presStyleCnt="0">
        <dgm:presLayoutVars>
          <dgm:chPref val="1"/>
          <dgm:dir/>
          <dgm:animOne val="branch"/>
          <dgm:animLvl val="lvl"/>
          <dgm:resizeHandles val="exact"/>
        </dgm:presLayoutVars>
      </dgm:prSet>
      <dgm:spPr/>
    </dgm:pt>
    <dgm:pt modelId="{15EE98C8-9C96-4035-9A8F-CE7CA0997579}" type="pres">
      <dgm:prSet presAssocID="{CA0114EA-220E-4641-9D5B-577266BCED68}" presName="hierFlow" presStyleCnt="0"/>
      <dgm:spPr/>
    </dgm:pt>
    <dgm:pt modelId="{1CD1F7D7-0528-4806-A78A-E3F54318E6C6}" type="pres">
      <dgm:prSet presAssocID="{CA0114EA-220E-4641-9D5B-577266BCED68}" presName="firstBuf" presStyleCnt="0"/>
      <dgm:spPr/>
    </dgm:pt>
    <dgm:pt modelId="{7A349FE1-EA19-4508-843D-EFCEC13F5559}" type="pres">
      <dgm:prSet presAssocID="{CA0114EA-220E-4641-9D5B-577266BCED68}" presName="hierChild1" presStyleCnt="0">
        <dgm:presLayoutVars>
          <dgm:chPref val="1"/>
          <dgm:animOne val="branch"/>
          <dgm:animLvl val="lvl"/>
        </dgm:presLayoutVars>
      </dgm:prSet>
      <dgm:spPr/>
    </dgm:pt>
    <dgm:pt modelId="{699B7D22-B214-4F14-BFB9-17DB9AC3082E}" type="pres">
      <dgm:prSet presAssocID="{C0F0529A-B6EC-4203-967B-D02564D21BF2}" presName="Name17" presStyleCnt="0"/>
      <dgm:spPr/>
    </dgm:pt>
    <dgm:pt modelId="{2A3E0D65-805F-44A9-AC35-F98989474325}" type="pres">
      <dgm:prSet presAssocID="{C0F0529A-B6EC-4203-967B-D02564D21BF2}" presName="level1Shape" presStyleLbl="node0" presStyleIdx="0" presStyleCnt="1">
        <dgm:presLayoutVars>
          <dgm:chPref val="3"/>
        </dgm:presLayoutVars>
      </dgm:prSet>
      <dgm:spPr>
        <a:prstGeom prst="roundRect">
          <a:avLst>
            <a:gd name="adj" fmla="val 10000"/>
          </a:avLst>
        </a:prstGeom>
      </dgm:spPr>
    </dgm:pt>
    <dgm:pt modelId="{41DD21E5-EAC9-4F5B-AD9B-4A10919C7DF6}" type="pres">
      <dgm:prSet presAssocID="{C0F0529A-B6EC-4203-967B-D02564D21BF2}" presName="hierChild2" presStyleCnt="0"/>
      <dgm:spPr/>
    </dgm:pt>
    <dgm:pt modelId="{75ACFC14-C188-42C9-8551-D14C30CC4376}" type="pres">
      <dgm:prSet presAssocID="{FE716BC5-AD31-4CEE-843D-ED64F5C9D042}" presName="Name25" presStyleLbl="parChTrans1D2" presStyleIdx="0" presStyleCnt="3"/>
      <dgm:spPr>
        <a:custGeom>
          <a:avLst/>
          <a:gdLst/>
          <a:ahLst/>
          <a:cxnLst/>
          <a:rect l="0" t="0" r="0" b="0"/>
          <a:pathLst>
            <a:path>
              <a:moveTo>
                <a:pt x="0" y="9470"/>
              </a:moveTo>
              <a:lnTo>
                <a:pt x="542535" y="9470"/>
              </a:lnTo>
            </a:path>
          </a:pathLst>
        </a:custGeom>
      </dgm:spPr>
    </dgm:pt>
    <dgm:pt modelId="{B8A31F98-29B3-4639-9AE5-64BDBF8A9ABF}" type="pres">
      <dgm:prSet presAssocID="{FE716BC5-AD31-4CEE-843D-ED64F5C9D042}" presName="connTx" presStyleLbl="parChTrans1D2" presStyleIdx="0" presStyleCnt="3"/>
      <dgm:spPr/>
    </dgm:pt>
    <dgm:pt modelId="{7EE39C70-8EAA-4B62-AE82-90EC9633701A}" type="pres">
      <dgm:prSet presAssocID="{414FFED4-E460-4B0C-B46E-90B994AF44E5}" presName="Name30" presStyleCnt="0"/>
      <dgm:spPr/>
    </dgm:pt>
    <dgm:pt modelId="{39856C2E-9BB0-48A2-ABD6-F1DEF83B0CBB}" type="pres">
      <dgm:prSet presAssocID="{414FFED4-E460-4B0C-B46E-90B994AF44E5}" presName="level2Shape" presStyleLbl="node2" presStyleIdx="0" presStyleCnt="3"/>
      <dgm:spPr>
        <a:prstGeom prst="roundRect">
          <a:avLst>
            <a:gd name="adj" fmla="val 10000"/>
          </a:avLst>
        </a:prstGeom>
      </dgm:spPr>
    </dgm:pt>
    <dgm:pt modelId="{438E02B1-17A5-4343-8FD5-43EE914E1673}" type="pres">
      <dgm:prSet presAssocID="{414FFED4-E460-4B0C-B46E-90B994AF44E5}" presName="hierChild3" presStyleCnt="0"/>
      <dgm:spPr/>
    </dgm:pt>
    <dgm:pt modelId="{F8CC9442-F5FE-4A49-B6EC-BB318950F234}" type="pres">
      <dgm:prSet presAssocID="{18126663-A235-4A8F-B7EE-013D1E04DB2D}" presName="Name25" presStyleLbl="parChTrans1D3" presStyleIdx="0" presStyleCnt="2"/>
      <dgm:spPr>
        <a:custGeom>
          <a:avLst/>
          <a:gdLst/>
          <a:ahLst/>
          <a:cxnLst/>
          <a:rect l="0" t="0" r="0" b="0"/>
          <a:pathLst>
            <a:path>
              <a:moveTo>
                <a:pt x="0" y="9470"/>
              </a:moveTo>
              <a:lnTo>
                <a:pt x="637117" y="9470"/>
              </a:lnTo>
            </a:path>
          </a:pathLst>
        </a:custGeom>
      </dgm:spPr>
    </dgm:pt>
    <dgm:pt modelId="{BECCD35B-99F6-443A-BCDA-9CC8FC64E668}" type="pres">
      <dgm:prSet presAssocID="{18126663-A235-4A8F-B7EE-013D1E04DB2D}" presName="connTx" presStyleLbl="parChTrans1D3" presStyleIdx="0" presStyleCnt="2"/>
      <dgm:spPr/>
    </dgm:pt>
    <dgm:pt modelId="{F7B4C9E0-3F16-4154-9919-F1127C9E4DC3}" type="pres">
      <dgm:prSet presAssocID="{5CD15E43-1662-4738-BDDD-5C7DC9F6AB47}" presName="Name30" presStyleCnt="0"/>
      <dgm:spPr/>
    </dgm:pt>
    <dgm:pt modelId="{0812F5AB-6EF5-400A-917B-3C0DD6C423B5}" type="pres">
      <dgm:prSet presAssocID="{5CD15E43-1662-4738-BDDD-5C7DC9F6AB47}" presName="level2Shape" presStyleLbl="node3" presStyleIdx="0" presStyleCnt="2"/>
      <dgm:spPr>
        <a:prstGeom prst="roundRect">
          <a:avLst>
            <a:gd name="adj" fmla="val 10000"/>
          </a:avLst>
        </a:prstGeom>
      </dgm:spPr>
    </dgm:pt>
    <dgm:pt modelId="{4A759F6B-4924-4BA0-9ABA-68A261027A13}" type="pres">
      <dgm:prSet presAssocID="{5CD15E43-1662-4738-BDDD-5C7DC9F6AB47}" presName="hierChild3" presStyleCnt="0"/>
      <dgm:spPr/>
    </dgm:pt>
    <dgm:pt modelId="{0324D7FA-BD73-4F80-B6F4-8007B64663DD}" type="pres">
      <dgm:prSet presAssocID="{3A2A26F0-A376-45C4-9F8B-8CE6FBF0DD04}" presName="Name25" presStyleLbl="parChTrans1D4" presStyleIdx="0" presStyleCnt="11"/>
      <dgm:spPr>
        <a:custGeom>
          <a:avLst/>
          <a:gdLst/>
          <a:ahLst/>
          <a:cxnLst/>
          <a:rect l="0" t="0" r="0" b="0"/>
          <a:pathLst>
            <a:path>
              <a:moveTo>
                <a:pt x="0" y="9470"/>
              </a:moveTo>
              <a:lnTo>
                <a:pt x="542535" y="9470"/>
              </a:lnTo>
            </a:path>
          </a:pathLst>
        </a:custGeom>
      </dgm:spPr>
    </dgm:pt>
    <dgm:pt modelId="{920B0C9E-086A-4A4B-9456-DD44F89A5B9A}" type="pres">
      <dgm:prSet presAssocID="{3A2A26F0-A376-45C4-9F8B-8CE6FBF0DD04}" presName="connTx" presStyleLbl="parChTrans1D4" presStyleIdx="0" presStyleCnt="11"/>
      <dgm:spPr/>
    </dgm:pt>
    <dgm:pt modelId="{DE07ED7F-194F-4368-9EB5-6D8DAAF0988A}" type="pres">
      <dgm:prSet presAssocID="{DAD2BF09-C6E2-405C-B176-F9674A9EFF76}" presName="Name30" presStyleCnt="0"/>
      <dgm:spPr/>
    </dgm:pt>
    <dgm:pt modelId="{1E475BA2-1D1C-436E-BAD0-1CE2A25E6D55}" type="pres">
      <dgm:prSet presAssocID="{DAD2BF09-C6E2-405C-B176-F9674A9EFF76}" presName="level2Shape" presStyleLbl="node4" presStyleIdx="0" presStyleCnt="11"/>
      <dgm:spPr>
        <a:prstGeom prst="roundRect">
          <a:avLst>
            <a:gd name="adj" fmla="val 10000"/>
          </a:avLst>
        </a:prstGeom>
      </dgm:spPr>
    </dgm:pt>
    <dgm:pt modelId="{3D1EAE59-5D8F-43D1-80E6-1BB559CAA16E}" type="pres">
      <dgm:prSet presAssocID="{DAD2BF09-C6E2-405C-B176-F9674A9EFF76}" presName="hierChild3" presStyleCnt="0"/>
      <dgm:spPr/>
    </dgm:pt>
    <dgm:pt modelId="{301FAD4B-E82F-4A68-82D8-39664C80D047}" type="pres">
      <dgm:prSet presAssocID="{86CA6F8C-893B-4CC9-9222-546BB4220933}" presName="Name25" presStyleLbl="parChTrans1D4" presStyleIdx="1" presStyleCnt="11"/>
      <dgm:spPr>
        <a:custGeom>
          <a:avLst/>
          <a:gdLst/>
          <a:ahLst/>
          <a:cxnLst/>
          <a:rect l="0" t="0" r="0" b="0"/>
          <a:pathLst>
            <a:path>
              <a:moveTo>
                <a:pt x="0" y="9470"/>
              </a:moveTo>
              <a:lnTo>
                <a:pt x="309822" y="9470"/>
              </a:lnTo>
            </a:path>
          </a:pathLst>
        </a:custGeom>
      </dgm:spPr>
    </dgm:pt>
    <dgm:pt modelId="{2E59EA2D-48C6-42B2-A688-2325D4DE2A49}" type="pres">
      <dgm:prSet presAssocID="{86CA6F8C-893B-4CC9-9222-546BB4220933}" presName="connTx" presStyleLbl="parChTrans1D4" presStyleIdx="1" presStyleCnt="11"/>
      <dgm:spPr/>
    </dgm:pt>
    <dgm:pt modelId="{84749A1E-114D-453E-AC11-63B29E11DC9F}" type="pres">
      <dgm:prSet presAssocID="{4E204A47-91A4-40F2-8337-B2D992F4265A}" presName="Name30" presStyleCnt="0"/>
      <dgm:spPr/>
    </dgm:pt>
    <dgm:pt modelId="{2E31FACE-3C23-4466-9F95-4038DF9ACA4B}" type="pres">
      <dgm:prSet presAssocID="{4E204A47-91A4-40F2-8337-B2D992F4265A}" presName="level2Shape" presStyleLbl="node4" presStyleIdx="1" presStyleCnt="11"/>
      <dgm:spPr>
        <a:prstGeom prst="roundRect">
          <a:avLst>
            <a:gd name="adj" fmla="val 10000"/>
          </a:avLst>
        </a:prstGeom>
      </dgm:spPr>
    </dgm:pt>
    <dgm:pt modelId="{C61B7752-1CB2-4E3D-B2C8-9CED85C2A02D}" type="pres">
      <dgm:prSet presAssocID="{4E204A47-91A4-40F2-8337-B2D992F4265A}" presName="hierChild3" presStyleCnt="0"/>
      <dgm:spPr/>
    </dgm:pt>
    <dgm:pt modelId="{11DBB0E1-AD00-4840-81E4-A373BE11D378}" type="pres">
      <dgm:prSet presAssocID="{DE20665E-E70A-4209-8481-0D2496157021}" presName="Name25" presStyleLbl="parChTrans1D4" presStyleIdx="2" presStyleCnt="11"/>
      <dgm:spPr>
        <a:custGeom>
          <a:avLst/>
          <a:gdLst/>
          <a:ahLst/>
          <a:cxnLst/>
          <a:rect l="0" t="0" r="0" b="0"/>
          <a:pathLst>
            <a:path>
              <a:moveTo>
                <a:pt x="0" y="9470"/>
              </a:moveTo>
              <a:lnTo>
                <a:pt x="542535" y="9470"/>
              </a:lnTo>
            </a:path>
          </a:pathLst>
        </a:custGeom>
      </dgm:spPr>
    </dgm:pt>
    <dgm:pt modelId="{5D9431F1-E039-45B1-8FE5-AE2463EF3710}" type="pres">
      <dgm:prSet presAssocID="{DE20665E-E70A-4209-8481-0D2496157021}" presName="connTx" presStyleLbl="parChTrans1D4" presStyleIdx="2" presStyleCnt="11"/>
      <dgm:spPr/>
    </dgm:pt>
    <dgm:pt modelId="{BBAFD919-D3A3-4819-AED0-B33176425162}" type="pres">
      <dgm:prSet presAssocID="{39B36832-55C3-4523-8833-54C9FC5EC7DB}" presName="Name30" presStyleCnt="0"/>
      <dgm:spPr/>
    </dgm:pt>
    <dgm:pt modelId="{77E3BDC0-8CB5-4949-8C9E-B1BEF21CD31D}" type="pres">
      <dgm:prSet presAssocID="{39B36832-55C3-4523-8833-54C9FC5EC7DB}" presName="level2Shape" presStyleLbl="node4" presStyleIdx="2" presStyleCnt="11"/>
      <dgm:spPr>
        <a:prstGeom prst="roundRect">
          <a:avLst>
            <a:gd name="adj" fmla="val 10000"/>
          </a:avLst>
        </a:prstGeom>
      </dgm:spPr>
    </dgm:pt>
    <dgm:pt modelId="{223651F2-30BC-4BF1-BBB3-EB447D56C69B}" type="pres">
      <dgm:prSet presAssocID="{39B36832-55C3-4523-8833-54C9FC5EC7DB}" presName="hierChild3" presStyleCnt="0"/>
      <dgm:spPr/>
    </dgm:pt>
    <dgm:pt modelId="{457CA14C-AA99-4BB2-8614-606348FAF033}" type="pres">
      <dgm:prSet presAssocID="{CEF24067-733B-4188-818C-A47E2D24AE28}" presName="Name25" presStyleLbl="parChTrans1D4" presStyleIdx="3" presStyleCnt="11"/>
      <dgm:spPr>
        <a:custGeom>
          <a:avLst/>
          <a:gdLst/>
          <a:ahLst/>
          <a:cxnLst/>
          <a:rect l="0" t="0" r="0" b="0"/>
          <a:pathLst>
            <a:path>
              <a:moveTo>
                <a:pt x="0" y="9470"/>
              </a:moveTo>
              <a:lnTo>
                <a:pt x="309822" y="9470"/>
              </a:lnTo>
            </a:path>
          </a:pathLst>
        </a:custGeom>
      </dgm:spPr>
    </dgm:pt>
    <dgm:pt modelId="{1749585C-FFCA-4912-85ED-AA5BA4BC1CC2}" type="pres">
      <dgm:prSet presAssocID="{CEF24067-733B-4188-818C-A47E2D24AE28}" presName="connTx" presStyleLbl="parChTrans1D4" presStyleIdx="3" presStyleCnt="11"/>
      <dgm:spPr/>
    </dgm:pt>
    <dgm:pt modelId="{E2D99D99-8718-40BD-A0C8-DE7862066C4E}" type="pres">
      <dgm:prSet presAssocID="{6A280AFC-6C1B-4D02-9153-7510B0F012C8}" presName="Name30" presStyleCnt="0"/>
      <dgm:spPr/>
    </dgm:pt>
    <dgm:pt modelId="{31A32C7A-885A-47E7-9452-DB9BFB2E6997}" type="pres">
      <dgm:prSet presAssocID="{6A280AFC-6C1B-4D02-9153-7510B0F012C8}" presName="level2Shape" presStyleLbl="node4" presStyleIdx="3" presStyleCnt="11"/>
      <dgm:spPr>
        <a:prstGeom prst="roundRect">
          <a:avLst>
            <a:gd name="adj" fmla="val 10000"/>
          </a:avLst>
        </a:prstGeom>
      </dgm:spPr>
    </dgm:pt>
    <dgm:pt modelId="{C3B49412-2B12-4BAC-8485-5AEC018E85C0}" type="pres">
      <dgm:prSet presAssocID="{6A280AFC-6C1B-4D02-9153-7510B0F012C8}" presName="hierChild3" presStyleCnt="0"/>
      <dgm:spPr/>
    </dgm:pt>
    <dgm:pt modelId="{B08AC582-FD17-4736-B232-9F8647FBD70F}" type="pres">
      <dgm:prSet presAssocID="{91392794-B0C3-4412-867A-A7346B406D35}" presName="Name25" presStyleLbl="parChTrans1D4" presStyleIdx="4" presStyleCnt="11"/>
      <dgm:spPr>
        <a:custGeom>
          <a:avLst/>
          <a:gdLst/>
          <a:ahLst/>
          <a:cxnLst/>
          <a:rect l="0" t="0" r="0" b="0"/>
          <a:pathLst>
            <a:path>
              <a:moveTo>
                <a:pt x="0" y="9470"/>
              </a:moveTo>
              <a:lnTo>
                <a:pt x="542535" y="9470"/>
              </a:lnTo>
            </a:path>
          </a:pathLst>
        </a:custGeom>
      </dgm:spPr>
    </dgm:pt>
    <dgm:pt modelId="{43C8C475-5599-4467-8875-9984B6E49DC4}" type="pres">
      <dgm:prSet presAssocID="{91392794-B0C3-4412-867A-A7346B406D35}" presName="connTx" presStyleLbl="parChTrans1D4" presStyleIdx="4" presStyleCnt="11"/>
      <dgm:spPr/>
    </dgm:pt>
    <dgm:pt modelId="{14B963C0-71CA-43E0-B86A-E62030603535}" type="pres">
      <dgm:prSet presAssocID="{2C467473-8F60-42EB-AD32-A01D4F8A8E55}" presName="Name30" presStyleCnt="0"/>
      <dgm:spPr/>
    </dgm:pt>
    <dgm:pt modelId="{BB76BBF3-1AF1-48A1-84C3-1CE16D11353D}" type="pres">
      <dgm:prSet presAssocID="{2C467473-8F60-42EB-AD32-A01D4F8A8E55}" presName="level2Shape" presStyleLbl="node4" presStyleIdx="4" presStyleCnt="11"/>
      <dgm:spPr>
        <a:prstGeom prst="roundRect">
          <a:avLst>
            <a:gd name="adj" fmla="val 10000"/>
          </a:avLst>
        </a:prstGeom>
      </dgm:spPr>
    </dgm:pt>
    <dgm:pt modelId="{56739116-B382-4F5A-BE89-EEFAF242BC0E}" type="pres">
      <dgm:prSet presAssocID="{2C467473-8F60-42EB-AD32-A01D4F8A8E55}" presName="hierChild3" presStyleCnt="0"/>
      <dgm:spPr/>
    </dgm:pt>
    <dgm:pt modelId="{7C26B611-CDFA-4BB2-AD29-C54CE6EAB591}" type="pres">
      <dgm:prSet presAssocID="{5B12D331-6FAA-4D5E-80F9-FB68F0A408AE}" presName="Name25" presStyleLbl="parChTrans1D4" presStyleIdx="5" presStyleCnt="11"/>
      <dgm:spPr>
        <a:custGeom>
          <a:avLst/>
          <a:gdLst/>
          <a:ahLst/>
          <a:cxnLst/>
          <a:rect l="0" t="0" r="0" b="0"/>
          <a:pathLst>
            <a:path>
              <a:moveTo>
                <a:pt x="0" y="9470"/>
              </a:moveTo>
              <a:lnTo>
                <a:pt x="309822" y="9470"/>
              </a:lnTo>
            </a:path>
          </a:pathLst>
        </a:custGeom>
      </dgm:spPr>
    </dgm:pt>
    <dgm:pt modelId="{96ED79CB-D939-46BD-968A-DA72C2EB3F72}" type="pres">
      <dgm:prSet presAssocID="{5B12D331-6FAA-4D5E-80F9-FB68F0A408AE}" presName="connTx" presStyleLbl="parChTrans1D4" presStyleIdx="5" presStyleCnt="11"/>
      <dgm:spPr/>
    </dgm:pt>
    <dgm:pt modelId="{A539D061-C73B-4610-86DC-E9F9B54C249D}" type="pres">
      <dgm:prSet presAssocID="{8B4E2E3A-D7EF-48C1-AE59-C47036C96F8E}" presName="Name30" presStyleCnt="0"/>
      <dgm:spPr/>
    </dgm:pt>
    <dgm:pt modelId="{A97F818A-7183-457C-9387-405A61D5C9CF}" type="pres">
      <dgm:prSet presAssocID="{8B4E2E3A-D7EF-48C1-AE59-C47036C96F8E}" presName="level2Shape" presStyleLbl="node4" presStyleIdx="5" presStyleCnt="11"/>
      <dgm:spPr>
        <a:prstGeom prst="roundRect">
          <a:avLst>
            <a:gd name="adj" fmla="val 10000"/>
          </a:avLst>
        </a:prstGeom>
      </dgm:spPr>
    </dgm:pt>
    <dgm:pt modelId="{E09089B9-9B66-48AC-909A-C3AE8A2CFBFC}" type="pres">
      <dgm:prSet presAssocID="{8B4E2E3A-D7EF-48C1-AE59-C47036C96F8E}" presName="hierChild3" presStyleCnt="0"/>
      <dgm:spPr/>
    </dgm:pt>
    <dgm:pt modelId="{50E8EC76-D29D-4BA4-AE5C-E3A786554F2D}" type="pres">
      <dgm:prSet presAssocID="{CB91DA58-6B49-4CE2-8246-BD7624E10699}" presName="Name25" presStyleLbl="parChTrans1D4" presStyleIdx="6" presStyleCnt="11"/>
      <dgm:spPr>
        <a:custGeom>
          <a:avLst/>
          <a:gdLst/>
          <a:ahLst/>
          <a:cxnLst/>
          <a:rect l="0" t="0" r="0" b="0"/>
          <a:pathLst>
            <a:path>
              <a:moveTo>
                <a:pt x="0" y="9470"/>
              </a:moveTo>
              <a:lnTo>
                <a:pt x="542535" y="9470"/>
              </a:lnTo>
            </a:path>
          </a:pathLst>
        </a:custGeom>
      </dgm:spPr>
    </dgm:pt>
    <dgm:pt modelId="{9E8559E2-3032-4985-A550-E5007CC92676}" type="pres">
      <dgm:prSet presAssocID="{CB91DA58-6B49-4CE2-8246-BD7624E10699}" presName="connTx" presStyleLbl="parChTrans1D4" presStyleIdx="6" presStyleCnt="11"/>
      <dgm:spPr/>
    </dgm:pt>
    <dgm:pt modelId="{C5053397-9284-4649-B7D0-EF302CB9E244}" type="pres">
      <dgm:prSet presAssocID="{AF2F84B2-8300-4109-A2F4-349A090ACA75}" presName="Name30" presStyleCnt="0"/>
      <dgm:spPr/>
    </dgm:pt>
    <dgm:pt modelId="{BED6519B-2EE3-4722-B54F-33CD76C61AA6}" type="pres">
      <dgm:prSet presAssocID="{AF2F84B2-8300-4109-A2F4-349A090ACA75}" presName="level2Shape" presStyleLbl="node4" presStyleIdx="6" presStyleCnt="11"/>
      <dgm:spPr>
        <a:prstGeom prst="roundRect">
          <a:avLst>
            <a:gd name="adj" fmla="val 10000"/>
          </a:avLst>
        </a:prstGeom>
      </dgm:spPr>
    </dgm:pt>
    <dgm:pt modelId="{60022118-0F99-41C2-AB6D-DD571393020A}" type="pres">
      <dgm:prSet presAssocID="{AF2F84B2-8300-4109-A2F4-349A090ACA75}" presName="hierChild3" presStyleCnt="0"/>
      <dgm:spPr/>
    </dgm:pt>
    <dgm:pt modelId="{A91BFDB8-111E-47F5-A965-C7B55D5AEB0E}" type="pres">
      <dgm:prSet presAssocID="{CEBEA0D5-190E-464C-9967-E5F35470A810}" presName="Name25" presStyleLbl="parChTrans1D4" presStyleIdx="7" presStyleCnt="11"/>
      <dgm:spPr>
        <a:custGeom>
          <a:avLst/>
          <a:gdLst/>
          <a:ahLst/>
          <a:cxnLst/>
          <a:rect l="0" t="0" r="0" b="0"/>
          <a:pathLst>
            <a:path>
              <a:moveTo>
                <a:pt x="0" y="9470"/>
              </a:moveTo>
              <a:lnTo>
                <a:pt x="542535" y="9470"/>
              </a:lnTo>
            </a:path>
          </a:pathLst>
        </a:custGeom>
      </dgm:spPr>
    </dgm:pt>
    <dgm:pt modelId="{FAB36357-A3CF-4AC1-BC4B-5D7B991AD685}" type="pres">
      <dgm:prSet presAssocID="{CEBEA0D5-190E-464C-9967-E5F35470A810}" presName="connTx" presStyleLbl="parChTrans1D4" presStyleIdx="7" presStyleCnt="11"/>
      <dgm:spPr/>
    </dgm:pt>
    <dgm:pt modelId="{292F28B4-6DE5-4687-B169-B280C2CDDAFA}" type="pres">
      <dgm:prSet presAssocID="{AA175A19-0D16-42B3-8423-CE7E3016F892}" presName="Name30" presStyleCnt="0"/>
      <dgm:spPr/>
    </dgm:pt>
    <dgm:pt modelId="{ADCFFBE7-42F5-468A-8882-E1BD92B571AB}" type="pres">
      <dgm:prSet presAssocID="{AA175A19-0D16-42B3-8423-CE7E3016F892}" presName="level2Shape" presStyleLbl="node4" presStyleIdx="7" presStyleCnt="11"/>
      <dgm:spPr>
        <a:prstGeom prst="roundRect">
          <a:avLst>
            <a:gd name="adj" fmla="val 10000"/>
          </a:avLst>
        </a:prstGeom>
      </dgm:spPr>
    </dgm:pt>
    <dgm:pt modelId="{422C3AE7-BA20-4276-B6DB-01DD165BC2C4}" type="pres">
      <dgm:prSet presAssocID="{AA175A19-0D16-42B3-8423-CE7E3016F892}" presName="hierChild3" presStyleCnt="0"/>
      <dgm:spPr/>
    </dgm:pt>
    <dgm:pt modelId="{B6DEC056-F934-4ADC-BAEF-D010807B9001}" type="pres">
      <dgm:prSet presAssocID="{0B62060E-C758-4D78-8838-7C30071CE246}" presName="Name25" presStyleLbl="parChTrans1D4" presStyleIdx="8" presStyleCnt="11"/>
      <dgm:spPr>
        <a:custGeom>
          <a:avLst/>
          <a:gdLst/>
          <a:ahLst/>
          <a:cxnLst/>
          <a:rect l="0" t="0" r="0" b="0"/>
          <a:pathLst>
            <a:path>
              <a:moveTo>
                <a:pt x="0" y="9470"/>
              </a:moveTo>
              <a:lnTo>
                <a:pt x="542535" y="9470"/>
              </a:lnTo>
            </a:path>
          </a:pathLst>
        </a:custGeom>
      </dgm:spPr>
    </dgm:pt>
    <dgm:pt modelId="{1CF48412-78CB-429E-9510-61D0712E4305}" type="pres">
      <dgm:prSet presAssocID="{0B62060E-C758-4D78-8838-7C30071CE246}" presName="connTx" presStyleLbl="parChTrans1D4" presStyleIdx="8" presStyleCnt="11"/>
      <dgm:spPr/>
    </dgm:pt>
    <dgm:pt modelId="{208E6432-5308-471F-8481-266EBCAA7571}" type="pres">
      <dgm:prSet presAssocID="{0BA95763-A192-45E0-9D7E-7A7C66FD92A1}" presName="Name30" presStyleCnt="0"/>
      <dgm:spPr/>
    </dgm:pt>
    <dgm:pt modelId="{9ABBD9E8-D9E6-4A15-B3A9-B4A03B8ED9F6}" type="pres">
      <dgm:prSet presAssocID="{0BA95763-A192-45E0-9D7E-7A7C66FD92A1}" presName="level2Shape" presStyleLbl="node4" presStyleIdx="8" presStyleCnt="11"/>
      <dgm:spPr>
        <a:prstGeom prst="roundRect">
          <a:avLst>
            <a:gd name="adj" fmla="val 10000"/>
          </a:avLst>
        </a:prstGeom>
      </dgm:spPr>
    </dgm:pt>
    <dgm:pt modelId="{255A8643-04D4-4B28-AB2F-FD0425C9DB5C}" type="pres">
      <dgm:prSet presAssocID="{0BA95763-A192-45E0-9D7E-7A7C66FD92A1}" presName="hierChild3" presStyleCnt="0"/>
      <dgm:spPr/>
    </dgm:pt>
    <dgm:pt modelId="{E5C963B6-A76A-491C-A468-30C89E970862}" type="pres">
      <dgm:prSet presAssocID="{98011ADF-7F67-46F6-9D1D-A9D82A68E82A}" presName="Name25" presStyleLbl="parChTrans1D3" presStyleIdx="1" presStyleCnt="2"/>
      <dgm:spPr>
        <a:custGeom>
          <a:avLst/>
          <a:gdLst/>
          <a:ahLst/>
          <a:cxnLst/>
          <a:rect l="0" t="0" r="0" b="0"/>
          <a:pathLst>
            <a:path>
              <a:moveTo>
                <a:pt x="0" y="9470"/>
              </a:moveTo>
              <a:lnTo>
                <a:pt x="637117" y="9470"/>
              </a:lnTo>
            </a:path>
          </a:pathLst>
        </a:custGeom>
      </dgm:spPr>
    </dgm:pt>
    <dgm:pt modelId="{2BF58193-9E40-4544-8228-8987F6D780AB}" type="pres">
      <dgm:prSet presAssocID="{98011ADF-7F67-46F6-9D1D-A9D82A68E82A}" presName="connTx" presStyleLbl="parChTrans1D3" presStyleIdx="1" presStyleCnt="2"/>
      <dgm:spPr/>
    </dgm:pt>
    <dgm:pt modelId="{E416EE70-1C86-4CB5-9CA1-EE03800ACAA1}" type="pres">
      <dgm:prSet presAssocID="{B0868A97-5535-4EE7-A7EC-CC8522EC956F}" presName="Name30" presStyleCnt="0"/>
      <dgm:spPr/>
    </dgm:pt>
    <dgm:pt modelId="{27103E1D-218D-434F-BC29-E6088161DB6F}" type="pres">
      <dgm:prSet presAssocID="{B0868A97-5535-4EE7-A7EC-CC8522EC956F}" presName="level2Shape" presStyleLbl="node3" presStyleIdx="1" presStyleCnt="2"/>
      <dgm:spPr>
        <a:prstGeom prst="roundRect">
          <a:avLst>
            <a:gd name="adj" fmla="val 10000"/>
          </a:avLst>
        </a:prstGeom>
      </dgm:spPr>
    </dgm:pt>
    <dgm:pt modelId="{98DF6C98-A424-4EA6-AC7E-91CF35E22803}" type="pres">
      <dgm:prSet presAssocID="{B0868A97-5535-4EE7-A7EC-CC8522EC956F}" presName="hierChild3" presStyleCnt="0"/>
      <dgm:spPr/>
    </dgm:pt>
    <dgm:pt modelId="{D76DE247-D315-49E7-B0A7-838B787DAA56}" type="pres">
      <dgm:prSet presAssocID="{1013F51A-9C6D-4DBC-A179-862AEE8FAEE3}" presName="Name25" presStyleLbl="parChTrans1D4" presStyleIdx="9" presStyleCnt="11"/>
      <dgm:spPr>
        <a:custGeom>
          <a:avLst/>
          <a:gdLst/>
          <a:ahLst/>
          <a:cxnLst/>
          <a:rect l="0" t="0" r="0" b="0"/>
          <a:pathLst>
            <a:path>
              <a:moveTo>
                <a:pt x="0" y="9470"/>
              </a:moveTo>
              <a:lnTo>
                <a:pt x="381547" y="9470"/>
              </a:lnTo>
            </a:path>
          </a:pathLst>
        </a:custGeom>
      </dgm:spPr>
    </dgm:pt>
    <dgm:pt modelId="{A84F0752-763D-4362-95B9-E25250083DC2}" type="pres">
      <dgm:prSet presAssocID="{1013F51A-9C6D-4DBC-A179-862AEE8FAEE3}" presName="connTx" presStyleLbl="parChTrans1D4" presStyleIdx="9" presStyleCnt="11"/>
      <dgm:spPr/>
    </dgm:pt>
    <dgm:pt modelId="{A7111792-0C56-40AE-9099-DA1C731E3030}" type="pres">
      <dgm:prSet presAssocID="{0D9061BC-1A0D-4955-B572-8FCF5BA66599}" presName="Name30" presStyleCnt="0"/>
      <dgm:spPr/>
    </dgm:pt>
    <dgm:pt modelId="{63FBE90E-B2E9-4F6C-BE78-6711231AD9F6}" type="pres">
      <dgm:prSet presAssocID="{0D9061BC-1A0D-4955-B572-8FCF5BA66599}" presName="level2Shape" presStyleLbl="node4" presStyleIdx="9" presStyleCnt="11"/>
      <dgm:spPr>
        <a:prstGeom prst="roundRect">
          <a:avLst>
            <a:gd name="adj" fmla="val 10000"/>
          </a:avLst>
        </a:prstGeom>
      </dgm:spPr>
    </dgm:pt>
    <dgm:pt modelId="{5719F7CA-E76E-42AA-900B-E7F2AD70E33B}" type="pres">
      <dgm:prSet presAssocID="{0D9061BC-1A0D-4955-B572-8FCF5BA66599}" presName="hierChild3" presStyleCnt="0"/>
      <dgm:spPr/>
    </dgm:pt>
    <dgm:pt modelId="{338CBE63-C412-44AE-9C97-6500F7EB6D1A}" type="pres">
      <dgm:prSet presAssocID="{9877913A-F848-4011-92FC-2A897F95F2BD}" presName="Name25" presStyleLbl="parChTrans1D4" presStyleIdx="10" presStyleCnt="11"/>
      <dgm:spPr>
        <a:custGeom>
          <a:avLst/>
          <a:gdLst/>
          <a:ahLst/>
          <a:cxnLst/>
          <a:rect l="0" t="0" r="0" b="0"/>
          <a:pathLst>
            <a:path>
              <a:moveTo>
                <a:pt x="0" y="9470"/>
              </a:moveTo>
              <a:lnTo>
                <a:pt x="381547" y="9470"/>
              </a:lnTo>
            </a:path>
          </a:pathLst>
        </a:custGeom>
      </dgm:spPr>
    </dgm:pt>
    <dgm:pt modelId="{74655ECC-766E-47DF-8372-D6ACD8FAB8C7}" type="pres">
      <dgm:prSet presAssocID="{9877913A-F848-4011-92FC-2A897F95F2BD}" presName="connTx" presStyleLbl="parChTrans1D4" presStyleIdx="10" presStyleCnt="11"/>
      <dgm:spPr/>
    </dgm:pt>
    <dgm:pt modelId="{2D7678F6-CDBF-4D60-83E0-254878DC8F3A}" type="pres">
      <dgm:prSet presAssocID="{8D1E3878-5751-4A5F-A0FC-A32E8A37F536}" presName="Name30" presStyleCnt="0"/>
      <dgm:spPr/>
    </dgm:pt>
    <dgm:pt modelId="{1307AB2F-ECB4-4233-BDA6-F6A1ADB18371}" type="pres">
      <dgm:prSet presAssocID="{8D1E3878-5751-4A5F-A0FC-A32E8A37F536}" presName="level2Shape" presStyleLbl="node4" presStyleIdx="10" presStyleCnt="11"/>
      <dgm:spPr>
        <a:prstGeom prst="roundRect">
          <a:avLst>
            <a:gd name="adj" fmla="val 10000"/>
          </a:avLst>
        </a:prstGeom>
      </dgm:spPr>
    </dgm:pt>
    <dgm:pt modelId="{476F2C1F-7320-4303-AE6E-7B745BAF9289}" type="pres">
      <dgm:prSet presAssocID="{8D1E3878-5751-4A5F-A0FC-A32E8A37F536}" presName="hierChild3" presStyleCnt="0"/>
      <dgm:spPr/>
    </dgm:pt>
    <dgm:pt modelId="{C2040360-F247-4083-9AF8-D194C1D5EA64}" type="pres">
      <dgm:prSet presAssocID="{A92FAFED-73C1-4E7F-B4BA-1708F4C8AEE7}" presName="Name25" presStyleLbl="parChTrans1D2" presStyleIdx="1" presStyleCnt="3"/>
      <dgm:spPr>
        <a:custGeom>
          <a:avLst/>
          <a:gdLst/>
          <a:ahLst/>
          <a:cxnLst/>
          <a:rect l="0" t="0" r="0" b="0"/>
          <a:pathLst>
            <a:path>
              <a:moveTo>
                <a:pt x="0" y="9470"/>
              </a:moveTo>
              <a:lnTo>
                <a:pt x="309822" y="9470"/>
              </a:lnTo>
            </a:path>
          </a:pathLst>
        </a:custGeom>
      </dgm:spPr>
    </dgm:pt>
    <dgm:pt modelId="{0E922B5F-B0C9-4743-932E-ABA70653E124}" type="pres">
      <dgm:prSet presAssocID="{A92FAFED-73C1-4E7F-B4BA-1708F4C8AEE7}" presName="connTx" presStyleLbl="parChTrans1D2" presStyleIdx="1" presStyleCnt="3"/>
      <dgm:spPr/>
    </dgm:pt>
    <dgm:pt modelId="{32558871-55EE-411E-94BD-9B2CAC879BF8}" type="pres">
      <dgm:prSet presAssocID="{5180810A-7936-4C00-9B71-D37F24CBB709}" presName="Name30" presStyleCnt="0"/>
      <dgm:spPr/>
    </dgm:pt>
    <dgm:pt modelId="{99BD1FF2-CF21-4B59-A165-65B835AB7046}" type="pres">
      <dgm:prSet presAssocID="{5180810A-7936-4C00-9B71-D37F24CBB709}" presName="level2Shape" presStyleLbl="node2" presStyleIdx="1" presStyleCnt="3"/>
      <dgm:spPr>
        <a:prstGeom prst="roundRect">
          <a:avLst>
            <a:gd name="adj" fmla="val 10000"/>
          </a:avLst>
        </a:prstGeom>
      </dgm:spPr>
    </dgm:pt>
    <dgm:pt modelId="{50C797A0-2FE0-4640-9106-ADAA796C20D9}" type="pres">
      <dgm:prSet presAssocID="{5180810A-7936-4C00-9B71-D37F24CBB709}" presName="hierChild3" presStyleCnt="0"/>
      <dgm:spPr/>
    </dgm:pt>
    <dgm:pt modelId="{420A48E9-394C-4F74-85FD-73A4608C6679}" type="pres">
      <dgm:prSet presAssocID="{A95D5057-4C59-4CA4-AB76-EB5510140EF6}" presName="Name25" presStyleLbl="parChTrans1D2" presStyleIdx="2" presStyleCnt="3"/>
      <dgm:spPr>
        <a:custGeom>
          <a:avLst/>
          <a:gdLst/>
          <a:ahLst/>
          <a:cxnLst/>
          <a:rect l="0" t="0" r="0" b="0"/>
          <a:pathLst>
            <a:path>
              <a:moveTo>
                <a:pt x="0" y="9470"/>
              </a:moveTo>
              <a:lnTo>
                <a:pt x="542535" y="9470"/>
              </a:lnTo>
            </a:path>
          </a:pathLst>
        </a:custGeom>
      </dgm:spPr>
    </dgm:pt>
    <dgm:pt modelId="{5B7B19E0-B67C-47F7-8098-A784F7E76CCC}" type="pres">
      <dgm:prSet presAssocID="{A95D5057-4C59-4CA4-AB76-EB5510140EF6}" presName="connTx" presStyleLbl="parChTrans1D2" presStyleIdx="2" presStyleCnt="3"/>
      <dgm:spPr/>
    </dgm:pt>
    <dgm:pt modelId="{1D19C465-C4A6-4622-A30A-E4BADA99B566}" type="pres">
      <dgm:prSet presAssocID="{5981A0CC-6B55-456C-A539-945E85B07BE8}" presName="Name30" presStyleCnt="0"/>
      <dgm:spPr/>
    </dgm:pt>
    <dgm:pt modelId="{C78D33E5-16F0-4B93-A2EB-62B8FBC655CB}" type="pres">
      <dgm:prSet presAssocID="{5981A0CC-6B55-456C-A539-945E85B07BE8}" presName="level2Shape" presStyleLbl="node2" presStyleIdx="2" presStyleCnt="3"/>
      <dgm:spPr>
        <a:prstGeom prst="roundRect">
          <a:avLst>
            <a:gd name="adj" fmla="val 10000"/>
          </a:avLst>
        </a:prstGeom>
      </dgm:spPr>
    </dgm:pt>
    <dgm:pt modelId="{B5285ADB-B089-4EE1-8A5D-52C737CA93DB}" type="pres">
      <dgm:prSet presAssocID="{5981A0CC-6B55-456C-A539-945E85B07BE8}" presName="hierChild3" presStyleCnt="0"/>
      <dgm:spPr/>
    </dgm:pt>
    <dgm:pt modelId="{A54550F0-944E-44D3-B7E9-6FEFD9ED3AEC}" type="pres">
      <dgm:prSet presAssocID="{CA0114EA-220E-4641-9D5B-577266BCED68}" presName="bgShapesFlow" presStyleCnt="0"/>
      <dgm:spPr/>
    </dgm:pt>
    <dgm:pt modelId="{FE72EDFE-52B4-45B0-BA7E-BEF4713612B0}" type="pres">
      <dgm:prSet presAssocID="{B45559DC-9836-45ED-8062-761993B02C9B}" presName="rectComp" presStyleCnt="0"/>
      <dgm:spPr/>
    </dgm:pt>
    <dgm:pt modelId="{B25A597F-50A2-4FCC-8864-01D3B0CDBC5B}" type="pres">
      <dgm:prSet presAssocID="{B45559DC-9836-45ED-8062-761993B02C9B}" presName="bgRect" presStyleLbl="bgShp" presStyleIdx="0" presStyleCnt="3" custLinFactX="149226" custLinFactNeighborX="200000"/>
      <dgm:spPr>
        <a:prstGeom prst="roundRect">
          <a:avLst>
            <a:gd name="adj" fmla="val 10000"/>
          </a:avLst>
        </a:prstGeom>
      </dgm:spPr>
    </dgm:pt>
    <dgm:pt modelId="{69627CFB-922A-472B-8318-5003241520F2}" type="pres">
      <dgm:prSet presAssocID="{B45559DC-9836-45ED-8062-761993B02C9B}" presName="bgRectTx" presStyleLbl="bgShp" presStyleIdx="0" presStyleCnt="3">
        <dgm:presLayoutVars>
          <dgm:bulletEnabled val="1"/>
        </dgm:presLayoutVars>
      </dgm:prSet>
      <dgm:spPr/>
    </dgm:pt>
    <dgm:pt modelId="{47F31279-DA0A-4BB9-8F1C-E261CA76DCC0}" type="pres">
      <dgm:prSet presAssocID="{B45559DC-9836-45ED-8062-761993B02C9B}" presName="spComp" presStyleCnt="0"/>
      <dgm:spPr/>
    </dgm:pt>
    <dgm:pt modelId="{7431D24C-4551-4DF8-937D-0C26D914D7C4}" type="pres">
      <dgm:prSet presAssocID="{B45559DC-9836-45ED-8062-761993B02C9B}" presName="hSp" presStyleCnt="0"/>
      <dgm:spPr/>
    </dgm:pt>
    <dgm:pt modelId="{BDB3FBE3-DFBF-4D38-B204-F9949BA985DC}" type="pres">
      <dgm:prSet presAssocID="{76BCFBE1-6834-4798-BE3E-F57CA17AA0F3}" presName="rectComp" presStyleCnt="0"/>
      <dgm:spPr/>
    </dgm:pt>
    <dgm:pt modelId="{05F2C3CF-0088-488B-AE33-6D6B55551530}" type="pres">
      <dgm:prSet presAssocID="{76BCFBE1-6834-4798-BE3E-F57CA17AA0F3}" presName="bgRect" presStyleLbl="bgShp" presStyleIdx="1" presStyleCnt="3" custLinFactX="150686" custLinFactNeighborX="200000"/>
      <dgm:spPr>
        <a:prstGeom prst="roundRect">
          <a:avLst>
            <a:gd name="adj" fmla="val 10000"/>
          </a:avLst>
        </a:prstGeom>
      </dgm:spPr>
    </dgm:pt>
    <dgm:pt modelId="{55E96DAC-5197-4D1D-9403-D69F828D3F2A}" type="pres">
      <dgm:prSet presAssocID="{76BCFBE1-6834-4798-BE3E-F57CA17AA0F3}" presName="bgRectTx" presStyleLbl="bgShp" presStyleIdx="1" presStyleCnt="3">
        <dgm:presLayoutVars>
          <dgm:bulletEnabled val="1"/>
        </dgm:presLayoutVars>
      </dgm:prSet>
      <dgm:spPr/>
    </dgm:pt>
    <dgm:pt modelId="{60728745-F856-4CD7-82E1-DF6EC0A1528C}" type="pres">
      <dgm:prSet presAssocID="{76BCFBE1-6834-4798-BE3E-F57CA17AA0F3}" presName="spComp" presStyleCnt="0"/>
      <dgm:spPr/>
    </dgm:pt>
    <dgm:pt modelId="{1465FA07-59BA-404C-BBA7-B79950FD738C}" type="pres">
      <dgm:prSet presAssocID="{76BCFBE1-6834-4798-BE3E-F57CA17AA0F3}" presName="hSp" presStyleCnt="0"/>
      <dgm:spPr/>
    </dgm:pt>
    <dgm:pt modelId="{C2CF244A-71FC-4BF4-928E-EA7771720003}" type="pres">
      <dgm:prSet presAssocID="{5FE34E7A-05CE-43C2-B24F-BBB84E161AC7}" presName="rectComp" presStyleCnt="0"/>
      <dgm:spPr/>
    </dgm:pt>
    <dgm:pt modelId="{11C4A47C-86D6-4F8C-B8B9-55D5D72C93A0}" type="pres">
      <dgm:prSet presAssocID="{5FE34E7A-05CE-43C2-B24F-BBB84E161AC7}" presName="bgRect" presStyleLbl="bgShp" presStyleIdx="2" presStyleCnt="3" custLinFactX="147754" custLinFactNeighborX="200000"/>
      <dgm:spPr>
        <a:prstGeom prst="roundRect">
          <a:avLst>
            <a:gd name="adj" fmla="val 10000"/>
          </a:avLst>
        </a:prstGeom>
      </dgm:spPr>
    </dgm:pt>
    <dgm:pt modelId="{4EEB3A5A-31AA-446C-83AA-603676F3755F}" type="pres">
      <dgm:prSet presAssocID="{5FE34E7A-05CE-43C2-B24F-BBB84E161AC7}" presName="bgRectTx" presStyleLbl="bgShp" presStyleIdx="2" presStyleCnt="3">
        <dgm:presLayoutVars>
          <dgm:bulletEnabled val="1"/>
        </dgm:presLayoutVars>
      </dgm:prSet>
      <dgm:spPr/>
    </dgm:pt>
  </dgm:ptLst>
  <dgm:cxnLst>
    <dgm:cxn modelId="{3926AF00-87D8-4935-BF34-C9ADDA313E75}" type="presOf" srcId="{8B4E2E3A-D7EF-48C1-AE59-C47036C96F8E}" destId="{A97F818A-7183-457C-9387-405A61D5C9CF}" srcOrd="0" destOrd="0" presId="urn:microsoft.com/office/officeart/2005/8/layout/hierarchy5#1"/>
    <dgm:cxn modelId="{5CDF3404-2B21-4811-A1CD-6E105CE303EE}" type="presOf" srcId="{CEBEA0D5-190E-464C-9967-E5F35470A810}" destId="{FAB36357-A3CF-4AC1-BC4B-5D7B991AD685}" srcOrd="1" destOrd="0" presId="urn:microsoft.com/office/officeart/2005/8/layout/hierarchy5#1"/>
    <dgm:cxn modelId="{14044905-0741-4F25-B39E-302AF0214DFD}" srcId="{CA0114EA-220E-4641-9D5B-577266BCED68}" destId="{5FE34E7A-05CE-43C2-B24F-BBB84E161AC7}" srcOrd="3" destOrd="0" parTransId="{9EE5CCE1-909C-46CD-A255-CADE233EB824}" sibTransId="{DD45EC89-3111-45E6-BCDA-B0D94892B372}"/>
    <dgm:cxn modelId="{7BFA250A-848C-4F0D-80C9-06C0D8D9FA29}" type="presOf" srcId="{18126663-A235-4A8F-B7EE-013D1E04DB2D}" destId="{F8CC9442-F5FE-4A49-B6EC-BB318950F234}" srcOrd="0" destOrd="0" presId="urn:microsoft.com/office/officeart/2005/8/layout/hierarchy5#1"/>
    <dgm:cxn modelId="{E4C1640C-1C61-4DA4-895D-467B834465F6}" srcId="{CA0114EA-220E-4641-9D5B-577266BCED68}" destId="{76BCFBE1-6834-4798-BE3E-F57CA17AA0F3}" srcOrd="2" destOrd="0" parTransId="{88B2F988-4F89-43AB-B99B-505BD36FE507}" sibTransId="{2BEFACEC-FBD2-44FC-AD1C-705CE110BAE8}"/>
    <dgm:cxn modelId="{7977EF0D-1ECC-4B25-92E2-D03564026EF1}" type="presOf" srcId="{5FE34E7A-05CE-43C2-B24F-BBB84E161AC7}" destId="{11C4A47C-86D6-4F8C-B8B9-55D5D72C93A0}" srcOrd="0" destOrd="0" presId="urn:microsoft.com/office/officeart/2005/8/layout/hierarchy5#1"/>
    <dgm:cxn modelId="{7047ED11-3EB4-4575-B850-D867FFEC75D7}" type="presOf" srcId="{5981A0CC-6B55-456C-A539-945E85B07BE8}" destId="{C78D33E5-16F0-4B93-A2EB-62B8FBC655CB}" srcOrd="0" destOrd="0" presId="urn:microsoft.com/office/officeart/2005/8/layout/hierarchy5#1"/>
    <dgm:cxn modelId="{1F020F1E-7BB2-4A56-B474-57A4CAE8BA8B}" type="presOf" srcId="{91392794-B0C3-4412-867A-A7346B406D35}" destId="{43C8C475-5599-4467-8875-9984B6E49DC4}" srcOrd="1" destOrd="0" presId="urn:microsoft.com/office/officeart/2005/8/layout/hierarchy5#1"/>
    <dgm:cxn modelId="{7F61331E-7608-4C71-8A7C-8FFECC0D9B35}" srcId="{6A280AFC-6C1B-4D02-9153-7510B0F012C8}" destId="{8B4E2E3A-D7EF-48C1-AE59-C47036C96F8E}" srcOrd="1" destOrd="0" parTransId="{5B12D331-6FAA-4D5E-80F9-FB68F0A408AE}" sibTransId="{51EA5A3C-EF97-4456-8209-2509DBF7F5F6}"/>
    <dgm:cxn modelId="{1766A221-4F0A-4B44-9EB3-A717F9F4FD18}" type="presOf" srcId="{C0F0529A-B6EC-4203-967B-D02564D21BF2}" destId="{2A3E0D65-805F-44A9-AC35-F98989474325}" srcOrd="0" destOrd="0" presId="urn:microsoft.com/office/officeart/2005/8/layout/hierarchy5#1"/>
    <dgm:cxn modelId="{76F0B522-1D0E-449A-B7AB-2BA13F02EE41}" type="presOf" srcId="{6A280AFC-6C1B-4D02-9153-7510B0F012C8}" destId="{31A32C7A-885A-47E7-9452-DB9BFB2E6997}" srcOrd="0" destOrd="0" presId="urn:microsoft.com/office/officeart/2005/8/layout/hierarchy5#1"/>
    <dgm:cxn modelId="{CD3B9527-5424-414C-8684-25F713DE6E37}" type="presOf" srcId="{5B12D331-6FAA-4D5E-80F9-FB68F0A408AE}" destId="{7C26B611-CDFA-4BB2-AD29-C54CE6EAB591}" srcOrd="0" destOrd="0" presId="urn:microsoft.com/office/officeart/2005/8/layout/hierarchy5#1"/>
    <dgm:cxn modelId="{F3C0622A-F81B-42B2-83C0-6E032D949BAF}" type="presOf" srcId="{4E204A47-91A4-40F2-8337-B2D992F4265A}" destId="{2E31FACE-3C23-4466-9F95-4038DF9ACA4B}" srcOrd="0" destOrd="0" presId="urn:microsoft.com/office/officeart/2005/8/layout/hierarchy5#1"/>
    <dgm:cxn modelId="{821D5A2A-218C-40C3-888C-4909191DE471}" type="presOf" srcId="{86CA6F8C-893B-4CC9-9222-546BB4220933}" destId="{2E59EA2D-48C6-42B2-A688-2325D4DE2A49}" srcOrd="1" destOrd="0" presId="urn:microsoft.com/office/officeart/2005/8/layout/hierarchy5#1"/>
    <dgm:cxn modelId="{710EFD31-A1AC-45EA-88B9-758FA5257646}" type="presOf" srcId="{5B12D331-6FAA-4D5E-80F9-FB68F0A408AE}" destId="{96ED79CB-D939-46BD-968A-DA72C2EB3F72}" srcOrd="1" destOrd="0" presId="urn:microsoft.com/office/officeart/2005/8/layout/hierarchy5#1"/>
    <dgm:cxn modelId="{E4551C34-5300-40D4-AB3F-C9BE5D5560A0}" srcId="{C0F0529A-B6EC-4203-967B-D02564D21BF2}" destId="{5180810A-7936-4C00-9B71-D37F24CBB709}" srcOrd="1" destOrd="0" parTransId="{A92FAFED-73C1-4E7F-B4BA-1708F4C8AEE7}" sibTransId="{3EAAB005-CE9F-484E-82C0-7C1E020E5A10}"/>
    <dgm:cxn modelId="{88D0793C-9482-4253-9CFC-109253364E3F}" type="presOf" srcId="{CEF24067-733B-4188-818C-A47E2D24AE28}" destId="{1749585C-FFCA-4912-85ED-AA5BA4BC1CC2}" srcOrd="1" destOrd="0" presId="urn:microsoft.com/office/officeart/2005/8/layout/hierarchy5#1"/>
    <dgm:cxn modelId="{1937BB3D-DCFC-45CF-B6ED-FF8E57861BF4}" type="presOf" srcId="{9877913A-F848-4011-92FC-2A897F95F2BD}" destId="{338CBE63-C412-44AE-9C97-6500F7EB6D1A}" srcOrd="0" destOrd="0" presId="urn:microsoft.com/office/officeart/2005/8/layout/hierarchy5#1"/>
    <dgm:cxn modelId="{C11CB440-0C8B-4CF6-9589-4DE528F555B7}" srcId="{C0F0529A-B6EC-4203-967B-D02564D21BF2}" destId="{5981A0CC-6B55-456C-A539-945E85B07BE8}" srcOrd="2" destOrd="0" parTransId="{A95D5057-4C59-4CA4-AB76-EB5510140EF6}" sibTransId="{834CFDF4-929B-453E-AFA3-D524C9A1F916}"/>
    <dgm:cxn modelId="{77676364-7314-42C3-A115-91B52FAAE297}" type="presOf" srcId="{A92FAFED-73C1-4E7F-B4BA-1708F4C8AEE7}" destId="{C2040360-F247-4083-9AF8-D194C1D5EA64}" srcOrd="0" destOrd="0" presId="urn:microsoft.com/office/officeart/2005/8/layout/hierarchy5#1"/>
    <dgm:cxn modelId="{0D5D4964-4847-42C2-BDD9-BAD8D9915B97}" srcId="{B0868A97-5535-4EE7-A7EC-CC8522EC956F}" destId="{8D1E3878-5751-4A5F-A0FC-A32E8A37F536}" srcOrd="1" destOrd="0" parTransId="{9877913A-F848-4011-92FC-2A897F95F2BD}" sibTransId="{B6D229D8-3A82-419B-8506-ED1F7F373C84}"/>
    <dgm:cxn modelId="{F240EF44-7E5D-4792-8EAA-EE50A4B14A59}" type="presOf" srcId="{76BCFBE1-6834-4798-BE3E-F57CA17AA0F3}" destId="{55E96DAC-5197-4D1D-9403-D69F828D3F2A}" srcOrd="1" destOrd="0" presId="urn:microsoft.com/office/officeart/2005/8/layout/hierarchy5#1"/>
    <dgm:cxn modelId="{2F695B66-C13A-4891-B261-EE96F2F722D2}" type="presOf" srcId="{CB91DA58-6B49-4CE2-8246-BD7624E10699}" destId="{50E8EC76-D29D-4BA4-AE5C-E3A786554F2D}" srcOrd="0" destOrd="0" presId="urn:microsoft.com/office/officeart/2005/8/layout/hierarchy5#1"/>
    <dgm:cxn modelId="{76639947-2ED9-4EB4-AE92-30D530FB1AA9}" srcId="{4E204A47-91A4-40F2-8337-B2D992F4265A}" destId="{39B36832-55C3-4523-8833-54C9FC5EC7DB}" srcOrd="0" destOrd="0" parTransId="{DE20665E-E70A-4209-8481-0D2496157021}" sibTransId="{131B3F9F-7FCB-41D9-85A7-6158A4334D4F}"/>
    <dgm:cxn modelId="{917E1E49-B96F-4C84-9F0D-F7434E5E4E7E}" type="presOf" srcId="{B45559DC-9836-45ED-8062-761993B02C9B}" destId="{69627CFB-922A-472B-8318-5003241520F2}" srcOrd="1" destOrd="0" presId="urn:microsoft.com/office/officeart/2005/8/layout/hierarchy5#1"/>
    <dgm:cxn modelId="{9309E14D-EB2D-4CE6-BB91-A36D90C62BD0}" type="presOf" srcId="{0D9061BC-1A0D-4955-B572-8FCF5BA66599}" destId="{63FBE90E-B2E9-4F6C-BE78-6711231AD9F6}" srcOrd="0" destOrd="0" presId="urn:microsoft.com/office/officeart/2005/8/layout/hierarchy5#1"/>
    <dgm:cxn modelId="{6D81BA4E-DC01-4113-9E5F-3F7BFC9E8C03}" type="presOf" srcId="{98011ADF-7F67-46F6-9D1D-A9D82A68E82A}" destId="{2BF58193-9E40-4544-8228-8987F6D780AB}" srcOrd="1" destOrd="0" presId="urn:microsoft.com/office/officeart/2005/8/layout/hierarchy5#1"/>
    <dgm:cxn modelId="{B6A23D6F-952A-4294-AAF4-0ECDE7C9B6FE}" type="presOf" srcId="{3A2A26F0-A376-45C4-9F8B-8CE6FBF0DD04}" destId="{920B0C9E-086A-4A4B-9456-DD44F89A5B9A}" srcOrd="1" destOrd="0" presId="urn:microsoft.com/office/officeart/2005/8/layout/hierarchy5#1"/>
    <dgm:cxn modelId="{038ECA73-0E1C-4A68-A662-5A25764C2122}" type="presOf" srcId="{18126663-A235-4A8F-B7EE-013D1E04DB2D}" destId="{BECCD35B-99F6-443A-BCDA-9CC8FC64E668}" srcOrd="1" destOrd="0" presId="urn:microsoft.com/office/officeart/2005/8/layout/hierarchy5#1"/>
    <dgm:cxn modelId="{ACBF5774-5BEE-43AA-A307-B2FEAAC13957}" type="presOf" srcId="{CA0114EA-220E-4641-9D5B-577266BCED68}" destId="{DDCE7077-CFA6-48F7-805B-9BEB343A69AC}" srcOrd="0" destOrd="0" presId="urn:microsoft.com/office/officeart/2005/8/layout/hierarchy5#1"/>
    <dgm:cxn modelId="{E4BFA076-FD0E-4C6A-8149-C57024D935C8}" type="presOf" srcId="{8D1E3878-5751-4A5F-A0FC-A32E8A37F536}" destId="{1307AB2F-ECB4-4233-BDA6-F6A1ADB18371}" srcOrd="0" destOrd="0" presId="urn:microsoft.com/office/officeart/2005/8/layout/hierarchy5#1"/>
    <dgm:cxn modelId="{C9600157-348A-4C0B-A8DC-5A1530553B3E}" type="presOf" srcId="{98011ADF-7F67-46F6-9D1D-A9D82A68E82A}" destId="{E5C963B6-A76A-491C-A468-30C89E970862}" srcOrd="0" destOrd="0" presId="urn:microsoft.com/office/officeart/2005/8/layout/hierarchy5#1"/>
    <dgm:cxn modelId="{6FD4E257-8258-415D-B540-1CD4F3CF5889}" type="presOf" srcId="{FE716BC5-AD31-4CEE-843D-ED64F5C9D042}" destId="{B8A31F98-29B3-4639-9AE5-64BDBF8A9ABF}" srcOrd="1" destOrd="0" presId="urn:microsoft.com/office/officeart/2005/8/layout/hierarchy5#1"/>
    <dgm:cxn modelId="{40B6357D-290C-4657-90F4-11AAA8A345BE}" type="presOf" srcId="{CB91DA58-6B49-4CE2-8246-BD7624E10699}" destId="{9E8559E2-3032-4985-A550-E5007CC92676}" srcOrd="1" destOrd="0" presId="urn:microsoft.com/office/officeart/2005/8/layout/hierarchy5#1"/>
    <dgm:cxn modelId="{6AF0D57D-9EFD-4B52-A144-52FD8E04BE60}" type="presOf" srcId="{5180810A-7936-4C00-9B71-D37F24CBB709}" destId="{99BD1FF2-CF21-4B59-A165-65B835AB7046}" srcOrd="0" destOrd="0" presId="urn:microsoft.com/office/officeart/2005/8/layout/hierarchy5#1"/>
    <dgm:cxn modelId="{126EDB7F-C2A6-47DB-99C3-7DB6D3BE9AFF}" type="presOf" srcId="{0BA95763-A192-45E0-9D7E-7A7C66FD92A1}" destId="{9ABBD9E8-D9E6-4A15-B3A9-B4A03B8ED9F6}" srcOrd="0" destOrd="0" presId="urn:microsoft.com/office/officeart/2005/8/layout/hierarchy5#1"/>
    <dgm:cxn modelId="{9E47DA8A-3702-4466-BDAD-4DCB42BF5187}" type="presOf" srcId="{3A2A26F0-A376-45C4-9F8B-8CE6FBF0DD04}" destId="{0324D7FA-BD73-4F80-B6F4-8007B64663DD}" srcOrd="0" destOrd="0" presId="urn:microsoft.com/office/officeart/2005/8/layout/hierarchy5#1"/>
    <dgm:cxn modelId="{17581C8C-6053-45F4-A645-EC2414FEE094}" type="presOf" srcId="{B45559DC-9836-45ED-8062-761993B02C9B}" destId="{B25A597F-50A2-4FCC-8864-01D3B0CDBC5B}" srcOrd="0" destOrd="0" presId="urn:microsoft.com/office/officeart/2005/8/layout/hierarchy5#1"/>
    <dgm:cxn modelId="{2A9F538D-BA38-42C5-8E77-304EBF3AB75F}" type="presOf" srcId="{A95D5057-4C59-4CA4-AB76-EB5510140EF6}" destId="{5B7B19E0-B67C-47F7-8098-A784F7E76CCC}" srcOrd="1" destOrd="0" presId="urn:microsoft.com/office/officeart/2005/8/layout/hierarchy5#1"/>
    <dgm:cxn modelId="{BEAA288F-AD2D-4F13-9103-15A80EA714FA}" srcId="{6A280AFC-6C1B-4D02-9153-7510B0F012C8}" destId="{2C467473-8F60-42EB-AD32-A01D4F8A8E55}" srcOrd="0" destOrd="0" parTransId="{91392794-B0C3-4412-867A-A7346B406D35}" sibTransId="{EBFF0640-606A-40C7-AC71-A537FE5931F1}"/>
    <dgm:cxn modelId="{66422890-B801-4C39-A29E-21D0160C5B74}" type="presOf" srcId="{0B62060E-C758-4D78-8838-7C30071CE246}" destId="{B6DEC056-F934-4ADC-BAEF-D010807B9001}" srcOrd="0" destOrd="0" presId="urn:microsoft.com/office/officeart/2005/8/layout/hierarchy5#1"/>
    <dgm:cxn modelId="{7FBA7291-CC71-4D2F-B3E3-D9FBB6D9F4EE}" srcId="{5CD15E43-1662-4738-BDDD-5C7DC9F6AB47}" destId="{4E204A47-91A4-40F2-8337-B2D992F4265A}" srcOrd="1" destOrd="0" parTransId="{86CA6F8C-893B-4CC9-9222-546BB4220933}" sibTransId="{EFB6414F-C334-46A7-9639-113882EDC902}"/>
    <dgm:cxn modelId="{FC841196-A15A-4653-81C6-238FAAC522F7}" type="presOf" srcId="{CEF24067-733B-4188-818C-A47E2D24AE28}" destId="{457CA14C-AA99-4BB2-8614-606348FAF033}" srcOrd="0" destOrd="0" presId="urn:microsoft.com/office/officeart/2005/8/layout/hierarchy5#1"/>
    <dgm:cxn modelId="{FEFDA897-6F1A-474B-9D4F-0FD7438AC523}" type="presOf" srcId="{A95D5057-4C59-4CA4-AB76-EB5510140EF6}" destId="{420A48E9-394C-4F74-85FD-73A4608C6679}" srcOrd="0" destOrd="0" presId="urn:microsoft.com/office/officeart/2005/8/layout/hierarchy5#1"/>
    <dgm:cxn modelId="{91703699-DFED-47FD-9D6F-7552CF874C4E}" srcId="{414FFED4-E460-4B0C-B46E-90B994AF44E5}" destId="{B0868A97-5535-4EE7-A7EC-CC8522EC956F}" srcOrd="1" destOrd="0" parTransId="{98011ADF-7F67-46F6-9D1D-A9D82A68E82A}" sibTransId="{256D737D-4BAA-4AFC-AC83-869813FBEFAF}"/>
    <dgm:cxn modelId="{2B9C679F-F3D6-452C-BEC8-178CC830618A}" srcId="{B0868A97-5535-4EE7-A7EC-CC8522EC956F}" destId="{0D9061BC-1A0D-4955-B572-8FCF5BA66599}" srcOrd="0" destOrd="0" parTransId="{1013F51A-9C6D-4DBC-A179-862AEE8FAEE3}" sibTransId="{E605F2B1-6724-45B0-81A5-60133C35313B}"/>
    <dgm:cxn modelId="{86DBE4A1-BE79-4078-A648-1BEC6FE02D2E}" type="presOf" srcId="{FE716BC5-AD31-4CEE-843D-ED64F5C9D042}" destId="{75ACFC14-C188-42C9-8551-D14C30CC4376}" srcOrd="0" destOrd="0" presId="urn:microsoft.com/office/officeart/2005/8/layout/hierarchy5#1"/>
    <dgm:cxn modelId="{BD7CE4A4-EE39-4E6A-A1A2-B8BF313F7B8F}" type="presOf" srcId="{5CD15E43-1662-4738-BDDD-5C7DC9F6AB47}" destId="{0812F5AB-6EF5-400A-917B-3C0DD6C423B5}" srcOrd="0" destOrd="0" presId="urn:microsoft.com/office/officeart/2005/8/layout/hierarchy5#1"/>
    <dgm:cxn modelId="{28D13FA6-DD72-44A5-BAB7-6BC82A5839A7}" type="presOf" srcId="{1013F51A-9C6D-4DBC-A179-862AEE8FAEE3}" destId="{A84F0752-763D-4362-95B9-E25250083DC2}" srcOrd="1" destOrd="0" presId="urn:microsoft.com/office/officeart/2005/8/layout/hierarchy5#1"/>
    <dgm:cxn modelId="{9EC1D1A9-F64F-43F6-8055-EB6BF49F736B}" srcId="{CA0114EA-220E-4641-9D5B-577266BCED68}" destId="{C0F0529A-B6EC-4203-967B-D02564D21BF2}" srcOrd="0" destOrd="0" parTransId="{70CBF225-3FC1-4046-B21D-4C9BAC64494F}" sibTransId="{B233A063-40FB-4AA5-A9E0-8B95A164AD95}"/>
    <dgm:cxn modelId="{D6DBA7AB-7F11-4B44-8FE2-FD32D5378B83}" srcId="{CA0114EA-220E-4641-9D5B-577266BCED68}" destId="{B45559DC-9836-45ED-8062-761993B02C9B}" srcOrd="1" destOrd="0" parTransId="{1780C1CE-141A-4FF0-98F9-3B9CF862594E}" sibTransId="{EC346AD6-4C30-4C38-8AB7-EB44D9E0631F}"/>
    <dgm:cxn modelId="{56741CAE-68F0-4799-994B-78A43DBAF96A}" type="presOf" srcId="{86CA6F8C-893B-4CC9-9222-546BB4220933}" destId="{301FAD4B-E82F-4A68-82D8-39664C80D047}" srcOrd="0" destOrd="0" presId="urn:microsoft.com/office/officeart/2005/8/layout/hierarchy5#1"/>
    <dgm:cxn modelId="{09FC2FB0-C74D-48B2-AAE1-2D4D42F23400}" srcId="{5CD15E43-1662-4738-BDDD-5C7DC9F6AB47}" destId="{DAD2BF09-C6E2-405C-B176-F9674A9EFF76}" srcOrd="0" destOrd="0" parTransId="{3A2A26F0-A376-45C4-9F8B-8CE6FBF0DD04}" sibTransId="{75133746-D552-4EE0-A70A-066CCD6B05CB}"/>
    <dgm:cxn modelId="{CB3F98B1-5B48-468C-9058-BF26CFFE803B}" type="presOf" srcId="{AA175A19-0D16-42B3-8423-CE7E3016F892}" destId="{ADCFFBE7-42F5-468A-8882-E1BD92B571AB}" srcOrd="0" destOrd="0" presId="urn:microsoft.com/office/officeart/2005/8/layout/hierarchy5#1"/>
    <dgm:cxn modelId="{0E2312B2-B495-4F86-A754-83042CF1E2A5}" srcId="{6A280AFC-6C1B-4D02-9153-7510B0F012C8}" destId="{AF2F84B2-8300-4109-A2F4-349A090ACA75}" srcOrd="2" destOrd="0" parTransId="{CB91DA58-6B49-4CE2-8246-BD7624E10699}" sibTransId="{D48CE304-3008-415E-A599-94D10AEA4C1C}"/>
    <dgm:cxn modelId="{050EC8B7-BF18-4C32-B80F-AA148BA46A1A}" type="presOf" srcId="{B0868A97-5535-4EE7-A7EC-CC8522EC956F}" destId="{27103E1D-218D-434F-BC29-E6088161DB6F}" srcOrd="0" destOrd="0" presId="urn:microsoft.com/office/officeart/2005/8/layout/hierarchy5#1"/>
    <dgm:cxn modelId="{1D0547BB-972D-4515-B32A-D5D094AE74F7}" type="presOf" srcId="{DE20665E-E70A-4209-8481-0D2496157021}" destId="{5D9431F1-E039-45B1-8FE5-AE2463EF3710}" srcOrd="1" destOrd="0" presId="urn:microsoft.com/office/officeart/2005/8/layout/hierarchy5#1"/>
    <dgm:cxn modelId="{CFD3CFBF-F030-44C8-98C8-6D5E7C18AF5D}" type="presOf" srcId="{414FFED4-E460-4B0C-B46E-90B994AF44E5}" destId="{39856C2E-9BB0-48A2-ABD6-F1DEF83B0CBB}" srcOrd="0" destOrd="0" presId="urn:microsoft.com/office/officeart/2005/8/layout/hierarchy5#1"/>
    <dgm:cxn modelId="{B7989FC2-77FE-468B-AEFA-2920FBDF2D14}" type="presOf" srcId="{9877913A-F848-4011-92FC-2A897F95F2BD}" destId="{74655ECC-766E-47DF-8372-D6ACD8FAB8C7}" srcOrd="1" destOrd="0" presId="urn:microsoft.com/office/officeart/2005/8/layout/hierarchy5#1"/>
    <dgm:cxn modelId="{833E2BC3-197D-414F-9B0E-CAEB71239AB4}" srcId="{4E204A47-91A4-40F2-8337-B2D992F4265A}" destId="{6A280AFC-6C1B-4D02-9153-7510B0F012C8}" srcOrd="1" destOrd="0" parTransId="{CEF24067-733B-4188-818C-A47E2D24AE28}" sibTransId="{F938E454-57E5-4ADA-A78D-C29B874E6824}"/>
    <dgm:cxn modelId="{101088C3-738E-43DE-92D6-1C784D693CB2}" type="presOf" srcId="{5FE34E7A-05CE-43C2-B24F-BBB84E161AC7}" destId="{4EEB3A5A-31AA-446C-83AA-603676F3755F}" srcOrd="1" destOrd="0" presId="urn:microsoft.com/office/officeart/2005/8/layout/hierarchy5#1"/>
    <dgm:cxn modelId="{D75CDBC6-C306-4640-9B6D-FD19B2831A58}" type="presOf" srcId="{91392794-B0C3-4412-867A-A7346B406D35}" destId="{B08AC582-FD17-4736-B232-9F8647FBD70F}" srcOrd="0" destOrd="0" presId="urn:microsoft.com/office/officeart/2005/8/layout/hierarchy5#1"/>
    <dgm:cxn modelId="{767F87CC-A22D-4AE3-972B-DEA4656EAB39}" srcId="{414FFED4-E460-4B0C-B46E-90B994AF44E5}" destId="{5CD15E43-1662-4738-BDDD-5C7DC9F6AB47}" srcOrd="0" destOrd="0" parTransId="{18126663-A235-4A8F-B7EE-013D1E04DB2D}" sibTransId="{B93A8A69-BED4-4FD2-B192-E8160AD0A762}"/>
    <dgm:cxn modelId="{6D4B4FCE-E559-4FEC-B1B5-9A1BA626A592}" type="presOf" srcId="{CEBEA0D5-190E-464C-9967-E5F35470A810}" destId="{A91BFDB8-111E-47F5-A965-C7B55D5AEB0E}" srcOrd="0" destOrd="0" presId="urn:microsoft.com/office/officeart/2005/8/layout/hierarchy5#1"/>
    <dgm:cxn modelId="{BD33F4CE-99F2-4311-9DAC-E1A0F5EA1229}" type="presOf" srcId="{AF2F84B2-8300-4109-A2F4-349A090ACA75}" destId="{BED6519B-2EE3-4722-B54F-33CD76C61AA6}" srcOrd="0" destOrd="0" presId="urn:microsoft.com/office/officeart/2005/8/layout/hierarchy5#1"/>
    <dgm:cxn modelId="{3C33AACF-3068-4FE1-A80F-B6BB3D7B2660}" type="presOf" srcId="{A92FAFED-73C1-4E7F-B4BA-1708F4C8AEE7}" destId="{0E922B5F-B0C9-4743-932E-ABA70653E124}" srcOrd="1" destOrd="0" presId="urn:microsoft.com/office/officeart/2005/8/layout/hierarchy5#1"/>
    <dgm:cxn modelId="{2EB382D1-934C-4C63-BD05-FAD40291C52B}" srcId="{C0F0529A-B6EC-4203-967B-D02564D21BF2}" destId="{414FFED4-E460-4B0C-B46E-90B994AF44E5}" srcOrd="0" destOrd="0" parTransId="{FE716BC5-AD31-4CEE-843D-ED64F5C9D042}" sibTransId="{EEAA5AA4-8799-4FC7-B9F6-09A77B8536A4}"/>
    <dgm:cxn modelId="{B40D1DD4-A5B7-4125-AEFD-E2E3308C42AD}" srcId="{4E204A47-91A4-40F2-8337-B2D992F4265A}" destId="{AA175A19-0D16-42B3-8423-CE7E3016F892}" srcOrd="2" destOrd="0" parTransId="{CEBEA0D5-190E-464C-9967-E5F35470A810}" sibTransId="{17C35CF0-7475-4500-96E1-23FEB6EFB6D7}"/>
    <dgm:cxn modelId="{3C54AFD6-C0DE-4FE6-BBDA-D3F168A5EDFF}" type="presOf" srcId="{DE20665E-E70A-4209-8481-0D2496157021}" destId="{11DBB0E1-AD00-4840-81E4-A373BE11D378}" srcOrd="0" destOrd="0" presId="urn:microsoft.com/office/officeart/2005/8/layout/hierarchy5#1"/>
    <dgm:cxn modelId="{8EA369DF-BAD9-4F30-8123-53607AF83A95}" type="presOf" srcId="{76BCFBE1-6834-4798-BE3E-F57CA17AA0F3}" destId="{05F2C3CF-0088-488B-AE33-6D6B55551530}" srcOrd="0" destOrd="0" presId="urn:microsoft.com/office/officeart/2005/8/layout/hierarchy5#1"/>
    <dgm:cxn modelId="{AD1296E1-6C50-4944-811B-87FB31A9F741}" type="presOf" srcId="{2C467473-8F60-42EB-AD32-A01D4F8A8E55}" destId="{BB76BBF3-1AF1-48A1-84C3-1CE16D11353D}" srcOrd="0" destOrd="0" presId="urn:microsoft.com/office/officeart/2005/8/layout/hierarchy5#1"/>
    <dgm:cxn modelId="{597B72E4-3F41-4678-91A2-B4D30EF10D69}" type="presOf" srcId="{1013F51A-9C6D-4DBC-A179-862AEE8FAEE3}" destId="{D76DE247-D315-49E7-B0A7-838B787DAA56}" srcOrd="0" destOrd="0" presId="urn:microsoft.com/office/officeart/2005/8/layout/hierarchy5#1"/>
    <dgm:cxn modelId="{474858EB-BE92-4BB4-B6FC-6B22327B4D16}" type="presOf" srcId="{DAD2BF09-C6E2-405C-B176-F9674A9EFF76}" destId="{1E475BA2-1D1C-436E-BAD0-1CE2A25E6D55}" srcOrd="0" destOrd="0" presId="urn:microsoft.com/office/officeart/2005/8/layout/hierarchy5#1"/>
    <dgm:cxn modelId="{AC653EF7-9B82-43E3-9266-5AD1D8B63300}" type="presOf" srcId="{0B62060E-C758-4D78-8838-7C30071CE246}" destId="{1CF48412-78CB-429E-9510-61D0712E4305}" srcOrd="1" destOrd="0" presId="urn:microsoft.com/office/officeart/2005/8/layout/hierarchy5#1"/>
    <dgm:cxn modelId="{21CBBEFA-69D4-4CCF-93CD-368C5A4B2947}" srcId="{5CD15E43-1662-4738-BDDD-5C7DC9F6AB47}" destId="{0BA95763-A192-45E0-9D7E-7A7C66FD92A1}" srcOrd="2" destOrd="0" parTransId="{0B62060E-C758-4D78-8838-7C30071CE246}" sibTransId="{EEC2CFA4-5ECB-48FE-B565-D37728D2BFE1}"/>
    <dgm:cxn modelId="{68B841FC-E6CE-4635-9F71-F2E6AC9CCCB3}" type="presOf" srcId="{39B36832-55C3-4523-8833-54C9FC5EC7DB}" destId="{77E3BDC0-8CB5-4949-8C9E-B1BEF21CD31D}" srcOrd="0" destOrd="0" presId="urn:microsoft.com/office/officeart/2005/8/layout/hierarchy5#1"/>
    <dgm:cxn modelId="{56B8FE70-11FD-410D-A80A-3022322D0639}" type="presParOf" srcId="{DDCE7077-CFA6-48F7-805B-9BEB343A69AC}" destId="{15EE98C8-9C96-4035-9A8F-CE7CA0997579}" srcOrd="0" destOrd="0" presId="urn:microsoft.com/office/officeart/2005/8/layout/hierarchy5#1"/>
    <dgm:cxn modelId="{6DC1AAF7-EF9E-49CF-BE4E-EDA385783CE4}" type="presParOf" srcId="{15EE98C8-9C96-4035-9A8F-CE7CA0997579}" destId="{1CD1F7D7-0528-4806-A78A-E3F54318E6C6}" srcOrd="0" destOrd="0" presId="urn:microsoft.com/office/officeart/2005/8/layout/hierarchy5#1"/>
    <dgm:cxn modelId="{9C8EBC0A-19F8-42E3-884B-4726CC2E5477}" type="presParOf" srcId="{15EE98C8-9C96-4035-9A8F-CE7CA0997579}" destId="{7A349FE1-EA19-4508-843D-EFCEC13F5559}" srcOrd="1" destOrd="0" presId="urn:microsoft.com/office/officeart/2005/8/layout/hierarchy5#1"/>
    <dgm:cxn modelId="{2B2E2771-87CF-4F92-A516-19C95C42367D}" type="presParOf" srcId="{7A349FE1-EA19-4508-843D-EFCEC13F5559}" destId="{699B7D22-B214-4F14-BFB9-17DB9AC3082E}" srcOrd="0" destOrd="0" presId="urn:microsoft.com/office/officeart/2005/8/layout/hierarchy5#1"/>
    <dgm:cxn modelId="{7C24E517-42C3-46A9-A9FE-E5D30DE85848}" type="presParOf" srcId="{699B7D22-B214-4F14-BFB9-17DB9AC3082E}" destId="{2A3E0D65-805F-44A9-AC35-F98989474325}" srcOrd="0" destOrd="0" presId="urn:microsoft.com/office/officeart/2005/8/layout/hierarchy5#1"/>
    <dgm:cxn modelId="{43CBE0FE-F098-4F0D-88FB-9699082B8724}" type="presParOf" srcId="{699B7D22-B214-4F14-BFB9-17DB9AC3082E}" destId="{41DD21E5-EAC9-4F5B-AD9B-4A10919C7DF6}" srcOrd="1" destOrd="0" presId="urn:microsoft.com/office/officeart/2005/8/layout/hierarchy5#1"/>
    <dgm:cxn modelId="{72278881-60E7-4154-83FC-E1A81001D8E4}" type="presParOf" srcId="{41DD21E5-EAC9-4F5B-AD9B-4A10919C7DF6}" destId="{75ACFC14-C188-42C9-8551-D14C30CC4376}" srcOrd="0" destOrd="0" presId="urn:microsoft.com/office/officeart/2005/8/layout/hierarchy5#1"/>
    <dgm:cxn modelId="{647BDA67-0A91-41F1-9175-79D1F61E6215}" type="presParOf" srcId="{75ACFC14-C188-42C9-8551-D14C30CC4376}" destId="{B8A31F98-29B3-4639-9AE5-64BDBF8A9ABF}" srcOrd="0" destOrd="0" presId="urn:microsoft.com/office/officeart/2005/8/layout/hierarchy5#1"/>
    <dgm:cxn modelId="{321B2FB6-A298-4B6D-BD4B-8FAAE48C4436}" type="presParOf" srcId="{41DD21E5-EAC9-4F5B-AD9B-4A10919C7DF6}" destId="{7EE39C70-8EAA-4B62-AE82-90EC9633701A}" srcOrd="1" destOrd="0" presId="urn:microsoft.com/office/officeart/2005/8/layout/hierarchy5#1"/>
    <dgm:cxn modelId="{E9E40452-8CB7-4860-836E-F883FB59B8ED}" type="presParOf" srcId="{7EE39C70-8EAA-4B62-AE82-90EC9633701A}" destId="{39856C2E-9BB0-48A2-ABD6-F1DEF83B0CBB}" srcOrd="0" destOrd="0" presId="urn:microsoft.com/office/officeart/2005/8/layout/hierarchy5#1"/>
    <dgm:cxn modelId="{C0B4D7A2-5677-450F-A938-E13E027D6286}" type="presParOf" srcId="{7EE39C70-8EAA-4B62-AE82-90EC9633701A}" destId="{438E02B1-17A5-4343-8FD5-43EE914E1673}" srcOrd="1" destOrd="0" presId="urn:microsoft.com/office/officeart/2005/8/layout/hierarchy5#1"/>
    <dgm:cxn modelId="{23AA79F2-636B-431E-8D28-61238851BA15}" type="presParOf" srcId="{438E02B1-17A5-4343-8FD5-43EE914E1673}" destId="{F8CC9442-F5FE-4A49-B6EC-BB318950F234}" srcOrd="0" destOrd="0" presId="urn:microsoft.com/office/officeart/2005/8/layout/hierarchy5#1"/>
    <dgm:cxn modelId="{9770BF44-551D-4EE4-8EEF-52845F248504}" type="presParOf" srcId="{F8CC9442-F5FE-4A49-B6EC-BB318950F234}" destId="{BECCD35B-99F6-443A-BCDA-9CC8FC64E668}" srcOrd="0" destOrd="0" presId="urn:microsoft.com/office/officeart/2005/8/layout/hierarchy5#1"/>
    <dgm:cxn modelId="{170DB2BC-D817-4142-81A8-1F5F1B8DD4DB}" type="presParOf" srcId="{438E02B1-17A5-4343-8FD5-43EE914E1673}" destId="{F7B4C9E0-3F16-4154-9919-F1127C9E4DC3}" srcOrd="1" destOrd="0" presId="urn:microsoft.com/office/officeart/2005/8/layout/hierarchy5#1"/>
    <dgm:cxn modelId="{4558003B-3473-45CF-9073-CF53275E7DDD}" type="presParOf" srcId="{F7B4C9E0-3F16-4154-9919-F1127C9E4DC3}" destId="{0812F5AB-6EF5-400A-917B-3C0DD6C423B5}" srcOrd="0" destOrd="0" presId="urn:microsoft.com/office/officeart/2005/8/layout/hierarchy5#1"/>
    <dgm:cxn modelId="{9290B961-F3C7-4674-B883-C5B1DF606382}" type="presParOf" srcId="{F7B4C9E0-3F16-4154-9919-F1127C9E4DC3}" destId="{4A759F6B-4924-4BA0-9ABA-68A261027A13}" srcOrd="1" destOrd="0" presId="urn:microsoft.com/office/officeart/2005/8/layout/hierarchy5#1"/>
    <dgm:cxn modelId="{54F6AFC3-814D-4FEE-B840-1FB3E80E4342}" type="presParOf" srcId="{4A759F6B-4924-4BA0-9ABA-68A261027A13}" destId="{0324D7FA-BD73-4F80-B6F4-8007B64663DD}" srcOrd="0" destOrd="0" presId="urn:microsoft.com/office/officeart/2005/8/layout/hierarchy5#1"/>
    <dgm:cxn modelId="{F5D8CD6F-AF34-48C5-8F9F-13FC0C8C4307}" type="presParOf" srcId="{0324D7FA-BD73-4F80-B6F4-8007B64663DD}" destId="{920B0C9E-086A-4A4B-9456-DD44F89A5B9A}" srcOrd="0" destOrd="0" presId="urn:microsoft.com/office/officeart/2005/8/layout/hierarchy5#1"/>
    <dgm:cxn modelId="{E7EAB6FF-83FB-409E-8EE2-0F1766148678}" type="presParOf" srcId="{4A759F6B-4924-4BA0-9ABA-68A261027A13}" destId="{DE07ED7F-194F-4368-9EB5-6D8DAAF0988A}" srcOrd="1" destOrd="0" presId="urn:microsoft.com/office/officeart/2005/8/layout/hierarchy5#1"/>
    <dgm:cxn modelId="{D5ECA210-E309-42DE-9EC8-6A67DF0A7319}" type="presParOf" srcId="{DE07ED7F-194F-4368-9EB5-6D8DAAF0988A}" destId="{1E475BA2-1D1C-436E-BAD0-1CE2A25E6D55}" srcOrd="0" destOrd="0" presId="urn:microsoft.com/office/officeart/2005/8/layout/hierarchy5#1"/>
    <dgm:cxn modelId="{9B1AD71E-9FC4-47C2-BCF1-74B0811CC624}" type="presParOf" srcId="{DE07ED7F-194F-4368-9EB5-6D8DAAF0988A}" destId="{3D1EAE59-5D8F-43D1-80E6-1BB559CAA16E}" srcOrd="1" destOrd="0" presId="urn:microsoft.com/office/officeart/2005/8/layout/hierarchy5#1"/>
    <dgm:cxn modelId="{380CF236-1749-4542-9A2E-696DCE56CD03}" type="presParOf" srcId="{4A759F6B-4924-4BA0-9ABA-68A261027A13}" destId="{301FAD4B-E82F-4A68-82D8-39664C80D047}" srcOrd="2" destOrd="0" presId="urn:microsoft.com/office/officeart/2005/8/layout/hierarchy5#1"/>
    <dgm:cxn modelId="{46C3F056-5C31-40AC-A76B-CC6F383F1C5C}" type="presParOf" srcId="{301FAD4B-E82F-4A68-82D8-39664C80D047}" destId="{2E59EA2D-48C6-42B2-A688-2325D4DE2A49}" srcOrd="0" destOrd="0" presId="urn:microsoft.com/office/officeart/2005/8/layout/hierarchy5#1"/>
    <dgm:cxn modelId="{60582E75-49A8-4ACB-A42D-11C18D30EC66}" type="presParOf" srcId="{4A759F6B-4924-4BA0-9ABA-68A261027A13}" destId="{84749A1E-114D-453E-AC11-63B29E11DC9F}" srcOrd="3" destOrd="0" presId="urn:microsoft.com/office/officeart/2005/8/layout/hierarchy5#1"/>
    <dgm:cxn modelId="{65874487-5C06-4FDA-934E-7456B94DB413}" type="presParOf" srcId="{84749A1E-114D-453E-AC11-63B29E11DC9F}" destId="{2E31FACE-3C23-4466-9F95-4038DF9ACA4B}" srcOrd="0" destOrd="0" presId="urn:microsoft.com/office/officeart/2005/8/layout/hierarchy5#1"/>
    <dgm:cxn modelId="{F69659FD-7978-4FEE-9DA8-C0BF9618B104}" type="presParOf" srcId="{84749A1E-114D-453E-AC11-63B29E11DC9F}" destId="{C61B7752-1CB2-4E3D-B2C8-9CED85C2A02D}" srcOrd="1" destOrd="0" presId="urn:microsoft.com/office/officeart/2005/8/layout/hierarchy5#1"/>
    <dgm:cxn modelId="{6CDEF873-CB38-48AF-9E14-2EEBCD4DE0CC}" type="presParOf" srcId="{C61B7752-1CB2-4E3D-B2C8-9CED85C2A02D}" destId="{11DBB0E1-AD00-4840-81E4-A373BE11D378}" srcOrd="0" destOrd="0" presId="urn:microsoft.com/office/officeart/2005/8/layout/hierarchy5#1"/>
    <dgm:cxn modelId="{73AB7014-11EE-4827-BF35-916937C2D61F}" type="presParOf" srcId="{11DBB0E1-AD00-4840-81E4-A373BE11D378}" destId="{5D9431F1-E039-45B1-8FE5-AE2463EF3710}" srcOrd="0" destOrd="0" presId="urn:microsoft.com/office/officeart/2005/8/layout/hierarchy5#1"/>
    <dgm:cxn modelId="{67ED230C-300F-4543-A973-AE6F5DE491B8}" type="presParOf" srcId="{C61B7752-1CB2-4E3D-B2C8-9CED85C2A02D}" destId="{BBAFD919-D3A3-4819-AED0-B33176425162}" srcOrd="1" destOrd="0" presId="urn:microsoft.com/office/officeart/2005/8/layout/hierarchy5#1"/>
    <dgm:cxn modelId="{136377D8-6061-46E8-8151-FE331965422B}" type="presParOf" srcId="{BBAFD919-D3A3-4819-AED0-B33176425162}" destId="{77E3BDC0-8CB5-4949-8C9E-B1BEF21CD31D}" srcOrd="0" destOrd="0" presId="urn:microsoft.com/office/officeart/2005/8/layout/hierarchy5#1"/>
    <dgm:cxn modelId="{ABEA4315-8CA1-42FD-9171-66DB125A8270}" type="presParOf" srcId="{BBAFD919-D3A3-4819-AED0-B33176425162}" destId="{223651F2-30BC-4BF1-BBB3-EB447D56C69B}" srcOrd="1" destOrd="0" presId="urn:microsoft.com/office/officeart/2005/8/layout/hierarchy5#1"/>
    <dgm:cxn modelId="{3E7A94E1-A0F3-4C53-9C11-B8FD023837DC}" type="presParOf" srcId="{C61B7752-1CB2-4E3D-B2C8-9CED85C2A02D}" destId="{457CA14C-AA99-4BB2-8614-606348FAF033}" srcOrd="2" destOrd="0" presId="urn:microsoft.com/office/officeart/2005/8/layout/hierarchy5#1"/>
    <dgm:cxn modelId="{DA385C13-654E-48CC-856B-DDB8213EDF65}" type="presParOf" srcId="{457CA14C-AA99-4BB2-8614-606348FAF033}" destId="{1749585C-FFCA-4912-85ED-AA5BA4BC1CC2}" srcOrd="0" destOrd="0" presId="urn:microsoft.com/office/officeart/2005/8/layout/hierarchy5#1"/>
    <dgm:cxn modelId="{D9578830-6D90-49F0-9D3A-1DF67590A512}" type="presParOf" srcId="{C61B7752-1CB2-4E3D-B2C8-9CED85C2A02D}" destId="{E2D99D99-8718-40BD-A0C8-DE7862066C4E}" srcOrd="3" destOrd="0" presId="urn:microsoft.com/office/officeart/2005/8/layout/hierarchy5#1"/>
    <dgm:cxn modelId="{DF17E733-B205-4612-BCA9-6538C915A8FA}" type="presParOf" srcId="{E2D99D99-8718-40BD-A0C8-DE7862066C4E}" destId="{31A32C7A-885A-47E7-9452-DB9BFB2E6997}" srcOrd="0" destOrd="0" presId="urn:microsoft.com/office/officeart/2005/8/layout/hierarchy5#1"/>
    <dgm:cxn modelId="{1CE130BA-0E1C-4BD3-9033-F845CE1AB2D5}" type="presParOf" srcId="{E2D99D99-8718-40BD-A0C8-DE7862066C4E}" destId="{C3B49412-2B12-4BAC-8485-5AEC018E85C0}" srcOrd="1" destOrd="0" presId="urn:microsoft.com/office/officeart/2005/8/layout/hierarchy5#1"/>
    <dgm:cxn modelId="{1B432B63-CBA9-4A78-A0F7-B6FFC4A8EC4A}" type="presParOf" srcId="{C3B49412-2B12-4BAC-8485-5AEC018E85C0}" destId="{B08AC582-FD17-4736-B232-9F8647FBD70F}" srcOrd="0" destOrd="0" presId="urn:microsoft.com/office/officeart/2005/8/layout/hierarchy5#1"/>
    <dgm:cxn modelId="{2C1E8D36-CC54-414F-9CFD-32E32079123E}" type="presParOf" srcId="{B08AC582-FD17-4736-B232-9F8647FBD70F}" destId="{43C8C475-5599-4467-8875-9984B6E49DC4}" srcOrd="0" destOrd="0" presId="urn:microsoft.com/office/officeart/2005/8/layout/hierarchy5#1"/>
    <dgm:cxn modelId="{E4E7B67F-E21D-4C8F-965D-469504594B72}" type="presParOf" srcId="{C3B49412-2B12-4BAC-8485-5AEC018E85C0}" destId="{14B963C0-71CA-43E0-B86A-E62030603535}" srcOrd="1" destOrd="0" presId="urn:microsoft.com/office/officeart/2005/8/layout/hierarchy5#1"/>
    <dgm:cxn modelId="{A8EC038C-66D9-417E-B2D4-A677C79B8FAE}" type="presParOf" srcId="{14B963C0-71CA-43E0-B86A-E62030603535}" destId="{BB76BBF3-1AF1-48A1-84C3-1CE16D11353D}" srcOrd="0" destOrd="0" presId="urn:microsoft.com/office/officeart/2005/8/layout/hierarchy5#1"/>
    <dgm:cxn modelId="{BC14B122-79B3-41DA-9185-9174D46728FD}" type="presParOf" srcId="{14B963C0-71CA-43E0-B86A-E62030603535}" destId="{56739116-B382-4F5A-BE89-EEFAF242BC0E}" srcOrd="1" destOrd="0" presId="urn:microsoft.com/office/officeart/2005/8/layout/hierarchy5#1"/>
    <dgm:cxn modelId="{90613D48-B1C0-4DD7-AFB4-611AA200CA28}" type="presParOf" srcId="{C3B49412-2B12-4BAC-8485-5AEC018E85C0}" destId="{7C26B611-CDFA-4BB2-AD29-C54CE6EAB591}" srcOrd="2" destOrd="0" presId="urn:microsoft.com/office/officeart/2005/8/layout/hierarchy5#1"/>
    <dgm:cxn modelId="{D1AF1B64-9DBC-4E22-955F-C05520FBD027}" type="presParOf" srcId="{7C26B611-CDFA-4BB2-AD29-C54CE6EAB591}" destId="{96ED79CB-D939-46BD-968A-DA72C2EB3F72}" srcOrd="0" destOrd="0" presId="urn:microsoft.com/office/officeart/2005/8/layout/hierarchy5#1"/>
    <dgm:cxn modelId="{96718D9C-77FC-4888-9B78-5252FDD537FD}" type="presParOf" srcId="{C3B49412-2B12-4BAC-8485-5AEC018E85C0}" destId="{A539D061-C73B-4610-86DC-E9F9B54C249D}" srcOrd="3" destOrd="0" presId="urn:microsoft.com/office/officeart/2005/8/layout/hierarchy5#1"/>
    <dgm:cxn modelId="{DE8027E2-903F-497D-A118-3664682C46BA}" type="presParOf" srcId="{A539D061-C73B-4610-86DC-E9F9B54C249D}" destId="{A97F818A-7183-457C-9387-405A61D5C9CF}" srcOrd="0" destOrd="0" presId="urn:microsoft.com/office/officeart/2005/8/layout/hierarchy5#1"/>
    <dgm:cxn modelId="{6F8BC022-EECB-4CED-B03F-218E16A5E967}" type="presParOf" srcId="{A539D061-C73B-4610-86DC-E9F9B54C249D}" destId="{E09089B9-9B66-48AC-909A-C3AE8A2CFBFC}" srcOrd="1" destOrd="0" presId="urn:microsoft.com/office/officeart/2005/8/layout/hierarchy5#1"/>
    <dgm:cxn modelId="{19CFD9B0-A931-4111-8B9C-483350B46B7D}" type="presParOf" srcId="{C3B49412-2B12-4BAC-8485-5AEC018E85C0}" destId="{50E8EC76-D29D-4BA4-AE5C-E3A786554F2D}" srcOrd="4" destOrd="0" presId="urn:microsoft.com/office/officeart/2005/8/layout/hierarchy5#1"/>
    <dgm:cxn modelId="{BCEE5888-32F9-40C8-AEA4-C8D5457557FB}" type="presParOf" srcId="{50E8EC76-D29D-4BA4-AE5C-E3A786554F2D}" destId="{9E8559E2-3032-4985-A550-E5007CC92676}" srcOrd="0" destOrd="0" presId="urn:microsoft.com/office/officeart/2005/8/layout/hierarchy5#1"/>
    <dgm:cxn modelId="{64F6BC5A-17CD-486D-AE17-0C83D1BC34AD}" type="presParOf" srcId="{C3B49412-2B12-4BAC-8485-5AEC018E85C0}" destId="{C5053397-9284-4649-B7D0-EF302CB9E244}" srcOrd="5" destOrd="0" presId="urn:microsoft.com/office/officeart/2005/8/layout/hierarchy5#1"/>
    <dgm:cxn modelId="{532B8B22-9E23-4E0B-8449-CD0D8101A498}" type="presParOf" srcId="{C5053397-9284-4649-B7D0-EF302CB9E244}" destId="{BED6519B-2EE3-4722-B54F-33CD76C61AA6}" srcOrd="0" destOrd="0" presId="urn:microsoft.com/office/officeart/2005/8/layout/hierarchy5#1"/>
    <dgm:cxn modelId="{2A5C8F86-2A4D-4B6A-94AF-E56AE1329599}" type="presParOf" srcId="{C5053397-9284-4649-B7D0-EF302CB9E244}" destId="{60022118-0F99-41C2-AB6D-DD571393020A}" srcOrd="1" destOrd="0" presId="urn:microsoft.com/office/officeart/2005/8/layout/hierarchy5#1"/>
    <dgm:cxn modelId="{A2E72B65-E76D-44F9-A484-CA5E0765633F}" type="presParOf" srcId="{C61B7752-1CB2-4E3D-B2C8-9CED85C2A02D}" destId="{A91BFDB8-111E-47F5-A965-C7B55D5AEB0E}" srcOrd="4" destOrd="0" presId="urn:microsoft.com/office/officeart/2005/8/layout/hierarchy5#1"/>
    <dgm:cxn modelId="{29D8EF41-8A3E-443C-8EDD-1C6A2C9A5C05}" type="presParOf" srcId="{A91BFDB8-111E-47F5-A965-C7B55D5AEB0E}" destId="{FAB36357-A3CF-4AC1-BC4B-5D7B991AD685}" srcOrd="0" destOrd="0" presId="urn:microsoft.com/office/officeart/2005/8/layout/hierarchy5#1"/>
    <dgm:cxn modelId="{CF7D14E3-D691-4718-A704-0E1FF30D34BB}" type="presParOf" srcId="{C61B7752-1CB2-4E3D-B2C8-9CED85C2A02D}" destId="{292F28B4-6DE5-4687-B169-B280C2CDDAFA}" srcOrd="5" destOrd="0" presId="urn:microsoft.com/office/officeart/2005/8/layout/hierarchy5#1"/>
    <dgm:cxn modelId="{FE61B0D8-A07C-4DA5-B72A-AF608B1220FF}" type="presParOf" srcId="{292F28B4-6DE5-4687-B169-B280C2CDDAFA}" destId="{ADCFFBE7-42F5-468A-8882-E1BD92B571AB}" srcOrd="0" destOrd="0" presId="urn:microsoft.com/office/officeart/2005/8/layout/hierarchy5#1"/>
    <dgm:cxn modelId="{18A25193-C5B2-4325-855D-362067440871}" type="presParOf" srcId="{292F28B4-6DE5-4687-B169-B280C2CDDAFA}" destId="{422C3AE7-BA20-4276-B6DB-01DD165BC2C4}" srcOrd="1" destOrd="0" presId="urn:microsoft.com/office/officeart/2005/8/layout/hierarchy5#1"/>
    <dgm:cxn modelId="{BD6A1D20-BFD6-404A-926F-2CBA505D48B3}" type="presParOf" srcId="{4A759F6B-4924-4BA0-9ABA-68A261027A13}" destId="{B6DEC056-F934-4ADC-BAEF-D010807B9001}" srcOrd="4" destOrd="0" presId="urn:microsoft.com/office/officeart/2005/8/layout/hierarchy5#1"/>
    <dgm:cxn modelId="{DE4D8A8C-5029-47D4-B6D5-1173D5E53A19}" type="presParOf" srcId="{B6DEC056-F934-4ADC-BAEF-D010807B9001}" destId="{1CF48412-78CB-429E-9510-61D0712E4305}" srcOrd="0" destOrd="0" presId="urn:microsoft.com/office/officeart/2005/8/layout/hierarchy5#1"/>
    <dgm:cxn modelId="{C1640942-657D-4A49-B515-1693F0BAFA33}" type="presParOf" srcId="{4A759F6B-4924-4BA0-9ABA-68A261027A13}" destId="{208E6432-5308-471F-8481-266EBCAA7571}" srcOrd="5" destOrd="0" presId="urn:microsoft.com/office/officeart/2005/8/layout/hierarchy5#1"/>
    <dgm:cxn modelId="{5F77DC86-3A07-4675-B166-C7BEA14F272D}" type="presParOf" srcId="{208E6432-5308-471F-8481-266EBCAA7571}" destId="{9ABBD9E8-D9E6-4A15-B3A9-B4A03B8ED9F6}" srcOrd="0" destOrd="0" presId="urn:microsoft.com/office/officeart/2005/8/layout/hierarchy5#1"/>
    <dgm:cxn modelId="{C9151652-4FE1-4607-ACA5-6C34EDB0AFAC}" type="presParOf" srcId="{208E6432-5308-471F-8481-266EBCAA7571}" destId="{255A8643-04D4-4B28-AB2F-FD0425C9DB5C}" srcOrd="1" destOrd="0" presId="urn:microsoft.com/office/officeart/2005/8/layout/hierarchy5#1"/>
    <dgm:cxn modelId="{8612F02F-E907-4DB8-9C95-66C4FB784425}" type="presParOf" srcId="{438E02B1-17A5-4343-8FD5-43EE914E1673}" destId="{E5C963B6-A76A-491C-A468-30C89E970862}" srcOrd="2" destOrd="0" presId="urn:microsoft.com/office/officeart/2005/8/layout/hierarchy5#1"/>
    <dgm:cxn modelId="{91461C15-3811-41F6-AB12-394850FC2B6F}" type="presParOf" srcId="{E5C963B6-A76A-491C-A468-30C89E970862}" destId="{2BF58193-9E40-4544-8228-8987F6D780AB}" srcOrd="0" destOrd="0" presId="urn:microsoft.com/office/officeart/2005/8/layout/hierarchy5#1"/>
    <dgm:cxn modelId="{78ECB2D4-2DE6-4AEC-8218-0305C1A16807}" type="presParOf" srcId="{438E02B1-17A5-4343-8FD5-43EE914E1673}" destId="{E416EE70-1C86-4CB5-9CA1-EE03800ACAA1}" srcOrd="3" destOrd="0" presId="urn:microsoft.com/office/officeart/2005/8/layout/hierarchy5#1"/>
    <dgm:cxn modelId="{784B4546-43C1-4C48-B415-EA907BF454F4}" type="presParOf" srcId="{E416EE70-1C86-4CB5-9CA1-EE03800ACAA1}" destId="{27103E1D-218D-434F-BC29-E6088161DB6F}" srcOrd="0" destOrd="0" presId="urn:microsoft.com/office/officeart/2005/8/layout/hierarchy5#1"/>
    <dgm:cxn modelId="{2F8E2CD5-C91F-4596-BD52-DA820516218D}" type="presParOf" srcId="{E416EE70-1C86-4CB5-9CA1-EE03800ACAA1}" destId="{98DF6C98-A424-4EA6-AC7E-91CF35E22803}" srcOrd="1" destOrd="0" presId="urn:microsoft.com/office/officeart/2005/8/layout/hierarchy5#1"/>
    <dgm:cxn modelId="{6A3271F5-0F6C-421C-BF8E-925BCBB3D7A0}" type="presParOf" srcId="{98DF6C98-A424-4EA6-AC7E-91CF35E22803}" destId="{D76DE247-D315-49E7-B0A7-838B787DAA56}" srcOrd="0" destOrd="0" presId="urn:microsoft.com/office/officeart/2005/8/layout/hierarchy5#1"/>
    <dgm:cxn modelId="{6C242BE0-4AC3-4977-892B-D734AB9EB5CF}" type="presParOf" srcId="{D76DE247-D315-49E7-B0A7-838B787DAA56}" destId="{A84F0752-763D-4362-95B9-E25250083DC2}" srcOrd="0" destOrd="0" presId="urn:microsoft.com/office/officeart/2005/8/layout/hierarchy5#1"/>
    <dgm:cxn modelId="{4E2316E2-A8CA-4CDB-96CF-65D283F6C353}" type="presParOf" srcId="{98DF6C98-A424-4EA6-AC7E-91CF35E22803}" destId="{A7111792-0C56-40AE-9099-DA1C731E3030}" srcOrd="1" destOrd="0" presId="urn:microsoft.com/office/officeart/2005/8/layout/hierarchy5#1"/>
    <dgm:cxn modelId="{79B9DFF5-16DA-4872-A752-F8DB85967175}" type="presParOf" srcId="{A7111792-0C56-40AE-9099-DA1C731E3030}" destId="{63FBE90E-B2E9-4F6C-BE78-6711231AD9F6}" srcOrd="0" destOrd="0" presId="urn:microsoft.com/office/officeart/2005/8/layout/hierarchy5#1"/>
    <dgm:cxn modelId="{9727A1BF-3FD2-4E3F-A550-BB43F42947EF}" type="presParOf" srcId="{A7111792-0C56-40AE-9099-DA1C731E3030}" destId="{5719F7CA-E76E-42AA-900B-E7F2AD70E33B}" srcOrd="1" destOrd="0" presId="urn:microsoft.com/office/officeart/2005/8/layout/hierarchy5#1"/>
    <dgm:cxn modelId="{C4102BDA-0874-43E5-BFA1-BBC9A90BA50D}" type="presParOf" srcId="{98DF6C98-A424-4EA6-AC7E-91CF35E22803}" destId="{338CBE63-C412-44AE-9C97-6500F7EB6D1A}" srcOrd="2" destOrd="0" presId="urn:microsoft.com/office/officeart/2005/8/layout/hierarchy5#1"/>
    <dgm:cxn modelId="{4CFF2C78-9322-42B3-8B31-48F5A8D8DABB}" type="presParOf" srcId="{338CBE63-C412-44AE-9C97-6500F7EB6D1A}" destId="{74655ECC-766E-47DF-8372-D6ACD8FAB8C7}" srcOrd="0" destOrd="0" presId="urn:microsoft.com/office/officeart/2005/8/layout/hierarchy5#1"/>
    <dgm:cxn modelId="{CBA773B7-C422-4308-A7A0-E477C056EC34}" type="presParOf" srcId="{98DF6C98-A424-4EA6-AC7E-91CF35E22803}" destId="{2D7678F6-CDBF-4D60-83E0-254878DC8F3A}" srcOrd="3" destOrd="0" presId="urn:microsoft.com/office/officeart/2005/8/layout/hierarchy5#1"/>
    <dgm:cxn modelId="{9928C642-2731-49C2-A4BF-D79D061E445F}" type="presParOf" srcId="{2D7678F6-CDBF-4D60-83E0-254878DC8F3A}" destId="{1307AB2F-ECB4-4233-BDA6-F6A1ADB18371}" srcOrd="0" destOrd="0" presId="urn:microsoft.com/office/officeart/2005/8/layout/hierarchy5#1"/>
    <dgm:cxn modelId="{99D41544-F72B-4C01-8A24-17546403A8A3}" type="presParOf" srcId="{2D7678F6-CDBF-4D60-83E0-254878DC8F3A}" destId="{476F2C1F-7320-4303-AE6E-7B745BAF9289}" srcOrd="1" destOrd="0" presId="urn:microsoft.com/office/officeart/2005/8/layout/hierarchy5#1"/>
    <dgm:cxn modelId="{BAED065B-AFAD-4E75-8F2E-87E812A3690D}" type="presParOf" srcId="{41DD21E5-EAC9-4F5B-AD9B-4A10919C7DF6}" destId="{C2040360-F247-4083-9AF8-D194C1D5EA64}" srcOrd="2" destOrd="0" presId="urn:microsoft.com/office/officeart/2005/8/layout/hierarchy5#1"/>
    <dgm:cxn modelId="{4FC11A4E-6A68-4194-9867-E941362813AD}" type="presParOf" srcId="{C2040360-F247-4083-9AF8-D194C1D5EA64}" destId="{0E922B5F-B0C9-4743-932E-ABA70653E124}" srcOrd="0" destOrd="0" presId="urn:microsoft.com/office/officeart/2005/8/layout/hierarchy5#1"/>
    <dgm:cxn modelId="{E0568521-259D-410D-A71F-EE5703DE46BC}" type="presParOf" srcId="{41DD21E5-EAC9-4F5B-AD9B-4A10919C7DF6}" destId="{32558871-55EE-411E-94BD-9B2CAC879BF8}" srcOrd="3" destOrd="0" presId="urn:microsoft.com/office/officeart/2005/8/layout/hierarchy5#1"/>
    <dgm:cxn modelId="{F619B6C2-61B8-4188-A35A-A55BFCDED14B}" type="presParOf" srcId="{32558871-55EE-411E-94BD-9B2CAC879BF8}" destId="{99BD1FF2-CF21-4B59-A165-65B835AB7046}" srcOrd="0" destOrd="0" presId="urn:microsoft.com/office/officeart/2005/8/layout/hierarchy5#1"/>
    <dgm:cxn modelId="{E241502D-BED6-4F21-92E8-7A95A4B4DEFC}" type="presParOf" srcId="{32558871-55EE-411E-94BD-9B2CAC879BF8}" destId="{50C797A0-2FE0-4640-9106-ADAA796C20D9}" srcOrd="1" destOrd="0" presId="urn:microsoft.com/office/officeart/2005/8/layout/hierarchy5#1"/>
    <dgm:cxn modelId="{696F5992-4EFE-4E68-B6FB-277DD84B910D}" type="presParOf" srcId="{41DD21E5-EAC9-4F5B-AD9B-4A10919C7DF6}" destId="{420A48E9-394C-4F74-85FD-73A4608C6679}" srcOrd="4" destOrd="0" presId="urn:microsoft.com/office/officeart/2005/8/layout/hierarchy5#1"/>
    <dgm:cxn modelId="{A40CD0D1-AA57-48E1-BDB8-7CA6CC01C39E}" type="presParOf" srcId="{420A48E9-394C-4F74-85FD-73A4608C6679}" destId="{5B7B19E0-B67C-47F7-8098-A784F7E76CCC}" srcOrd="0" destOrd="0" presId="urn:microsoft.com/office/officeart/2005/8/layout/hierarchy5#1"/>
    <dgm:cxn modelId="{6C85507A-2185-49E8-AC01-1C43171FBB78}" type="presParOf" srcId="{41DD21E5-EAC9-4F5B-AD9B-4A10919C7DF6}" destId="{1D19C465-C4A6-4622-A30A-E4BADA99B566}" srcOrd="5" destOrd="0" presId="urn:microsoft.com/office/officeart/2005/8/layout/hierarchy5#1"/>
    <dgm:cxn modelId="{34CF44AF-F709-402A-BC1C-1A87135E4045}" type="presParOf" srcId="{1D19C465-C4A6-4622-A30A-E4BADA99B566}" destId="{C78D33E5-16F0-4B93-A2EB-62B8FBC655CB}" srcOrd="0" destOrd="0" presId="urn:microsoft.com/office/officeart/2005/8/layout/hierarchy5#1"/>
    <dgm:cxn modelId="{DBDE5A45-6752-4A46-A691-19F217404FC2}" type="presParOf" srcId="{1D19C465-C4A6-4622-A30A-E4BADA99B566}" destId="{B5285ADB-B089-4EE1-8A5D-52C737CA93DB}" srcOrd="1" destOrd="0" presId="urn:microsoft.com/office/officeart/2005/8/layout/hierarchy5#1"/>
    <dgm:cxn modelId="{3FF0067B-08BA-4DCD-BC73-0B664CA7DCE7}" type="presParOf" srcId="{DDCE7077-CFA6-48F7-805B-9BEB343A69AC}" destId="{A54550F0-944E-44D3-B7E9-6FEFD9ED3AEC}" srcOrd="1" destOrd="0" presId="urn:microsoft.com/office/officeart/2005/8/layout/hierarchy5#1"/>
    <dgm:cxn modelId="{6FA6E026-5A87-4F88-B911-48F58F9B394F}" type="presParOf" srcId="{A54550F0-944E-44D3-B7E9-6FEFD9ED3AEC}" destId="{FE72EDFE-52B4-45B0-BA7E-BEF4713612B0}" srcOrd="0" destOrd="0" presId="urn:microsoft.com/office/officeart/2005/8/layout/hierarchy5#1"/>
    <dgm:cxn modelId="{025B6D12-15D5-450B-A9E9-58E84814B5F7}" type="presParOf" srcId="{FE72EDFE-52B4-45B0-BA7E-BEF4713612B0}" destId="{B25A597F-50A2-4FCC-8864-01D3B0CDBC5B}" srcOrd="0" destOrd="0" presId="urn:microsoft.com/office/officeart/2005/8/layout/hierarchy5#1"/>
    <dgm:cxn modelId="{A170C07D-6E46-4A8B-9B0C-6D1410945E34}" type="presParOf" srcId="{FE72EDFE-52B4-45B0-BA7E-BEF4713612B0}" destId="{69627CFB-922A-472B-8318-5003241520F2}" srcOrd="1" destOrd="0" presId="urn:microsoft.com/office/officeart/2005/8/layout/hierarchy5#1"/>
    <dgm:cxn modelId="{43228773-DDE6-44C5-BE29-C97694BCE955}" type="presParOf" srcId="{A54550F0-944E-44D3-B7E9-6FEFD9ED3AEC}" destId="{47F31279-DA0A-4BB9-8F1C-E261CA76DCC0}" srcOrd="1" destOrd="0" presId="urn:microsoft.com/office/officeart/2005/8/layout/hierarchy5#1"/>
    <dgm:cxn modelId="{18C3BE6D-0872-405A-A004-54AE3610A25F}" type="presParOf" srcId="{47F31279-DA0A-4BB9-8F1C-E261CA76DCC0}" destId="{7431D24C-4551-4DF8-937D-0C26D914D7C4}" srcOrd="0" destOrd="0" presId="urn:microsoft.com/office/officeart/2005/8/layout/hierarchy5#1"/>
    <dgm:cxn modelId="{9439FE5E-B9F2-4E9C-BBC2-711DCD89E0DB}" type="presParOf" srcId="{A54550F0-944E-44D3-B7E9-6FEFD9ED3AEC}" destId="{BDB3FBE3-DFBF-4D38-B204-F9949BA985DC}" srcOrd="2" destOrd="0" presId="urn:microsoft.com/office/officeart/2005/8/layout/hierarchy5#1"/>
    <dgm:cxn modelId="{C0E3C108-ABAC-49F4-B3D3-9C80BFF5356E}" type="presParOf" srcId="{BDB3FBE3-DFBF-4D38-B204-F9949BA985DC}" destId="{05F2C3CF-0088-488B-AE33-6D6B55551530}" srcOrd="0" destOrd="0" presId="urn:microsoft.com/office/officeart/2005/8/layout/hierarchy5#1"/>
    <dgm:cxn modelId="{14CA8140-718B-4513-8792-F77ED8014EE2}" type="presParOf" srcId="{BDB3FBE3-DFBF-4D38-B204-F9949BA985DC}" destId="{55E96DAC-5197-4D1D-9403-D69F828D3F2A}" srcOrd="1" destOrd="0" presId="urn:microsoft.com/office/officeart/2005/8/layout/hierarchy5#1"/>
    <dgm:cxn modelId="{F7D4EE1B-F613-4DF6-B0D9-92CFA4167925}" type="presParOf" srcId="{A54550F0-944E-44D3-B7E9-6FEFD9ED3AEC}" destId="{60728745-F856-4CD7-82E1-DF6EC0A1528C}" srcOrd="3" destOrd="0" presId="urn:microsoft.com/office/officeart/2005/8/layout/hierarchy5#1"/>
    <dgm:cxn modelId="{396335A3-3B99-4FF9-8941-69D1B96AF694}" type="presParOf" srcId="{60728745-F856-4CD7-82E1-DF6EC0A1528C}" destId="{1465FA07-59BA-404C-BBA7-B79950FD738C}" srcOrd="0" destOrd="0" presId="urn:microsoft.com/office/officeart/2005/8/layout/hierarchy5#1"/>
    <dgm:cxn modelId="{27053583-D52E-43AD-BB6E-35834B24DACE}" type="presParOf" srcId="{A54550F0-944E-44D3-B7E9-6FEFD9ED3AEC}" destId="{C2CF244A-71FC-4BF4-928E-EA7771720003}" srcOrd="4" destOrd="0" presId="urn:microsoft.com/office/officeart/2005/8/layout/hierarchy5#1"/>
    <dgm:cxn modelId="{ABBEF59D-7810-4298-8407-E9F2350AD3E9}" type="presParOf" srcId="{C2CF244A-71FC-4BF4-928E-EA7771720003}" destId="{11C4A47C-86D6-4F8C-B8B9-55D5D72C93A0}" srcOrd="0" destOrd="0" presId="urn:microsoft.com/office/officeart/2005/8/layout/hierarchy5#1"/>
    <dgm:cxn modelId="{A7D90523-62BE-4C5E-9F0A-A0EE1315985B}" type="presParOf" srcId="{C2CF244A-71FC-4BF4-928E-EA7771720003}" destId="{4EEB3A5A-31AA-446C-83AA-603676F3755F}" srcOrd="1" destOrd="0" presId="urn:microsoft.com/office/officeart/2005/8/layout/hierarchy5#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3B5AA8-90CE-4AA8-9822-ED0D5623C886}" type="doc">
      <dgm:prSet loTypeId="urn:microsoft.com/office/officeart/2005/8/layout/hierarchy4" loCatId="hierarchy" qsTypeId="urn:microsoft.com/office/officeart/2005/8/quickstyle/simple1#3" qsCatId="simple" csTypeId="urn:microsoft.com/office/officeart/2005/8/colors/accent0_1#2" csCatId="mainScheme" phldr="1"/>
      <dgm:spPr/>
      <dgm:t>
        <a:bodyPr/>
        <a:lstStyle/>
        <a:p>
          <a:endParaRPr lang="zh-CN" altLang="en-US"/>
        </a:p>
      </dgm:t>
    </dgm:pt>
    <dgm:pt modelId="{C1828ADE-3F37-4B3C-8700-6380D34CF4B5}">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资源管理</a:t>
          </a:r>
        </a:p>
      </dgm:t>
    </dgm:pt>
    <dgm:pt modelId="{926E8EE7-42DF-4F2E-BB9B-1A9DB50A32C5}" cxnId="{FFA0574B-6478-4FD3-85C6-C41937D14189}"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0C313D80-8FCD-4A4C-BBD1-25A69DF6E88A}" cxnId="{FFA0574B-6478-4FD3-85C6-C41937D14189}"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BD95F0E6-AC45-43B3-9CE0-F12D5AC1E674}">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管道管理</a:t>
          </a:r>
        </a:p>
      </dgm:t>
    </dgm:pt>
    <dgm:pt modelId="{963877A8-D541-4E57-BA87-27C66A1C9BC9}" cxnId="{B6DE9BEB-BA41-4719-95A2-32053EA13A5E}"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5F3DCA29-9F90-4094-8AAD-210D70E16705}" cxnId="{B6DE9BEB-BA41-4719-95A2-32053EA13A5E}"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BE39DEA0-78BB-4BDC-A606-E6D8308705F1}">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能力提升</a:t>
          </a:r>
        </a:p>
      </dgm:t>
    </dgm:pt>
    <dgm:pt modelId="{24ECB462-8DD1-466A-BA9D-9CDC5DDEB500}" cxnId="{BA3B3F28-E807-44D6-A44F-698FB59616DC}"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8A5E5DC0-44CA-460B-A52A-C5F7FD412DDF}" cxnId="{BA3B3F28-E807-44D6-A44F-698FB59616DC}"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2D1F3CC6-A846-42D4-99D4-6C3E61CD043F}">
      <dgm:prSet phldrT="[文本]" custT="1"/>
      <dgm:spPr>
        <a:noFill/>
        <a:ln w="12700"/>
      </dgm:spPr>
      <dgm:t>
        <a:bodyPr/>
        <a:lstStyle/>
        <a:p>
          <a:r>
            <a:rPr lang="en-US" altLang="zh-CN" sz="1400" dirty="0">
              <a:solidFill>
                <a:schemeClr val="tx1"/>
              </a:solidFill>
              <a:latin typeface="微软雅黑" panose="020B0503020204020204" pitchFamily="34" charset="-122"/>
              <a:ea typeface="微软雅黑" panose="020B0503020204020204" pitchFamily="34" charset="-122"/>
            </a:rPr>
            <a:t>IT</a:t>
          </a:r>
          <a:r>
            <a:rPr lang="zh-CN" altLang="en-US" sz="1400" dirty="0">
              <a:solidFill>
                <a:schemeClr val="tx1"/>
              </a:solidFill>
              <a:latin typeface="微软雅黑" panose="020B0503020204020204" pitchFamily="34" charset="-122"/>
              <a:ea typeface="微软雅黑" panose="020B0503020204020204" pitchFamily="34" charset="-122"/>
            </a:rPr>
            <a:t>与工具</a:t>
          </a:r>
        </a:p>
      </dgm:t>
    </dgm:pt>
    <dgm:pt modelId="{7163B01C-92F7-4929-A906-5A110BA7A323}" cxnId="{716134C3-26D8-4A79-B915-4C259D0665C6}"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7D8C5573-0B0E-4BFD-A19F-527EBCD8F0F4}" cxnId="{716134C3-26D8-4A79-B915-4C259D0665C6}"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5DC2A125-CB1A-4403-BE7E-EC2691C258E6}">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知识管理</a:t>
          </a:r>
        </a:p>
      </dgm:t>
    </dgm:pt>
    <dgm:pt modelId="{EE38F5B0-0050-4BA5-AB44-8ABB23FAB92F}" cxnId="{362B767F-CAF4-46EB-B274-9B646611022E}"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0303E084-4152-4669-BA5C-0B666CECD98F}" cxnId="{362B767F-CAF4-46EB-B274-9B646611022E}"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CAA51B83-86E1-4304-9D8F-D0144E2397CB}">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资产与环境管理</a:t>
          </a:r>
        </a:p>
      </dgm:t>
    </dgm:pt>
    <dgm:pt modelId="{62ACB59E-DFAA-4C2A-B7D4-7ACA2C1BC0F9}" cxnId="{538291B0-C8C1-4A2F-B597-1FECA6088983}" type="parTrans">
      <dgm:prSet/>
      <dgm:spPr/>
      <dgm:t>
        <a:bodyPr/>
        <a:lstStyle/>
        <a:p>
          <a:endParaRPr lang="zh-CN" altLang="en-US">
            <a:solidFill>
              <a:schemeClr val="tx1"/>
            </a:solidFill>
          </a:endParaRPr>
        </a:p>
      </dgm:t>
    </dgm:pt>
    <dgm:pt modelId="{AC55AD2F-AD2F-4C18-89EB-9F67C3FB27CC}" cxnId="{538291B0-C8C1-4A2F-B597-1FECA6088983}" type="sibTrans">
      <dgm:prSet/>
      <dgm:spPr/>
      <dgm:t>
        <a:bodyPr/>
        <a:lstStyle/>
        <a:p>
          <a:endParaRPr lang="zh-CN" altLang="en-US">
            <a:solidFill>
              <a:schemeClr val="tx1"/>
            </a:solidFill>
          </a:endParaRPr>
        </a:p>
      </dgm:t>
    </dgm:pt>
    <dgm:pt modelId="{8A31140D-1C7F-4328-AEDA-06420D03D8CF}" type="pres">
      <dgm:prSet presAssocID="{2A3B5AA8-90CE-4AA8-9822-ED0D5623C886}" presName="Name0" presStyleCnt="0">
        <dgm:presLayoutVars>
          <dgm:chPref val="1"/>
          <dgm:dir/>
          <dgm:animOne val="branch"/>
          <dgm:animLvl val="lvl"/>
          <dgm:resizeHandles/>
        </dgm:presLayoutVars>
      </dgm:prSet>
      <dgm:spPr/>
    </dgm:pt>
    <dgm:pt modelId="{5DCDE95E-619E-4DC3-9A9E-44EC688E2E90}" type="pres">
      <dgm:prSet presAssocID="{C1828ADE-3F37-4B3C-8700-6380D34CF4B5}" presName="vertOne" presStyleCnt="0"/>
      <dgm:spPr/>
    </dgm:pt>
    <dgm:pt modelId="{B6FC09AE-52FB-4FB9-A81C-95B1DE090BDD}" type="pres">
      <dgm:prSet presAssocID="{C1828ADE-3F37-4B3C-8700-6380D34CF4B5}" presName="txOne" presStyleLbl="node0" presStyleIdx="0" presStyleCnt="1" custScaleY="55879">
        <dgm:presLayoutVars>
          <dgm:chPref val="3"/>
        </dgm:presLayoutVars>
      </dgm:prSet>
      <dgm:spPr/>
    </dgm:pt>
    <dgm:pt modelId="{EE0B645D-4F0C-41CC-866F-ECAEE6585906}" type="pres">
      <dgm:prSet presAssocID="{C1828ADE-3F37-4B3C-8700-6380D34CF4B5}" presName="parTransOne" presStyleCnt="0"/>
      <dgm:spPr/>
    </dgm:pt>
    <dgm:pt modelId="{39F9B5E0-4707-42D2-8A23-C5AB7CCE39D1}" type="pres">
      <dgm:prSet presAssocID="{C1828ADE-3F37-4B3C-8700-6380D34CF4B5}" presName="horzOne" presStyleCnt="0"/>
      <dgm:spPr/>
    </dgm:pt>
    <dgm:pt modelId="{70AF6868-A54C-48B4-93E7-A286369D5EF4}" type="pres">
      <dgm:prSet presAssocID="{BD95F0E6-AC45-43B3-9CE0-F12D5AC1E674}" presName="vertTwo" presStyleCnt="0"/>
      <dgm:spPr/>
    </dgm:pt>
    <dgm:pt modelId="{E4EB1E61-B7F4-4A4E-9EB6-22C67ACC2E09}" type="pres">
      <dgm:prSet presAssocID="{BD95F0E6-AC45-43B3-9CE0-F12D5AC1E674}" presName="txTwo" presStyleLbl="node2" presStyleIdx="0" presStyleCnt="5">
        <dgm:presLayoutVars>
          <dgm:chPref val="3"/>
        </dgm:presLayoutVars>
      </dgm:prSet>
      <dgm:spPr/>
    </dgm:pt>
    <dgm:pt modelId="{7D474BF1-0B36-4B27-AEE0-165C26805E63}" type="pres">
      <dgm:prSet presAssocID="{BD95F0E6-AC45-43B3-9CE0-F12D5AC1E674}" presName="horzTwo" presStyleCnt="0"/>
      <dgm:spPr/>
    </dgm:pt>
    <dgm:pt modelId="{7EC9C686-380E-46A7-A7ED-F1B277BD41C6}" type="pres">
      <dgm:prSet presAssocID="{5F3DCA29-9F90-4094-8AAD-210D70E16705}" presName="sibSpaceTwo" presStyleCnt="0"/>
      <dgm:spPr/>
    </dgm:pt>
    <dgm:pt modelId="{C9D1632E-B54E-4A3A-B521-8F8383A02C25}" type="pres">
      <dgm:prSet presAssocID="{BE39DEA0-78BB-4BDC-A606-E6D8308705F1}" presName="vertTwo" presStyleCnt="0"/>
      <dgm:spPr/>
    </dgm:pt>
    <dgm:pt modelId="{BCB95A8A-AD25-43E9-9EB6-80DC94947C41}" type="pres">
      <dgm:prSet presAssocID="{BE39DEA0-78BB-4BDC-A606-E6D8308705F1}" presName="txTwo" presStyleLbl="node2" presStyleIdx="1" presStyleCnt="5">
        <dgm:presLayoutVars>
          <dgm:chPref val="3"/>
        </dgm:presLayoutVars>
      </dgm:prSet>
      <dgm:spPr/>
    </dgm:pt>
    <dgm:pt modelId="{6FDFC437-1835-4F6B-A571-B0D9919FB62B}" type="pres">
      <dgm:prSet presAssocID="{BE39DEA0-78BB-4BDC-A606-E6D8308705F1}" presName="horzTwo" presStyleCnt="0"/>
      <dgm:spPr/>
    </dgm:pt>
    <dgm:pt modelId="{43C32909-87FA-4DAC-8050-E897E3B356F0}" type="pres">
      <dgm:prSet presAssocID="{8A5E5DC0-44CA-460B-A52A-C5F7FD412DDF}" presName="sibSpaceTwo" presStyleCnt="0"/>
      <dgm:spPr/>
    </dgm:pt>
    <dgm:pt modelId="{30FA2364-7C3D-4B9F-9BF4-2F9896C92DEF}" type="pres">
      <dgm:prSet presAssocID="{2D1F3CC6-A846-42D4-99D4-6C3E61CD043F}" presName="vertTwo" presStyleCnt="0"/>
      <dgm:spPr/>
    </dgm:pt>
    <dgm:pt modelId="{3D5AFFA4-6F14-4557-9FCA-C7580CCEB8F4}" type="pres">
      <dgm:prSet presAssocID="{2D1F3CC6-A846-42D4-99D4-6C3E61CD043F}" presName="txTwo" presStyleLbl="node2" presStyleIdx="2" presStyleCnt="5">
        <dgm:presLayoutVars>
          <dgm:chPref val="3"/>
        </dgm:presLayoutVars>
      </dgm:prSet>
      <dgm:spPr/>
    </dgm:pt>
    <dgm:pt modelId="{367232E2-B630-47BE-8B70-9EE15956B943}" type="pres">
      <dgm:prSet presAssocID="{2D1F3CC6-A846-42D4-99D4-6C3E61CD043F}" presName="horzTwo" presStyleCnt="0"/>
      <dgm:spPr/>
    </dgm:pt>
    <dgm:pt modelId="{CC96C9E1-EA35-4EE2-A933-3AEA83752AE9}" type="pres">
      <dgm:prSet presAssocID="{7D8C5573-0B0E-4BFD-A19F-527EBCD8F0F4}" presName="sibSpaceTwo" presStyleCnt="0"/>
      <dgm:spPr/>
    </dgm:pt>
    <dgm:pt modelId="{FE27D19D-78AC-493C-A82D-50C16956C879}" type="pres">
      <dgm:prSet presAssocID="{5DC2A125-CB1A-4403-BE7E-EC2691C258E6}" presName="vertTwo" presStyleCnt="0"/>
      <dgm:spPr/>
    </dgm:pt>
    <dgm:pt modelId="{47D79E82-EB02-45F6-BFFB-FB89EF10BCBA}" type="pres">
      <dgm:prSet presAssocID="{5DC2A125-CB1A-4403-BE7E-EC2691C258E6}" presName="txTwo" presStyleLbl="node2" presStyleIdx="3" presStyleCnt="5">
        <dgm:presLayoutVars>
          <dgm:chPref val="3"/>
        </dgm:presLayoutVars>
      </dgm:prSet>
      <dgm:spPr/>
    </dgm:pt>
    <dgm:pt modelId="{23C190B1-AA14-45CD-878D-509E14021BE8}" type="pres">
      <dgm:prSet presAssocID="{5DC2A125-CB1A-4403-BE7E-EC2691C258E6}" presName="horzTwo" presStyleCnt="0"/>
      <dgm:spPr/>
    </dgm:pt>
    <dgm:pt modelId="{0D4D59BF-F231-4E21-B246-6290D30E5E85}" type="pres">
      <dgm:prSet presAssocID="{0303E084-4152-4669-BA5C-0B666CECD98F}" presName="sibSpaceTwo" presStyleCnt="0"/>
      <dgm:spPr/>
    </dgm:pt>
    <dgm:pt modelId="{8803F512-E57D-48BA-995D-13BD7128011F}" type="pres">
      <dgm:prSet presAssocID="{CAA51B83-86E1-4304-9D8F-D0144E2397CB}" presName="vertTwo" presStyleCnt="0"/>
      <dgm:spPr/>
    </dgm:pt>
    <dgm:pt modelId="{A884A00A-52F4-477D-B5F1-33B96A5BBDF0}" type="pres">
      <dgm:prSet presAssocID="{CAA51B83-86E1-4304-9D8F-D0144E2397CB}" presName="txTwo" presStyleLbl="node2" presStyleIdx="4" presStyleCnt="5">
        <dgm:presLayoutVars>
          <dgm:chPref val="3"/>
        </dgm:presLayoutVars>
      </dgm:prSet>
      <dgm:spPr/>
    </dgm:pt>
    <dgm:pt modelId="{4FCD800F-68E5-4C95-B1D2-6B79F86EB8BE}" type="pres">
      <dgm:prSet presAssocID="{CAA51B83-86E1-4304-9D8F-D0144E2397CB}" presName="horzTwo" presStyleCnt="0"/>
      <dgm:spPr/>
    </dgm:pt>
  </dgm:ptLst>
  <dgm:cxnLst>
    <dgm:cxn modelId="{2CE3BE0E-44D7-4F32-841D-B798E489C48D}" type="presOf" srcId="{5DC2A125-CB1A-4403-BE7E-EC2691C258E6}" destId="{47D79E82-EB02-45F6-BFFB-FB89EF10BCBA}" srcOrd="0" destOrd="0" presId="urn:microsoft.com/office/officeart/2005/8/layout/hierarchy4"/>
    <dgm:cxn modelId="{FD622920-09EA-489D-88D5-DCA27A4E4DC4}" type="presOf" srcId="{BD95F0E6-AC45-43B3-9CE0-F12D5AC1E674}" destId="{E4EB1E61-B7F4-4A4E-9EB6-22C67ACC2E09}" srcOrd="0" destOrd="0" presId="urn:microsoft.com/office/officeart/2005/8/layout/hierarchy4"/>
    <dgm:cxn modelId="{6FBECB26-4FD9-4D95-B875-B5E9F0643A1C}" type="presOf" srcId="{2D1F3CC6-A846-42D4-99D4-6C3E61CD043F}" destId="{3D5AFFA4-6F14-4557-9FCA-C7580CCEB8F4}" srcOrd="0" destOrd="0" presId="urn:microsoft.com/office/officeart/2005/8/layout/hierarchy4"/>
    <dgm:cxn modelId="{BA3B3F28-E807-44D6-A44F-698FB59616DC}" srcId="{C1828ADE-3F37-4B3C-8700-6380D34CF4B5}" destId="{BE39DEA0-78BB-4BDC-A606-E6D8308705F1}" srcOrd="1" destOrd="0" parTransId="{24ECB462-8DD1-466A-BA9D-9CDC5DDEB500}" sibTransId="{8A5E5DC0-44CA-460B-A52A-C5F7FD412DDF}"/>
    <dgm:cxn modelId="{5040212D-C02F-4167-99B7-E5E5C5F16CFD}" type="presOf" srcId="{2A3B5AA8-90CE-4AA8-9822-ED0D5623C886}" destId="{8A31140D-1C7F-4328-AEDA-06420D03D8CF}" srcOrd="0" destOrd="0" presId="urn:microsoft.com/office/officeart/2005/8/layout/hierarchy4"/>
    <dgm:cxn modelId="{FFA0574B-6478-4FD3-85C6-C41937D14189}" srcId="{2A3B5AA8-90CE-4AA8-9822-ED0D5623C886}" destId="{C1828ADE-3F37-4B3C-8700-6380D34CF4B5}" srcOrd="0" destOrd="0" parTransId="{926E8EE7-42DF-4F2E-BB9B-1A9DB50A32C5}" sibTransId="{0C313D80-8FCD-4A4C-BBD1-25A69DF6E88A}"/>
    <dgm:cxn modelId="{362B767F-CAF4-46EB-B274-9B646611022E}" srcId="{C1828ADE-3F37-4B3C-8700-6380D34CF4B5}" destId="{5DC2A125-CB1A-4403-BE7E-EC2691C258E6}" srcOrd="3" destOrd="0" parTransId="{EE38F5B0-0050-4BA5-AB44-8ABB23FAB92F}" sibTransId="{0303E084-4152-4669-BA5C-0B666CECD98F}"/>
    <dgm:cxn modelId="{538291B0-C8C1-4A2F-B597-1FECA6088983}" srcId="{C1828ADE-3F37-4B3C-8700-6380D34CF4B5}" destId="{CAA51B83-86E1-4304-9D8F-D0144E2397CB}" srcOrd="4" destOrd="0" parTransId="{62ACB59E-DFAA-4C2A-B7D4-7ACA2C1BC0F9}" sibTransId="{AC55AD2F-AD2F-4C18-89EB-9F67C3FB27CC}"/>
    <dgm:cxn modelId="{716134C3-26D8-4A79-B915-4C259D0665C6}" srcId="{C1828ADE-3F37-4B3C-8700-6380D34CF4B5}" destId="{2D1F3CC6-A846-42D4-99D4-6C3E61CD043F}" srcOrd="2" destOrd="0" parTransId="{7163B01C-92F7-4929-A906-5A110BA7A323}" sibTransId="{7D8C5573-0B0E-4BFD-A19F-527EBCD8F0F4}"/>
    <dgm:cxn modelId="{FDFD96D3-3A62-428F-9947-F1221F46422A}" type="presOf" srcId="{BE39DEA0-78BB-4BDC-A606-E6D8308705F1}" destId="{BCB95A8A-AD25-43E9-9EB6-80DC94947C41}" srcOrd="0" destOrd="0" presId="urn:microsoft.com/office/officeart/2005/8/layout/hierarchy4"/>
    <dgm:cxn modelId="{B6DE9BEB-BA41-4719-95A2-32053EA13A5E}" srcId="{C1828ADE-3F37-4B3C-8700-6380D34CF4B5}" destId="{BD95F0E6-AC45-43B3-9CE0-F12D5AC1E674}" srcOrd="0" destOrd="0" parTransId="{963877A8-D541-4E57-BA87-27C66A1C9BC9}" sibTransId="{5F3DCA29-9F90-4094-8AAD-210D70E16705}"/>
    <dgm:cxn modelId="{F612D5EC-7CBF-4BC5-B4DA-E2CABB56B241}" type="presOf" srcId="{CAA51B83-86E1-4304-9D8F-D0144E2397CB}" destId="{A884A00A-52F4-477D-B5F1-33B96A5BBDF0}" srcOrd="0" destOrd="0" presId="urn:microsoft.com/office/officeart/2005/8/layout/hierarchy4"/>
    <dgm:cxn modelId="{FB8A50FA-B26D-4562-84B8-70BDA9618668}" type="presOf" srcId="{C1828ADE-3F37-4B3C-8700-6380D34CF4B5}" destId="{B6FC09AE-52FB-4FB9-A81C-95B1DE090BDD}" srcOrd="0" destOrd="0" presId="urn:microsoft.com/office/officeart/2005/8/layout/hierarchy4"/>
    <dgm:cxn modelId="{5EFB2930-7BB0-46C7-8191-C8B77E8102C6}" type="presParOf" srcId="{8A31140D-1C7F-4328-AEDA-06420D03D8CF}" destId="{5DCDE95E-619E-4DC3-9A9E-44EC688E2E90}" srcOrd="0" destOrd="0" presId="urn:microsoft.com/office/officeart/2005/8/layout/hierarchy4"/>
    <dgm:cxn modelId="{6AC7333F-9F74-4096-98C4-BCA6212BAAC4}" type="presParOf" srcId="{5DCDE95E-619E-4DC3-9A9E-44EC688E2E90}" destId="{B6FC09AE-52FB-4FB9-A81C-95B1DE090BDD}" srcOrd="0" destOrd="0" presId="urn:microsoft.com/office/officeart/2005/8/layout/hierarchy4"/>
    <dgm:cxn modelId="{8CC0C63B-8E76-4871-984A-560D2832D40C}" type="presParOf" srcId="{5DCDE95E-619E-4DC3-9A9E-44EC688E2E90}" destId="{EE0B645D-4F0C-41CC-866F-ECAEE6585906}" srcOrd="1" destOrd="0" presId="urn:microsoft.com/office/officeart/2005/8/layout/hierarchy4"/>
    <dgm:cxn modelId="{0649DEC1-0494-4938-A121-77A1F2C29ECF}" type="presParOf" srcId="{5DCDE95E-619E-4DC3-9A9E-44EC688E2E90}" destId="{39F9B5E0-4707-42D2-8A23-C5AB7CCE39D1}" srcOrd="2" destOrd="0" presId="urn:microsoft.com/office/officeart/2005/8/layout/hierarchy4"/>
    <dgm:cxn modelId="{1E0DDCB6-91D4-4FCE-B289-22C6EFBE607E}" type="presParOf" srcId="{39F9B5E0-4707-42D2-8A23-C5AB7CCE39D1}" destId="{70AF6868-A54C-48B4-93E7-A286369D5EF4}" srcOrd="0" destOrd="0" presId="urn:microsoft.com/office/officeart/2005/8/layout/hierarchy4"/>
    <dgm:cxn modelId="{7F23C2DC-C0C5-494E-986D-6A0B9DA634B6}" type="presParOf" srcId="{70AF6868-A54C-48B4-93E7-A286369D5EF4}" destId="{E4EB1E61-B7F4-4A4E-9EB6-22C67ACC2E09}" srcOrd="0" destOrd="0" presId="urn:microsoft.com/office/officeart/2005/8/layout/hierarchy4"/>
    <dgm:cxn modelId="{5A4005C6-0D63-42DE-8167-472D9561B45B}" type="presParOf" srcId="{70AF6868-A54C-48B4-93E7-A286369D5EF4}" destId="{7D474BF1-0B36-4B27-AEE0-165C26805E63}" srcOrd="1" destOrd="0" presId="urn:microsoft.com/office/officeart/2005/8/layout/hierarchy4"/>
    <dgm:cxn modelId="{A21F7EB8-7530-4219-8506-1117A5C3DDCD}" type="presParOf" srcId="{39F9B5E0-4707-42D2-8A23-C5AB7CCE39D1}" destId="{7EC9C686-380E-46A7-A7ED-F1B277BD41C6}" srcOrd="1" destOrd="0" presId="urn:microsoft.com/office/officeart/2005/8/layout/hierarchy4"/>
    <dgm:cxn modelId="{121F2781-6F2D-4452-BA17-0E5D9104A3AC}" type="presParOf" srcId="{39F9B5E0-4707-42D2-8A23-C5AB7CCE39D1}" destId="{C9D1632E-B54E-4A3A-B521-8F8383A02C25}" srcOrd="2" destOrd="0" presId="urn:microsoft.com/office/officeart/2005/8/layout/hierarchy4"/>
    <dgm:cxn modelId="{402693B9-07D8-4D9E-B533-4AB9F1DC20AE}" type="presParOf" srcId="{C9D1632E-B54E-4A3A-B521-8F8383A02C25}" destId="{BCB95A8A-AD25-43E9-9EB6-80DC94947C41}" srcOrd="0" destOrd="0" presId="urn:microsoft.com/office/officeart/2005/8/layout/hierarchy4"/>
    <dgm:cxn modelId="{ED8963FF-EDF6-4180-87FE-C4C212CA8F2A}" type="presParOf" srcId="{C9D1632E-B54E-4A3A-B521-8F8383A02C25}" destId="{6FDFC437-1835-4F6B-A571-B0D9919FB62B}" srcOrd="1" destOrd="0" presId="urn:microsoft.com/office/officeart/2005/8/layout/hierarchy4"/>
    <dgm:cxn modelId="{F9340C25-7A23-4613-9BA2-AAD79DC27699}" type="presParOf" srcId="{39F9B5E0-4707-42D2-8A23-C5AB7CCE39D1}" destId="{43C32909-87FA-4DAC-8050-E897E3B356F0}" srcOrd="3" destOrd="0" presId="urn:microsoft.com/office/officeart/2005/8/layout/hierarchy4"/>
    <dgm:cxn modelId="{4DC1864A-5C43-412B-98A4-551B86C1787A}" type="presParOf" srcId="{39F9B5E0-4707-42D2-8A23-C5AB7CCE39D1}" destId="{30FA2364-7C3D-4B9F-9BF4-2F9896C92DEF}" srcOrd="4" destOrd="0" presId="urn:microsoft.com/office/officeart/2005/8/layout/hierarchy4"/>
    <dgm:cxn modelId="{002218D5-2BD2-4623-B7AA-1285FFFFB75F}" type="presParOf" srcId="{30FA2364-7C3D-4B9F-9BF4-2F9896C92DEF}" destId="{3D5AFFA4-6F14-4557-9FCA-C7580CCEB8F4}" srcOrd="0" destOrd="0" presId="urn:microsoft.com/office/officeart/2005/8/layout/hierarchy4"/>
    <dgm:cxn modelId="{4199C68E-8367-49F8-BD4C-29097FC39981}" type="presParOf" srcId="{30FA2364-7C3D-4B9F-9BF4-2F9896C92DEF}" destId="{367232E2-B630-47BE-8B70-9EE15956B943}" srcOrd="1" destOrd="0" presId="urn:microsoft.com/office/officeart/2005/8/layout/hierarchy4"/>
    <dgm:cxn modelId="{8A8953FC-B1AD-4343-A2EC-0791E7B9A647}" type="presParOf" srcId="{39F9B5E0-4707-42D2-8A23-C5AB7CCE39D1}" destId="{CC96C9E1-EA35-4EE2-A933-3AEA83752AE9}" srcOrd="5" destOrd="0" presId="urn:microsoft.com/office/officeart/2005/8/layout/hierarchy4"/>
    <dgm:cxn modelId="{0FD783A7-DC40-4542-BD86-751CAE3F5A7D}" type="presParOf" srcId="{39F9B5E0-4707-42D2-8A23-C5AB7CCE39D1}" destId="{FE27D19D-78AC-493C-A82D-50C16956C879}" srcOrd="6" destOrd="0" presId="urn:microsoft.com/office/officeart/2005/8/layout/hierarchy4"/>
    <dgm:cxn modelId="{8EA1E258-28C5-488C-9CF9-09B7604735DF}" type="presParOf" srcId="{FE27D19D-78AC-493C-A82D-50C16956C879}" destId="{47D79E82-EB02-45F6-BFFB-FB89EF10BCBA}" srcOrd="0" destOrd="0" presId="urn:microsoft.com/office/officeart/2005/8/layout/hierarchy4"/>
    <dgm:cxn modelId="{3ACA97AE-14D1-477D-A28C-63B1B3B558C9}" type="presParOf" srcId="{FE27D19D-78AC-493C-A82D-50C16956C879}" destId="{23C190B1-AA14-45CD-878D-509E14021BE8}" srcOrd="1" destOrd="0" presId="urn:microsoft.com/office/officeart/2005/8/layout/hierarchy4"/>
    <dgm:cxn modelId="{1CA0854E-8C26-4321-86E3-31445215E3DF}" type="presParOf" srcId="{39F9B5E0-4707-42D2-8A23-C5AB7CCE39D1}" destId="{0D4D59BF-F231-4E21-B246-6290D30E5E85}" srcOrd="7" destOrd="0" presId="urn:microsoft.com/office/officeart/2005/8/layout/hierarchy4"/>
    <dgm:cxn modelId="{09A5F56D-970F-4AFD-B848-5E33B62D2164}" type="presParOf" srcId="{39F9B5E0-4707-42D2-8A23-C5AB7CCE39D1}" destId="{8803F512-E57D-48BA-995D-13BD7128011F}" srcOrd="8" destOrd="0" presId="urn:microsoft.com/office/officeart/2005/8/layout/hierarchy4"/>
    <dgm:cxn modelId="{01BE37F6-6021-4EB3-8B5F-B2DE102A48D8}" type="presParOf" srcId="{8803F512-E57D-48BA-995D-13BD7128011F}" destId="{A884A00A-52F4-477D-B5F1-33B96A5BBDF0}" srcOrd="0" destOrd="0" presId="urn:microsoft.com/office/officeart/2005/8/layout/hierarchy4"/>
    <dgm:cxn modelId="{972207B9-844A-4722-8DC5-DAA56EF4F2B3}" type="presParOf" srcId="{8803F512-E57D-48BA-995D-13BD7128011F}" destId="{4FCD800F-68E5-4C95-B1D2-6B79F86EB8BE}" srcOrd="1" destOrd="0" presId="urn:microsoft.com/office/officeart/2005/8/layout/hierarchy4"/>
  </dgm:cxnLst>
  <dgm:bg/>
  <dgm:whole>
    <a:ln w="12700"/>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BED635-4EC6-4AC1-B142-2AF8ABF51AB4}" type="doc">
      <dgm:prSet loTypeId="urn:microsoft.com/office/officeart/2005/8/layout/radial6#1" loCatId="relationship" qsTypeId="urn:microsoft.com/office/officeart/2005/8/quickstyle/simple1#4" qsCatId="simple" csTypeId="urn:microsoft.com/office/officeart/2005/8/colors/accent1_2#2" csCatId="accent1" phldr="1"/>
      <dgm:spPr/>
      <dgm:t>
        <a:bodyPr/>
        <a:lstStyle/>
        <a:p>
          <a:endParaRPr lang="zh-CN" altLang="en-US"/>
        </a:p>
      </dgm:t>
    </dgm:pt>
    <dgm:pt modelId="{EE1AD31C-7E2F-42A7-988B-AE4716CE8CA5}">
      <dgm:prSet phldrT="[文本]"/>
      <dgm:spPr>
        <a:xfrm>
          <a:off x="2220838" y="2073365"/>
          <a:ext cx="1250785" cy="1250785"/>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altLang="zh-CN" dirty="0">
              <a:solidFill>
                <a:srgbClr val="FFFFFF"/>
              </a:solidFill>
              <a:latin typeface="Arial" panose="020B0604020202020204"/>
              <a:ea typeface="黑体" panose="02010609060101010101" charset="-122"/>
              <a:cs typeface="+mn-cs"/>
            </a:rPr>
            <a:t>PBI</a:t>
          </a:r>
          <a:endParaRPr lang="zh-CN" altLang="en-US" dirty="0">
            <a:solidFill>
              <a:srgbClr val="FFFFFF"/>
            </a:solidFill>
            <a:latin typeface="Arial" panose="020B0604020202020204"/>
            <a:ea typeface="黑体" panose="02010609060101010101" charset="-122"/>
            <a:cs typeface="+mn-cs"/>
          </a:endParaRPr>
        </a:p>
      </dgm:t>
    </dgm:pt>
    <dgm:pt modelId="{2BC30571-3076-4002-BE02-74CFB1C710B8}" cxnId="{347CA130-9244-4AE6-AF92-7E616A8ED26D}" type="parTrans">
      <dgm:prSet/>
      <dgm:spPr/>
      <dgm:t>
        <a:bodyPr/>
        <a:lstStyle/>
        <a:p>
          <a:endParaRPr lang="zh-CN" altLang="en-US"/>
        </a:p>
      </dgm:t>
    </dgm:pt>
    <dgm:pt modelId="{C21A8C56-4352-4FD1-A4B2-422B760B5A86}" cxnId="{347CA130-9244-4AE6-AF92-7E616A8ED26D}" type="sibTrans">
      <dgm:prSet/>
      <dgm:spPr/>
      <dgm:t>
        <a:bodyPr/>
        <a:lstStyle/>
        <a:p>
          <a:endParaRPr lang="zh-CN" altLang="en-US"/>
        </a:p>
      </dgm:t>
    </dgm:pt>
    <dgm:pt modelId="{05D25071-B154-41E0-942D-84BC19502AB0}">
      <dgm:prSet phldrT="[文本]"/>
      <dgm:spPr>
        <a:xfrm>
          <a:off x="2408456" y="418"/>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b="1" dirty="0">
              <a:solidFill>
                <a:srgbClr val="FFFFFF"/>
              </a:solidFill>
              <a:latin typeface="Arial" panose="020B0604020202020204"/>
              <a:ea typeface="黑体" panose="02010609060101010101" charset="-122"/>
              <a:cs typeface="+mn-cs"/>
            </a:rPr>
            <a:t>项目集成管理</a:t>
          </a:r>
        </a:p>
      </dgm:t>
    </dgm:pt>
    <dgm:pt modelId="{E675CB7E-85AC-4B7F-A905-4B442B9F5BE0}" cxnId="{E077AB19-E89C-431F-9849-96614F5E5787}" type="parTrans">
      <dgm:prSet/>
      <dgm:spPr/>
      <dgm:t>
        <a:bodyPr/>
        <a:lstStyle/>
        <a:p>
          <a:endParaRPr lang="zh-CN" altLang="en-US"/>
        </a:p>
      </dgm:t>
    </dgm:pt>
    <dgm:pt modelId="{26836E94-9DFE-4C5B-B312-BFA216F419F5}" cxnId="{E077AB19-E89C-431F-9849-96614F5E5787}"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5FF58FCD-59CC-42CE-9AA1-292453B10BF3}">
      <dgm:prSet phldrT="[文本]"/>
      <dgm:spPr>
        <a:xfrm>
          <a:off x="4558380" y="2959536"/>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度量管理</a:t>
          </a:r>
        </a:p>
      </dgm:t>
    </dgm:pt>
    <dgm:pt modelId="{C6A7E587-3B0F-47FE-810F-2E1C3900478C}" cxnId="{1DADDF23-DBB6-492D-961E-28C94C453522}" type="parTrans">
      <dgm:prSet/>
      <dgm:spPr/>
      <dgm:t>
        <a:bodyPr/>
        <a:lstStyle/>
        <a:p>
          <a:endParaRPr lang="zh-CN" altLang="en-US"/>
        </a:p>
      </dgm:t>
    </dgm:pt>
    <dgm:pt modelId="{45546E05-BE10-480E-B6A4-C90EA846B9EF}" cxnId="{1DADDF23-DBB6-492D-961E-28C94C453522}"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57AAB56F-A0F0-4E4D-BDA0-743C59B7D75F}">
      <dgm:prSet phldrT="[文本]"/>
      <dgm:spPr>
        <a:xfrm>
          <a:off x="2408456" y="4521547"/>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b="1" dirty="0">
              <a:solidFill>
                <a:srgbClr val="FFFFFF"/>
              </a:solidFill>
              <a:latin typeface="Arial" panose="020B0604020202020204"/>
              <a:ea typeface="黑体" panose="02010609060101010101" charset="-122"/>
              <a:cs typeface="+mn-cs"/>
            </a:rPr>
            <a:t>产品数据管理</a:t>
          </a:r>
        </a:p>
      </dgm:t>
    </dgm:pt>
    <dgm:pt modelId="{19DFE7BD-C10E-4BB8-9FAA-FA729AE3D58A}" cxnId="{D6F0AF62-8A2C-4378-80DA-247413188E1E}" type="parTrans">
      <dgm:prSet/>
      <dgm:spPr/>
      <dgm:t>
        <a:bodyPr/>
        <a:lstStyle/>
        <a:p>
          <a:endParaRPr lang="zh-CN" altLang="en-US"/>
        </a:p>
      </dgm:t>
    </dgm:pt>
    <dgm:pt modelId="{B339A91F-D576-4C8C-80D3-ADC0027AAD60}" cxnId="{D6F0AF62-8A2C-4378-80DA-247413188E1E}"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00CB5537-0C94-41EC-BCBD-7ED27F4C1A99}">
      <dgm:prSet phldrT="[文本]"/>
      <dgm:spPr>
        <a:xfrm>
          <a:off x="1079729" y="432148"/>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需求管理</a:t>
          </a:r>
        </a:p>
      </dgm:t>
    </dgm:pt>
    <dgm:pt modelId="{654EC67F-846F-4FD6-98D0-A39F45ADC138}" cxnId="{0D3E2461-8D5D-440E-B649-DF338B339888}" type="parTrans">
      <dgm:prSet/>
      <dgm:spPr/>
      <dgm:t>
        <a:bodyPr/>
        <a:lstStyle/>
        <a:p>
          <a:endParaRPr lang="zh-CN" altLang="en-US"/>
        </a:p>
      </dgm:t>
    </dgm:pt>
    <dgm:pt modelId="{457D413D-1A35-4562-AE04-CBB6266A1385}" cxnId="{0D3E2461-8D5D-440E-B649-DF338B339888}"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9070BA77-3E91-4661-9D21-22D08E820D32}">
      <dgm:prSet/>
      <dgm:spPr>
        <a:xfrm>
          <a:off x="1079729" y="4089818"/>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缺陷管理</a:t>
          </a:r>
        </a:p>
      </dgm:t>
    </dgm:pt>
    <dgm:pt modelId="{12B2B2AD-E389-4DC8-B28F-AFA6C4118A54}" cxnId="{D23B1165-D97E-49A7-BCD1-3EA95AF2BB73}" type="parTrans">
      <dgm:prSet/>
      <dgm:spPr/>
      <dgm:t>
        <a:bodyPr/>
        <a:lstStyle/>
        <a:p>
          <a:endParaRPr lang="zh-CN" altLang="en-US"/>
        </a:p>
      </dgm:t>
    </dgm:pt>
    <dgm:pt modelId="{FC441FB6-7FCC-4A4D-80BC-FE7D6DB42916}" cxnId="{D23B1165-D97E-49A7-BCD1-3EA95AF2BB73}"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5FE8028B-A82A-4988-BDD4-3BE645202501}">
      <dgm:prSet/>
      <dgm:spPr>
        <a:xfrm>
          <a:off x="3737182" y="4089818"/>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配置管理</a:t>
          </a:r>
        </a:p>
      </dgm:t>
    </dgm:pt>
    <dgm:pt modelId="{8F07DC48-167D-4D0A-B76E-734DD2F3C82D}" cxnId="{0424DA2F-7121-4485-AE38-87446FE55A0D}" type="parTrans">
      <dgm:prSet/>
      <dgm:spPr/>
      <dgm:t>
        <a:bodyPr/>
        <a:lstStyle/>
        <a:p>
          <a:endParaRPr lang="zh-CN" altLang="en-US"/>
        </a:p>
      </dgm:t>
    </dgm:pt>
    <dgm:pt modelId="{56F0BCB5-DE43-4642-AE42-766A25603008}" cxnId="{0424DA2F-7121-4485-AE38-87446FE55A0D}"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01861BB0-5E57-414E-B5C5-6FA7A8DB45FB}">
      <dgm:prSet/>
      <dgm:spPr>
        <a:xfrm>
          <a:off x="4558380" y="1562430"/>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报销系统</a:t>
          </a:r>
        </a:p>
      </dgm:t>
    </dgm:pt>
    <dgm:pt modelId="{26ACF4A2-34FF-4E5C-BD53-CF5D93C83ED7}" cxnId="{88F9E464-29D5-4116-9479-3E8E1C57F302}" type="parTrans">
      <dgm:prSet/>
      <dgm:spPr/>
      <dgm:t>
        <a:bodyPr/>
        <a:lstStyle/>
        <a:p>
          <a:endParaRPr lang="zh-CN" altLang="en-US"/>
        </a:p>
      </dgm:t>
    </dgm:pt>
    <dgm:pt modelId="{EC2EC157-FE48-4582-8BF2-0C46B93EE105}" cxnId="{88F9E464-29D5-4116-9479-3E8E1C57F302}"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7BB5E3FE-A05E-42FA-8CB0-02391484376B}">
      <dgm:prSet/>
      <dgm:spPr>
        <a:xfrm>
          <a:off x="3737182" y="432148"/>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工时系统</a:t>
          </a:r>
        </a:p>
      </dgm:t>
    </dgm:pt>
    <dgm:pt modelId="{C2908767-76CB-4691-B959-3A6CE6C3A271}" cxnId="{38F1401D-8932-4C50-90D2-6757B4EB7613}" type="parTrans">
      <dgm:prSet/>
      <dgm:spPr/>
      <dgm:t>
        <a:bodyPr/>
        <a:lstStyle/>
        <a:p>
          <a:endParaRPr lang="zh-CN" altLang="en-US"/>
        </a:p>
      </dgm:t>
    </dgm:pt>
    <dgm:pt modelId="{A50202D9-3343-449B-B644-8A2FA1737F0F}" cxnId="{38F1401D-8932-4C50-90D2-6757B4EB7613}"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50455002-C2C2-40DF-A3C5-CC352F1CD58C}">
      <dgm:prSet/>
      <dgm:spPr>
        <a:xfrm>
          <a:off x="258531" y="1562430"/>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测试用例系统</a:t>
          </a:r>
        </a:p>
      </dgm:t>
    </dgm:pt>
    <dgm:pt modelId="{7D79D6E9-F6DB-4CE2-9654-B83261833038}" cxnId="{CCBE3C3E-9CF5-4D13-A37C-67D5B38DB81A}" type="parTrans">
      <dgm:prSet/>
      <dgm:spPr/>
      <dgm:t>
        <a:bodyPr/>
        <a:lstStyle/>
        <a:p>
          <a:endParaRPr lang="zh-CN" altLang="en-US"/>
        </a:p>
      </dgm:t>
    </dgm:pt>
    <dgm:pt modelId="{D7CB14E2-8146-4D19-9524-CBEB4DCFB93A}" cxnId="{CCBE3C3E-9CF5-4D13-A37C-67D5B38DB81A}"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70E1206E-01EA-4FF1-A17E-0145852B69B5}">
      <dgm:prSet/>
      <dgm:spPr>
        <a:xfrm>
          <a:off x="258531" y="2959536"/>
          <a:ext cx="875549" cy="875549"/>
        </a:xfr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zh-CN" altLang="en-US" dirty="0">
              <a:solidFill>
                <a:srgbClr val="FFFFFF"/>
              </a:solidFill>
              <a:latin typeface="Arial" panose="020B0604020202020204"/>
              <a:ea typeface="黑体" panose="02010609060101010101" charset="-122"/>
              <a:cs typeface="+mn-cs"/>
            </a:rPr>
            <a:t>技术评审系统</a:t>
          </a:r>
        </a:p>
      </dgm:t>
    </dgm:pt>
    <dgm:pt modelId="{E9FD8102-EEDF-4322-9C6E-81DE48582CC1}" cxnId="{5AACD548-3F5C-4E1C-842E-6E5D975BE057}" type="parTrans">
      <dgm:prSet/>
      <dgm:spPr/>
      <dgm:t>
        <a:bodyPr/>
        <a:lstStyle/>
        <a:p>
          <a:endParaRPr lang="zh-CN" altLang="en-US"/>
        </a:p>
      </dgm:t>
    </dgm:pt>
    <dgm:pt modelId="{50BC304B-AA1D-42CB-906B-141197E7CA97}" cxnId="{5AACD548-3F5C-4E1C-842E-6E5D975BE057}" type="sibTrans">
      <dgm:prSet/>
      <dgm:spPr>
        <a:xfrm>
          <a:off x="554146" y="406673"/>
          <a:ext cx="4584168" cy="4584168"/>
        </a:xfrm>
        <a:solidFill>
          <a:srgbClr val="003873">
            <a:tint val="60000"/>
            <a:hueOff val="0"/>
            <a:satOff val="0"/>
            <a:lumOff val="0"/>
            <a:alphaOff val="0"/>
          </a:srgbClr>
        </a:solidFill>
        <a:ln>
          <a:noFill/>
        </a:ln>
        <a:effectLst/>
      </dgm:spPr>
      <dgm:t>
        <a:bodyPr/>
        <a:lstStyle/>
        <a:p>
          <a:endParaRPr lang="zh-CN" altLang="en-US"/>
        </a:p>
      </dgm:t>
    </dgm:pt>
    <dgm:pt modelId="{9283E443-6CE1-4D08-BFA8-8A7CF8A0B039}">
      <dgm:prSet/>
      <dgm:spPr/>
      <dgm:t>
        <a:bodyPr/>
        <a:lstStyle/>
        <a:p>
          <a:endParaRPr lang="zh-CN" altLang="en-US"/>
        </a:p>
      </dgm:t>
    </dgm:pt>
    <dgm:pt modelId="{FA8E0A3A-4E9D-45D7-9719-FF9E847724F6}" cxnId="{B853C668-CED2-4C3C-852A-78F6270D1554}" type="parTrans">
      <dgm:prSet/>
      <dgm:spPr/>
      <dgm:t>
        <a:bodyPr/>
        <a:lstStyle/>
        <a:p>
          <a:endParaRPr lang="zh-CN" altLang="en-US"/>
        </a:p>
      </dgm:t>
    </dgm:pt>
    <dgm:pt modelId="{8E5F7AC3-BBE1-4A7B-B504-A123653FFFCD}" cxnId="{B853C668-CED2-4C3C-852A-78F6270D1554}" type="sibTrans">
      <dgm:prSet/>
      <dgm:spPr/>
      <dgm:t>
        <a:bodyPr/>
        <a:lstStyle/>
        <a:p>
          <a:endParaRPr lang="zh-CN" altLang="en-US"/>
        </a:p>
      </dgm:t>
    </dgm:pt>
    <dgm:pt modelId="{66050C2C-67B9-4923-BCCB-658F42E6FEA0}" type="pres">
      <dgm:prSet presAssocID="{21BED635-4EC6-4AC1-B142-2AF8ABF51AB4}" presName="Name0" presStyleCnt="0">
        <dgm:presLayoutVars>
          <dgm:chMax val="1"/>
          <dgm:dir/>
          <dgm:animLvl val="ctr"/>
          <dgm:resizeHandles val="exact"/>
        </dgm:presLayoutVars>
      </dgm:prSet>
      <dgm:spPr/>
    </dgm:pt>
    <dgm:pt modelId="{6CCD6590-A60E-4AAB-B8EB-CF456208823C}" type="pres">
      <dgm:prSet presAssocID="{EE1AD31C-7E2F-42A7-988B-AE4716CE8CA5}" presName="centerShape" presStyleLbl="node0" presStyleIdx="0" presStyleCnt="1"/>
      <dgm:spPr>
        <a:prstGeom prst="ellipse">
          <a:avLst/>
        </a:prstGeom>
      </dgm:spPr>
    </dgm:pt>
    <dgm:pt modelId="{07E1540A-4F79-442C-9C27-C24DAA27547E}" type="pres">
      <dgm:prSet presAssocID="{05D25071-B154-41E0-942D-84BC19502AB0}" presName="node" presStyleLbl="node1" presStyleIdx="0" presStyleCnt="10">
        <dgm:presLayoutVars>
          <dgm:bulletEnabled val="1"/>
        </dgm:presLayoutVars>
      </dgm:prSet>
      <dgm:spPr>
        <a:prstGeom prst="ellipse">
          <a:avLst/>
        </a:prstGeom>
      </dgm:spPr>
    </dgm:pt>
    <dgm:pt modelId="{EBABF1D1-809B-405E-889B-DE873F85BAFC}" type="pres">
      <dgm:prSet presAssocID="{05D25071-B154-41E0-942D-84BC19502AB0}" presName="dummy" presStyleCnt="0"/>
      <dgm:spPr/>
    </dgm:pt>
    <dgm:pt modelId="{9F125A47-5B8A-4FD9-8624-51422EAACCC6}" type="pres">
      <dgm:prSet presAssocID="{26836E94-9DFE-4C5B-B312-BFA216F419F5}" presName="sibTrans" presStyleLbl="sibTrans2D1" presStyleIdx="0" presStyleCnt="10"/>
      <dgm:spPr>
        <a:prstGeom prst="blockArc">
          <a:avLst>
            <a:gd name="adj1" fmla="val 16200000"/>
            <a:gd name="adj2" fmla="val 18360000"/>
            <a:gd name="adj3" fmla="val 2750"/>
          </a:avLst>
        </a:prstGeom>
      </dgm:spPr>
    </dgm:pt>
    <dgm:pt modelId="{0A991302-944D-4386-9CB6-A3C5B3AB1936}" type="pres">
      <dgm:prSet presAssocID="{7BB5E3FE-A05E-42FA-8CB0-02391484376B}" presName="node" presStyleLbl="node1" presStyleIdx="1" presStyleCnt="10">
        <dgm:presLayoutVars>
          <dgm:bulletEnabled val="1"/>
        </dgm:presLayoutVars>
      </dgm:prSet>
      <dgm:spPr>
        <a:prstGeom prst="ellipse">
          <a:avLst/>
        </a:prstGeom>
      </dgm:spPr>
    </dgm:pt>
    <dgm:pt modelId="{B2C6C56D-4203-4708-803E-6F8765F844EC}" type="pres">
      <dgm:prSet presAssocID="{7BB5E3FE-A05E-42FA-8CB0-02391484376B}" presName="dummy" presStyleCnt="0"/>
      <dgm:spPr/>
    </dgm:pt>
    <dgm:pt modelId="{3D22CF66-15B4-41FC-9038-253037526C09}" type="pres">
      <dgm:prSet presAssocID="{A50202D9-3343-449B-B644-8A2FA1737F0F}" presName="sibTrans" presStyleLbl="sibTrans2D1" presStyleIdx="1" presStyleCnt="10"/>
      <dgm:spPr>
        <a:prstGeom prst="blockArc">
          <a:avLst>
            <a:gd name="adj1" fmla="val 18360000"/>
            <a:gd name="adj2" fmla="val 20520000"/>
            <a:gd name="adj3" fmla="val 2750"/>
          </a:avLst>
        </a:prstGeom>
      </dgm:spPr>
    </dgm:pt>
    <dgm:pt modelId="{1396AC73-3E34-42DE-A44B-B98BF3FA5A6B}" type="pres">
      <dgm:prSet presAssocID="{01861BB0-5E57-414E-B5C5-6FA7A8DB45FB}" presName="node" presStyleLbl="node1" presStyleIdx="2" presStyleCnt="10">
        <dgm:presLayoutVars>
          <dgm:bulletEnabled val="1"/>
        </dgm:presLayoutVars>
      </dgm:prSet>
      <dgm:spPr>
        <a:prstGeom prst="ellipse">
          <a:avLst/>
        </a:prstGeom>
      </dgm:spPr>
    </dgm:pt>
    <dgm:pt modelId="{9BDA7229-001D-46F4-A21C-6C07F597DFE6}" type="pres">
      <dgm:prSet presAssocID="{01861BB0-5E57-414E-B5C5-6FA7A8DB45FB}" presName="dummy" presStyleCnt="0"/>
      <dgm:spPr/>
    </dgm:pt>
    <dgm:pt modelId="{978605F1-0C76-41BA-8529-AA3D5BCBAC76}" type="pres">
      <dgm:prSet presAssocID="{EC2EC157-FE48-4582-8BF2-0C46B93EE105}" presName="sibTrans" presStyleLbl="sibTrans2D1" presStyleIdx="2" presStyleCnt="10"/>
      <dgm:spPr>
        <a:prstGeom prst="blockArc">
          <a:avLst>
            <a:gd name="adj1" fmla="val 20520000"/>
            <a:gd name="adj2" fmla="val 1080000"/>
            <a:gd name="adj3" fmla="val 2750"/>
          </a:avLst>
        </a:prstGeom>
      </dgm:spPr>
    </dgm:pt>
    <dgm:pt modelId="{50D2CA4C-5DDD-47A9-8103-ED8B9BDC2CA3}" type="pres">
      <dgm:prSet presAssocID="{5FF58FCD-59CC-42CE-9AA1-292453B10BF3}" presName="node" presStyleLbl="node1" presStyleIdx="3" presStyleCnt="10">
        <dgm:presLayoutVars>
          <dgm:bulletEnabled val="1"/>
        </dgm:presLayoutVars>
      </dgm:prSet>
      <dgm:spPr>
        <a:prstGeom prst="ellipse">
          <a:avLst/>
        </a:prstGeom>
      </dgm:spPr>
    </dgm:pt>
    <dgm:pt modelId="{A8EFC71A-0B3F-4669-948C-7610C30725FB}" type="pres">
      <dgm:prSet presAssocID="{5FF58FCD-59CC-42CE-9AA1-292453B10BF3}" presName="dummy" presStyleCnt="0"/>
      <dgm:spPr/>
    </dgm:pt>
    <dgm:pt modelId="{911AF7F1-0346-415A-B31A-0AF9D076B7A4}" type="pres">
      <dgm:prSet presAssocID="{45546E05-BE10-480E-B6A4-C90EA846B9EF}" presName="sibTrans" presStyleLbl="sibTrans2D1" presStyleIdx="3" presStyleCnt="10"/>
      <dgm:spPr>
        <a:prstGeom prst="blockArc">
          <a:avLst>
            <a:gd name="adj1" fmla="val 1080000"/>
            <a:gd name="adj2" fmla="val 3240000"/>
            <a:gd name="adj3" fmla="val 2750"/>
          </a:avLst>
        </a:prstGeom>
      </dgm:spPr>
    </dgm:pt>
    <dgm:pt modelId="{919B4082-8D9D-46E8-BA0A-37087A4DFE59}" type="pres">
      <dgm:prSet presAssocID="{5FE8028B-A82A-4988-BDD4-3BE645202501}" presName="node" presStyleLbl="node1" presStyleIdx="4" presStyleCnt="10">
        <dgm:presLayoutVars>
          <dgm:bulletEnabled val="1"/>
        </dgm:presLayoutVars>
      </dgm:prSet>
      <dgm:spPr>
        <a:prstGeom prst="ellipse">
          <a:avLst/>
        </a:prstGeom>
      </dgm:spPr>
    </dgm:pt>
    <dgm:pt modelId="{AB7A7441-48C5-4AD2-94A7-A7FD2DF07EEC}" type="pres">
      <dgm:prSet presAssocID="{5FE8028B-A82A-4988-BDD4-3BE645202501}" presName="dummy" presStyleCnt="0"/>
      <dgm:spPr/>
    </dgm:pt>
    <dgm:pt modelId="{2C132338-CDC1-4E57-90BD-3CB6AC9486EE}" type="pres">
      <dgm:prSet presAssocID="{56F0BCB5-DE43-4642-AE42-766A25603008}" presName="sibTrans" presStyleLbl="sibTrans2D1" presStyleIdx="4" presStyleCnt="10"/>
      <dgm:spPr>
        <a:prstGeom prst="blockArc">
          <a:avLst>
            <a:gd name="adj1" fmla="val 3240000"/>
            <a:gd name="adj2" fmla="val 5400000"/>
            <a:gd name="adj3" fmla="val 2750"/>
          </a:avLst>
        </a:prstGeom>
      </dgm:spPr>
    </dgm:pt>
    <dgm:pt modelId="{1D100A9F-6546-47F9-B4D0-0AFF64CFF48F}" type="pres">
      <dgm:prSet presAssocID="{57AAB56F-A0F0-4E4D-BDA0-743C59B7D75F}" presName="node" presStyleLbl="node1" presStyleIdx="5" presStyleCnt="10">
        <dgm:presLayoutVars>
          <dgm:bulletEnabled val="1"/>
        </dgm:presLayoutVars>
      </dgm:prSet>
      <dgm:spPr>
        <a:prstGeom prst="ellipse">
          <a:avLst/>
        </a:prstGeom>
      </dgm:spPr>
    </dgm:pt>
    <dgm:pt modelId="{D0A04EDA-3902-4EBC-9A64-F27931CBA028}" type="pres">
      <dgm:prSet presAssocID="{57AAB56F-A0F0-4E4D-BDA0-743C59B7D75F}" presName="dummy" presStyleCnt="0"/>
      <dgm:spPr/>
    </dgm:pt>
    <dgm:pt modelId="{F3353AF1-E39B-40BA-B267-2316BB84773D}" type="pres">
      <dgm:prSet presAssocID="{B339A91F-D576-4C8C-80D3-ADC0027AAD60}" presName="sibTrans" presStyleLbl="sibTrans2D1" presStyleIdx="5" presStyleCnt="10"/>
      <dgm:spPr>
        <a:prstGeom prst="blockArc">
          <a:avLst>
            <a:gd name="adj1" fmla="val 5400000"/>
            <a:gd name="adj2" fmla="val 7560000"/>
            <a:gd name="adj3" fmla="val 2750"/>
          </a:avLst>
        </a:prstGeom>
      </dgm:spPr>
    </dgm:pt>
    <dgm:pt modelId="{9691514A-CA7C-4F2E-B550-DAC9B14CF2A2}" type="pres">
      <dgm:prSet presAssocID="{9070BA77-3E91-4661-9D21-22D08E820D32}" presName="node" presStyleLbl="node1" presStyleIdx="6" presStyleCnt="10">
        <dgm:presLayoutVars>
          <dgm:bulletEnabled val="1"/>
        </dgm:presLayoutVars>
      </dgm:prSet>
      <dgm:spPr>
        <a:prstGeom prst="ellipse">
          <a:avLst/>
        </a:prstGeom>
      </dgm:spPr>
    </dgm:pt>
    <dgm:pt modelId="{DDF8A40F-E020-4E2F-874E-DE958F433B8C}" type="pres">
      <dgm:prSet presAssocID="{9070BA77-3E91-4661-9D21-22D08E820D32}" presName="dummy" presStyleCnt="0"/>
      <dgm:spPr/>
    </dgm:pt>
    <dgm:pt modelId="{27ACE7D6-8F5F-4D69-8121-0FD32201E07D}" type="pres">
      <dgm:prSet presAssocID="{FC441FB6-7FCC-4A4D-80BC-FE7D6DB42916}" presName="sibTrans" presStyleLbl="sibTrans2D1" presStyleIdx="6" presStyleCnt="10"/>
      <dgm:spPr>
        <a:prstGeom prst="blockArc">
          <a:avLst>
            <a:gd name="adj1" fmla="val 7560000"/>
            <a:gd name="adj2" fmla="val 9720000"/>
            <a:gd name="adj3" fmla="val 2750"/>
          </a:avLst>
        </a:prstGeom>
      </dgm:spPr>
    </dgm:pt>
    <dgm:pt modelId="{460F9EFB-875C-4DBF-B47B-13634643C710}" type="pres">
      <dgm:prSet presAssocID="{70E1206E-01EA-4FF1-A17E-0145852B69B5}" presName="node" presStyleLbl="node1" presStyleIdx="7" presStyleCnt="10">
        <dgm:presLayoutVars>
          <dgm:bulletEnabled val="1"/>
        </dgm:presLayoutVars>
      </dgm:prSet>
      <dgm:spPr>
        <a:prstGeom prst="ellipse">
          <a:avLst/>
        </a:prstGeom>
      </dgm:spPr>
    </dgm:pt>
    <dgm:pt modelId="{AC746099-4F41-437C-9A78-3F29707C8A4E}" type="pres">
      <dgm:prSet presAssocID="{70E1206E-01EA-4FF1-A17E-0145852B69B5}" presName="dummy" presStyleCnt="0"/>
      <dgm:spPr/>
    </dgm:pt>
    <dgm:pt modelId="{E378FA03-C1D8-4188-A20C-6025EDE01EEE}" type="pres">
      <dgm:prSet presAssocID="{50BC304B-AA1D-42CB-906B-141197E7CA97}" presName="sibTrans" presStyleLbl="sibTrans2D1" presStyleIdx="7" presStyleCnt="10"/>
      <dgm:spPr>
        <a:prstGeom prst="blockArc">
          <a:avLst>
            <a:gd name="adj1" fmla="val 9720000"/>
            <a:gd name="adj2" fmla="val 11880000"/>
            <a:gd name="adj3" fmla="val 2750"/>
          </a:avLst>
        </a:prstGeom>
      </dgm:spPr>
    </dgm:pt>
    <dgm:pt modelId="{DDC3B0F7-6278-45AB-BF09-743924370350}" type="pres">
      <dgm:prSet presAssocID="{50455002-C2C2-40DF-A3C5-CC352F1CD58C}" presName="node" presStyleLbl="node1" presStyleIdx="8" presStyleCnt="10">
        <dgm:presLayoutVars>
          <dgm:bulletEnabled val="1"/>
        </dgm:presLayoutVars>
      </dgm:prSet>
      <dgm:spPr>
        <a:prstGeom prst="ellipse">
          <a:avLst/>
        </a:prstGeom>
      </dgm:spPr>
    </dgm:pt>
    <dgm:pt modelId="{C9E43910-C3FC-41BF-8287-DE74CB4D95B0}" type="pres">
      <dgm:prSet presAssocID="{50455002-C2C2-40DF-A3C5-CC352F1CD58C}" presName="dummy" presStyleCnt="0"/>
      <dgm:spPr/>
    </dgm:pt>
    <dgm:pt modelId="{7BFDCFA4-D56C-4EDB-A431-177E681F6206}" type="pres">
      <dgm:prSet presAssocID="{D7CB14E2-8146-4D19-9524-CBEB4DCFB93A}" presName="sibTrans" presStyleLbl="sibTrans2D1" presStyleIdx="8" presStyleCnt="10"/>
      <dgm:spPr>
        <a:prstGeom prst="blockArc">
          <a:avLst>
            <a:gd name="adj1" fmla="val 11880000"/>
            <a:gd name="adj2" fmla="val 14040000"/>
            <a:gd name="adj3" fmla="val 2750"/>
          </a:avLst>
        </a:prstGeom>
      </dgm:spPr>
    </dgm:pt>
    <dgm:pt modelId="{0ACA6F03-71DF-4F9F-969A-7B46EFC56F9E}" type="pres">
      <dgm:prSet presAssocID="{00CB5537-0C94-41EC-BCBD-7ED27F4C1A99}" presName="node" presStyleLbl="node1" presStyleIdx="9" presStyleCnt="10">
        <dgm:presLayoutVars>
          <dgm:bulletEnabled val="1"/>
        </dgm:presLayoutVars>
      </dgm:prSet>
      <dgm:spPr>
        <a:prstGeom prst="ellipse">
          <a:avLst/>
        </a:prstGeom>
      </dgm:spPr>
    </dgm:pt>
    <dgm:pt modelId="{0375CB12-FCFE-43F8-BF63-7B68F3D3DFA1}" type="pres">
      <dgm:prSet presAssocID="{00CB5537-0C94-41EC-BCBD-7ED27F4C1A99}" presName="dummy" presStyleCnt="0"/>
      <dgm:spPr/>
    </dgm:pt>
    <dgm:pt modelId="{6BF63BB6-41F9-414D-AF97-AE41977F35C5}" type="pres">
      <dgm:prSet presAssocID="{457D413D-1A35-4562-AE04-CBB6266A1385}" presName="sibTrans" presStyleLbl="sibTrans2D1" presStyleIdx="9" presStyleCnt="10"/>
      <dgm:spPr>
        <a:prstGeom prst="blockArc">
          <a:avLst>
            <a:gd name="adj1" fmla="val 14040000"/>
            <a:gd name="adj2" fmla="val 16200000"/>
            <a:gd name="adj3" fmla="val 2750"/>
          </a:avLst>
        </a:prstGeom>
      </dgm:spPr>
    </dgm:pt>
  </dgm:ptLst>
  <dgm:cxnLst>
    <dgm:cxn modelId="{4DD4B615-2C26-4823-AB33-45D4FAB670A5}" type="presOf" srcId="{EC2EC157-FE48-4582-8BF2-0C46B93EE105}" destId="{978605F1-0C76-41BA-8529-AA3D5BCBAC76}" srcOrd="0" destOrd="0" presId="urn:microsoft.com/office/officeart/2005/8/layout/radial6#1"/>
    <dgm:cxn modelId="{E077AB19-E89C-431F-9849-96614F5E5787}" srcId="{EE1AD31C-7E2F-42A7-988B-AE4716CE8CA5}" destId="{05D25071-B154-41E0-942D-84BC19502AB0}" srcOrd="0" destOrd="0" parTransId="{E675CB7E-85AC-4B7F-A905-4B442B9F5BE0}" sibTransId="{26836E94-9DFE-4C5B-B312-BFA216F419F5}"/>
    <dgm:cxn modelId="{187A181A-F21C-41B4-88F3-CFC0650D6A78}" type="presOf" srcId="{EE1AD31C-7E2F-42A7-988B-AE4716CE8CA5}" destId="{6CCD6590-A60E-4AAB-B8EB-CF456208823C}" srcOrd="0" destOrd="0" presId="urn:microsoft.com/office/officeart/2005/8/layout/radial6#1"/>
    <dgm:cxn modelId="{38F1401D-8932-4C50-90D2-6757B4EB7613}" srcId="{EE1AD31C-7E2F-42A7-988B-AE4716CE8CA5}" destId="{7BB5E3FE-A05E-42FA-8CB0-02391484376B}" srcOrd="1" destOrd="0" parTransId="{C2908767-76CB-4691-B959-3A6CE6C3A271}" sibTransId="{A50202D9-3343-449B-B644-8A2FA1737F0F}"/>
    <dgm:cxn modelId="{1DADDF23-DBB6-492D-961E-28C94C453522}" srcId="{EE1AD31C-7E2F-42A7-988B-AE4716CE8CA5}" destId="{5FF58FCD-59CC-42CE-9AA1-292453B10BF3}" srcOrd="3" destOrd="0" parTransId="{C6A7E587-3B0F-47FE-810F-2E1C3900478C}" sibTransId="{45546E05-BE10-480E-B6A4-C90EA846B9EF}"/>
    <dgm:cxn modelId="{A86CE42A-0934-474D-B546-E448B2F5CCE3}" type="presOf" srcId="{50455002-C2C2-40DF-A3C5-CC352F1CD58C}" destId="{DDC3B0F7-6278-45AB-BF09-743924370350}" srcOrd="0" destOrd="0" presId="urn:microsoft.com/office/officeart/2005/8/layout/radial6#1"/>
    <dgm:cxn modelId="{6951632F-4778-42A6-A9B7-BC58AE09B3AE}" type="presOf" srcId="{00CB5537-0C94-41EC-BCBD-7ED27F4C1A99}" destId="{0ACA6F03-71DF-4F9F-969A-7B46EFC56F9E}" srcOrd="0" destOrd="0" presId="urn:microsoft.com/office/officeart/2005/8/layout/radial6#1"/>
    <dgm:cxn modelId="{0424DA2F-7121-4485-AE38-87446FE55A0D}" srcId="{EE1AD31C-7E2F-42A7-988B-AE4716CE8CA5}" destId="{5FE8028B-A82A-4988-BDD4-3BE645202501}" srcOrd="4" destOrd="0" parTransId="{8F07DC48-167D-4D0A-B76E-734DD2F3C82D}" sibTransId="{56F0BCB5-DE43-4642-AE42-766A25603008}"/>
    <dgm:cxn modelId="{347CA130-9244-4AE6-AF92-7E616A8ED26D}" srcId="{21BED635-4EC6-4AC1-B142-2AF8ABF51AB4}" destId="{EE1AD31C-7E2F-42A7-988B-AE4716CE8CA5}" srcOrd="0" destOrd="0" parTransId="{2BC30571-3076-4002-BE02-74CFB1C710B8}" sibTransId="{C21A8C56-4352-4FD1-A4B2-422B760B5A86}"/>
    <dgm:cxn modelId="{EF017731-83B6-4B98-ABFA-7D614F89CF1E}" type="presOf" srcId="{FC441FB6-7FCC-4A4D-80BC-FE7D6DB42916}" destId="{27ACE7D6-8F5F-4D69-8121-0FD32201E07D}" srcOrd="0" destOrd="0" presId="urn:microsoft.com/office/officeart/2005/8/layout/radial6#1"/>
    <dgm:cxn modelId="{A308D53C-49AE-4723-B0AC-14EAC47968DF}" type="presOf" srcId="{5FF58FCD-59CC-42CE-9AA1-292453B10BF3}" destId="{50D2CA4C-5DDD-47A9-8103-ED8B9BDC2CA3}" srcOrd="0" destOrd="0" presId="urn:microsoft.com/office/officeart/2005/8/layout/radial6#1"/>
    <dgm:cxn modelId="{CCBE3C3E-9CF5-4D13-A37C-67D5B38DB81A}" srcId="{EE1AD31C-7E2F-42A7-988B-AE4716CE8CA5}" destId="{50455002-C2C2-40DF-A3C5-CC352F1CD58C}" srcOrd="8" destOrd="0" parTransId="{7D79D6E9-F6DB-4CE2-9654-B83261833038}" sibTransId="{D7CB14E2-8146-4D19-9524-CBEB4DCFB93A}"/>
    <dgm:cxn modelId="{0D3E2461-8D5D-440E-B649-DF338B339888}" srcId="{EE1AD31C-7E2F-42A7-988B-AE4716CE8CA5}" destId="{00CB5537-0C94-41EC-BCBD-7ED27F4C1A99}" srcOrd="9" destOrd="0" parTransId="{654EC67F-846F-4FD6-98D0-A39F45ADC138}" sibTransId="{457D413D-1A35-4562-AE04-CBB6266A1385}"/>
    <dgm:cxn modelId="{D6F0AF62-8A2C-4378-80DA-247413188E1E}" srcId="{EE1AD31C-7E2F-42A7-988B-AE4716CE8CA5}" destId="{57AAB56F-A0F0-4E4D-BDA0-743C59B7D75F}" srcOrd="5" destOrd="0" parTransId="{19DFE7BD-C10E-4BB8-9FAA-FA729AE3D58A}" sibTransId="{B339A91F-D576-4C8C-80D3-ADC0027AAD60}"/>
    <dgm:cxn modelId="{70102763-747D-441F-ABAD-90BADF9D2DC8}" type="presOf" srcId="{26836E94-9DFE-4C5B-B312-BFA216F419F5}" destId="{9F125A47-5B8A-4FD9-8624-51422EAACCC6}" srcOrd="0" destOrd="0" presId="urn:microsoft.com/office/officeart/2005/8/layout/radial6#1"/>
    <dgm:cxn modelId="{88F9E464-29D5-4116-9479-3E8E1C57F302}" srcId="{EE1AD31C-7E2F-42A7-988B-AE4716CE8CA5}" destId="{01861BB0-5E57-414E-B5C5-6FA7A8DB45FB}" srcOrd="2" destOrd="0" parTransId="{26ACF4A2-34FF-4E5C-BD53-CF5D93C83ED7}" sibTransId="{EC2EC157-FE48-4582-8BF2-0C46B93EE105}"/>
    <dgm:cxn modelId="{D23B1165-D97E-49A7-BCD1-3EA95AF2BB73}" srcId="{EE1AD31C-7E2F-42A7-988B-AE4716CE8CA5}" destId="{9070BA77-3E91-4661-9D21-22D08E820D32}" srcOrd="6" destOrd="0" parTransId="{12B2B2AD-E389-4DC8-B28F-AFA6C4118A54}" sibTransId="{FC441FB6-7FCC-4A4D-80BC-FE7D6DB42916}"/>
    <dgm:cxn modelId="{73441945-F6FB-438F-BB64-D62834BBCA71}" type="presOf" srcId="{21BED635-4EC6-4AC1-B142-2AF8ABF51AB4}" destId="{66050C2C-67B9-4923-BCCB-658F42E6FEA0}" srcOrd="0" destOrd="0" presId="urn:microsoft.com/office/officeart/2005/8/layout/radial6#1"/>
    <dgm:cxn modelId="{AFB70A48-B6E2-4783-ADFC-0B3342D13B8E}" type="presOf" srcId="{D7CB14E2-8146-4D19-9524-CBEB4DCFB93A}" destId="{7BFDCFA4-D56C-4EDB-A431-177E681F6206}" srcOrd="0" destOrd="0" presId="urn:microsoft.com/office/officeart/2005/8/layout/radial6#1"/>
    <dgm:cxn modelId="{B853C668-CED2-4C3C-852A-78F6270D1554}" srcId="{21BED635-4EC6-4AC1-B142-2AF8ABF51AB4}" destId="{9283E443-6CE1-4D08-BFA8-8A7CF8A0B039}" srcOrd="1" destOrd="0" parTransId="{FA8E0A3A-4E9D-45D7-9719-FF9E847724F6}" sibTransId="{8E5F7AC3-BBE1-4A7B-B504-A123653FFFCD}"/>
    <dgm:cxn modelId="{5AACD548-3F5C-4E1C-842E-6E5D975BE057}" srcId="{EE1AD31C-7E2F-42A7-988B-AE4716CE8CA5}" destId="{70E1206E-01EA-4FF1-A17E-0145852B69B5}" srcOrd="7" destOrd="0" parTransId="{E9FD8102-EEDF-4322-9C6E-81DE48582CC1}" sibTransId="{50BC304B-AA1D-42CB-906B-141197E7CA97}"/>
    <dgm:cxn modelId="{A59CD26A-5812-4D2F-BC4E-0CD036FE4F87}" type="presOf" srcId="{50BC304B-AA1D-42CB-906B-141197E7CA97}" destId="{E378FA03-C1D8-4188-A20C-6025EDE01EEE}" srcOrd="0" destOrd="0" presId="urn:microsoft.com/office/officeart/2005/8/layout/radial6#1"/>
    <dgm:cxn modelId="{56B7E974-47CE-49A9-BE74-08B88248AA23}" type="presOf" srcId="{7BB5E3FE-A05E-42FA-8CB0-02391484376B}" destId="{0A991302-944D-4386-9CB6-A3C5B3AB1936}" srcOrd="0" destOrd="0" presId="urn:microsoft.com/office/officeart/2005/8/layout/radial6#1"/>
    <dgm:cxn modelId="{E6D0818B-745C-4057-8A7A-99E6C362FD4B}" type="presOf" srcId="{B339A91F-D576-4C8C-80D3-ADC0027AAD60}" destId="{F3353AF1-E39B-40BA-B267-2316BB84773D}" srcOrd="0" destOrd="0" presId="urn:microsoft.com/office/officeart/2005/8/layout/radial6#1"/>
    <dgm:cxn modelId="{C4DD4B96-4AC2-46DB-BF3A-CD51E7C8F549}" type="presOf" srcId="{56F0BCB5-DE43-4642-AE42-766A25603008}" destId="{2C132338-CDC1-4E57-90BD-3CB6AC9486EE}" srcOrd="0" destOrd="0" presId="urn:microsoft.com/office/officeart/2005/8/layout/radial6#1"/>
    <dgm:cxn modelId="{78E5B29C-6B32-4C27-A46F-E1C4D78E7135}" type="presOf" srcId="{70E1206E-01EA-4FF1-A17E-0145852B69B5}" destId="{460F9EFB-875C-4DBF-B47B-13634643C710}" srcOrd="0" destOrd="0" presId="urn:microsoft.com/office/officeart/2005/8/layout/radial6#1"/>
    <dgm:cxn modelId="{BC7395A4-9A2E-4C64-9FF2-DDC4B64211AB}" type="presOf" srcId="{5FE8028B-A82A-4988-BDD4-3BE645202501}" destId="{919B4082-8D9D-46E8-BA0A-37087A4DFE59}" srcOrd="0" destOrd="0" presId="urn:microsoft.com/office/officeart/2005/8/layout/radial6#1"/>
    <dgm:cxn modelId="{252174B7-421F-4028-9768-A111DC9EF919}" type="presOf" srcId="{45546E05-BE10-480E-B6A4-C90EA846B9EF}" destId="{911AF7F1-0346-415A-B31A-0AF9D076B7A4}" srcOrd="0" destOrd="0" presId="urn:microsoft.com/office/officeart/2005/8/layout/radial6#1"/>
    <dgm:cxn modelId="{7D8A52BD-C593-4392-81A1-24EE085AC51A}" type="presOf" srcId="{A50202D9-3343-449B-B644-8A2FA1737F0F}" destId="{3D22CF66-15B4-41FC-9038-253037526C09}" srcOrd="0" destOrd="0" presId="urn:microsoft.com/office/officeart/2005/8/layout/radial6#1"/>
    <dgm:cxn modelId="{FD429DC9-09BE-4785-AB0A-BD4B52363670}" type="presOf" srcId="{57AAB56F-A0F0-4E4D-BDA0-743C59B7D75F}" destId="{1D100A9F-6546-47F9-B4D0-0AFF64CFF48F}" srcOrd="0" destOrd="0" presId="urn:microsoft.com/office/officeart/2005/8/layout/radial6#1"/>
    <dgm:cxn modelId="{A22499D9-410D-442C-BF7A-64B15E898F86}" type="presOf" srcId="{9070BA77-3E91-4661-9D21-22D08E820D32}" destId="{9691514A-CA7C-4F2E-B550-DAC9B14CF2A2}" srcOrd="0" destOrd="0" presId="urn:microsoft.com/office/officeart/2005/8/layout/radial6#1"/>
    <dgm:cxn modelId="{5B8915E9-41EA-4359-85DA-187BF3B26B23}" type="presOf" srcId="{05D25071-B154-41E0-942D-84BC19502AB0}" destId="{07E1540A-4F79-442C-9C27-C24DAA27547E}" srcOrd="0" destOrd="0" presId="urn:microsoft.com/office/officeart/2005/8/layout/radial6#1"/>
    <dgm:cxn modelId="{F9840AEE-EEF8-43F0-9EA9-3D94930CF9CB}" type="presOf" srcId="{457D413D-1A35-4562-AE04-CBB6266A1385}" destId="{6BF63BB6-41F9-414D-AF97-AE41977F35C5}" srcOrd="0" destOrd="0" presId="urn:microsoft.com/office/officeart/2005/8/layout/radial6#1"/>
    <dgm:cxn modelId="{40AED7F4-8634-437C-85C3-2D10C5A341AC}" type="presOf" srcId="{01861BB0-5E57-414E-B5C5-6FA7A8DB45FB}" destId="{1396AC73-3E34-42DE-A44B-B98BF3FA5A6B}" srcOrd="0" destOrd="0" presId="urn:microsoft.com/office/officeart/2005/8/layout/radial6#1"/>
    <dgm:cxn modelId="{CCE3197A-261B-4E7D-966E-8A2AE0C95A9D}" type="presParOf" srcId="{66050C2C-67B9-4923-BCCB-658F42E6FEA0}" destId="{6CCD6590-A60E-4AAB-B8EB-CF456208823C}" srcOrd="0" destOrd="0" presId="urn:microsoft.com/office/officeart/2005/8/layout/radial6#1"/>
    <dgm:cxn modelId="{B618E69F-8AEB-4F9D-9F03-A4AF028772BD}" type="presParOf" srcId="{66050C2C-67B9-4923-BCCB-658F42E6FEA0}" destId="{07E1540A-4F79-442C-9C27-C24DAA27547E}" srcOrd="1" destOrd="0" presId="urn:microsoft.com/office/officeart/2005/8/layout/radial6#1"/>
    <dgm:cxn modelId="{A4EB21EF-38AD-406B-91C0-12969DD285EA}" type="presParOf" srcId="{66050C2C-67B9-4923-BCCB-658F42E6FEA0}" destId="{EBABF1D1-809B-405E-889B-DE873F85BAFC}" srcOrd="2" destOrd="0" presId="urn:microsoft.com/office/officeart/2005/8/layout/radial6#1"/>
    <dgm:cxn modelId="{4BE010FC-D87A-46F3-870B-7A4F2CC53EF7}" type="presParOf" srcId="{66050C2C-67B9-4923-BCCB-658F42E6FEA0}" destId="{9F125A47-5B8A-4FD9-8624-51422EAACCC6}" srcOrd="3" destOrd="0" presId="urn:microsoft.com/office/officeart/2005/8/layout/radial6#1"/>
    <dgm:cxn modelId="{882CCFA6-EC85-4CFE-B47D-65B9FD539651}" type="presParOf" srcId="{66050C2C-67B9-4923-BCCB-658F42E6FEA0}" destId="{0A991302-944D-4386-9CB6-A3C5B3AB1936}" srcOrd="4" destOrd="0" presId="urn:microsoft.com/office/officeart/2005/8/layout/radial6#1"/>
    <dgm:cxn modelId="{CF793DB7-C68B-4262-A9F9-2021CB5F0BB6}" type="presParOf" srcId="{66050C2C-67B9-4923-BCCB-658F42E6FEA0}" destId="{B2C6C56D-4203-4708-803E-6F8765F844EC}" srcOrd="5" destOrd="0" presId="urn:microsoft.com/office/officeart/2005/8/layout/radial6#1"/>
    <dgm:cxn modelId="{EE6E4C43-F333-426B-BE6F-9BEEAB601BF6}" type="presParOf" srcId="{66050C2C-67B9-4923-BCCB-658F42E6FEA0}" destId="{3D22CF66-15B4-41FC-9038-253037526C09}" srcOrd="6" destOrd="0" presId="urn:microsoft.com/office/officeart/2005/8/layout/radial6#1"/>
    <dgm:cxn modelId="{558C4599-D303-425A-AF44-A5C5E688CFAB}" type="presParOf" srcId="{66050C2C-67B9-4923-BCCB-658F42E6FEA0}" destId="{1396AC73-3E34-42DE-A44B-B98BF3FA5A6B}" srcOrd="7" destOrd="0" presId="urn:microsoft.com/office/officeart/2005/8/layout/radial6#1"/>
    <dgm:cxn modelId="{C613D21A-D967-475E-BAAA-2AF915E67DDC}" type="presParOf" srcId="{66050C2C-67B9-4923-BCCB-658F42E6FEA0}" destId="{9BDA7229-001D-46F4-A21C-6C07F597DFE6}" srcOrd="8" destOrd="0" presId="urn:microsoft.com/office/officeart/2005/8/layout/radial6#1"/>
    <dgm:cxn modelId="{860544BF-8277-463C-A3F7-6854ABAA065A}" type="presParOf" srcId="{66050C2C-67B9-4923-BCCB-658F42E6FEA0}" destId="{978605F1-0C76-41BA-8529-AA3D5BCBAC76}" srcOrd="9" destOrd="0" presId="urn:microsoft.com/office/officeart/2005/8/layout/radial6#1"/>
    <dgm:cxn modelId="{64AC8E36-F38B-47C3-A38E-0202F068337C}" type="presParOf" srcId="{66050C2C-67B9-4923-BCCB-658F42E6FEA0}" destId="{50D2CA4C-5DDD-47A9-8103-ED8B9BDC2CA3}" srcOrd="10" destOrd="0" presId="urn:microsoft.com/office/officeart/2005/8/layout/radial6#1"/>
    <dgm:cxn modelId="{51C895D9-E9B6-49A5-B9B5-E9CA5EF6A536}" type="presParOf" srcId="{66050C2C-67B9-4923-BCCB-658F42E6FEA0}" destId="{A8EFC71A-0B3F-4669-948C-7610C30725FB}" srcOrd="11" destOrd="0" presId="urn:microsoft.com/office/officeart/2005/8/layout/radial6#1"/>
    <dgm:cxn modelId="{0FDA2351-DDB6-489A-B604-4FD7179A85B2}" type="presParOf" srcId="{66050C2C-67B9-4923-BCCB-658F42E6FEA0}" destId="{911AF7F1-0346-415A-B31A-0AF9D076B7A4}" srcOrd="12" destOrd="0" presId="urn:microsoft.com/office/officeart/2005/8/layout/radial6#1"/>
    <dgm:cxn modelId="{29B21758-E692-4388-AC24-3F085336D496}" type="presParOf" srcId="{66050C2C-67B9-4923-BCCB-658F42E6FEA0}" destId="{919B4082-8D9D-46E8-BA0A-37087A4DFE59}" srcOrd="13" destOrd="0" presId="urn:microsoft.com/office/officeart/2005/8/layout/radial6#1"/>
    <dgm:cxn modelId="{D17DCC13-74F6-4E04-9C04-7DA92C849F2C}" type="presParOf" srcId="{66050C2C-67B9-4923-BCCB-658F42E6FEA0}" destId="{AB7A7441-48C5-4AD2-94A7-A7FD2DF07EEC}" srcOrd="14" destOrd="0" presId="urn:microsoft.com/office/officeart/2005/8/layout/radial6#1"/>
    <dgm:cxn modelId="{A75CB8B4-C55E-4C36-B5DA-77E9D9477982}" type="presParOf" srcId="{66050C2C-67B9-4923-BCCB-658F42E6FEA0}" destId="{2C132338-CDC1-4E57-90BD-3CB6AC9486EE}" srcOrd="15" destOrd="0" presId="urn:microsoft.com/office/officeart/2005/8/layout/radial6#1"/>
    <dgm:cxn modelId="{9CC9BECC-379B-46C8-9A9F-30DA6812F450}" type="presParOf" srcId="{66050C2C-67B9-4923-BCCB-658F42E6FEA0}" destId="{1D100A9F-6546-47F9-B4D0-0AFF64CFF48F}" srcOrd="16" destOrd="0" presId="urn:microsoft.com/office/officeart/2005/8/layout/radial6#1"/>
    <dgm:cxn modelId="{CC09412C-993E-4ADD-B9CA-D804DD6D7293}" type="presParOf" srcId="{66050C2C-67B9-4923-BCCB-658F42E6FEA0}" destId="{D0A04EDA-3902-4EBC-9A64-F27931CBA028}" srcOrd="17" destOrd="0" presId="urn:microsoft.com/office/officeart/2005/8/layout/radial6#1"/>
    <dgm:cxn modelId="{3ECE19D8-F5A7-4637-98B2-0791FFFB55BD}" type="presParOf" srcId="{66050C2C-67B9-4923-BCCB-658F42E6FEA0}" destId="{F3353AF1-E39B-40BA-B267-2316BB84773D}" srcOrd="18" destOrd="0" presId="urn:microsoft.com/office/officeart/2005/8/layout/radial6#1"/>
    <dgm:cxn modelId="{49441D17-3366-4D09-B066-4E19B8DC0C0D}" type="presParOf" srcId="{66050C2C-67B9-4923-BCCB-658F42E6FEA0}" destId="{9691514A-CA7C-4F2E-B550-DAC9B14CF2A2}" srcOrd="19" destOrd="0" presId="urn:microsoft.com/office/officeart/2005/8/layout/radial6#1"/>
    <dgm:cxn modelId="{6FB1D405-11E9-41A3-BED5-35661B9AAB28}" type="presParOf" srcId="{66050C2C-67B9-4923-BCCB-658F42E6FEA0}" destId="{DDF8A40F-E020-4E2F-874E-DE958F433B8C}" srcOrd="20" destOrd="0" presId="urn:microsoft.com/office/officeart/2005/8/layout/radial6#1"/>
    <dgm:cxn modelId="{1A763F80-8D57-4756-B78B-23EAFCA34B2C}" type="presParOf" srcId="{66050C2C-67B9-4923-BCCB-658F42E6FEA0}" destId="{27ACE7D6-8F5F-4D69-8121-0FD32201E07D}" srcOrd="21" destOrd="0" presId="urn:microsoft.com/office/officeart/2005/8/layout/radial6#1"/>
    <dgm:cxn modelId="{74A8CBE5-AD82-43AD-840D-B9223E82552D}" type="presParOf" srcId="{66050C2C-67B9-4923-BCCB-658F42E6FEA0}" destId="{460F9EFB-875C-4DBF-B47B-13634643C710}" srcOrd="22" destOrd="0" presId="urn:microsoft.com/office/officeart/2005/8/layout/radial6#1"/>
    <dgm:cxn modelId="{2829A531-1B08-48B7-962B-08489A1B6910}" type="presParOf" srcId="{66050C2C-67B9-4923-BCCB-658F42E6FEA0}" destId="{AC746099-4F41-437C-9A78-3F29707C8A4E}" srcOrd="23" destOrd="0" presId="urn:microsoft.com/office/officeart/2005/8/layout/radial6#1"/>
    <dgm:cxn modelId="{4DE62A01-53D1-4A42-8D8C-BCF43379AA54}" type="presParOf" srcId="{66050C2C-67B9-4923-BCCB-658F42E6FEA0}" destId="{E378FA03-C1D8-4188-A20C-6025EDE01EEE}" srcOrd="24" destOrd="0" presId="urn:microsoft.com/office/officeart/2005/8/layout/radial6#1"/>
    <dgm:cxn modelId="{0B25EC29-2FD0-4F5D-9EB4-636DB08973AF}" type="presParOf" srcId="{66050C2C-67B9-4923-BCCB-658F42E6FEA0}" destId="{DDC3B0F7-6278-45AB-BF09-743924370350}" srcOrd="25" destOrd="0" presId="urn:microsoft.com/office/officeart/2005/8/layout/radial6#1"/>
    <dgm:cxn modelId="{1696AE4B-AA4F-478D-8604-37D60D0F7AD8}" type="presParOf" srcId="{66050C2C-67B9-4923-BCCB-658F42E6FEA0}" destId="{C9E43910-C3FC-41BF-8287-DE74CB4D95B0}" srcOrd="26" destOrd="0" presId="urn:microsoft.com/office/officeart/2005/8/layout/radial6#1"/>
    <dgm:cxn modelId="{1B086F9C-8D9B-4039-817D-636DC1984FFD}" type="presParOf" srcId="{66050C2C-67B9-4923-BCCB-658F42E6FEA0}" destId="{7BFDCFA4-D56C-4EDB-A431-177E681F6206}" srcOrd="27" destOrd="0" presId="urn:microsoft.com/office/officeart/2005/8/layout/radial6#1"/>
    <dgm:cxn modelId="{A91B98C8-CF2D-49D3-AA5E-E1EBD86D6A71}" type="presParOf" srcId="{66050C2C-67B9-4923-BCCB-658F42E6FEA0}" destId="{0ACA6F03-71DF-4F9F-969A-7B46EFC56F9E}" srcOrd="28" destOrd="0" presId="urn:microsoft.com/office/officeart/2005/8/layout/radial6#1"/>
    <dgm:cxn modelId="{3E77E087-19E5-4047-83F3-7587F893BEF5}" type="presParOf" srcId="{66050C2C-67B9-4923-BCCB-658F42E6FEA0}" destId="{0375CB12-FCFE-43F8-BF63-7B68F3D3DFA1}" srcOrd="29" destOrd="0" presId="urn:microsoft.com/office/officeart/2005/8/layout/radial6#1"/>
    <dgm:cxn modelId="{8F968AD4-C2DF-40CD-9CAC-5D028BD09D41}" type="presParOf" srcId="{66050C2C-67B9-4923-BCCB-658F42E6FEA0}" destId="{6BF63BB6-41F9-414D-AF97-AE41977F35C5}" srcOrd="30" destOrd="0" presId="urn:microsoft.com/office/officeart/2005/8/layout/radial6#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3B5AA8-90CE-4AA8-9822-ED0D5623C886}" type="doc">
      <dgm:prSet loTypeId="urn:microsoft.com/office/officeart/2005/8/layout/hierarchy4" loCatId="hierarchy" qsTypeId="urn:microsoft.com/office/officeart/2005/8/quickstyle/simple1#5" qsCatId="simple" csTypeId="urn:microsoft.com/office/officeart/2005/8/colors/accent0_1#3" csCatId="mainScheme" phldr="1"/>
      <dgm:spPr/>
      <dgm:t>
        <a:bodyPr/>
        <a:lstStyle/>
        <a:p>
          <a:endParaRPr lang="zh-CN" altLang="en-US"/>
        </a:p>
      </dgm:t>
    </dgm:pt>
    <dgm:pt modelId="{C1828ADE-3F37-4B3C-8700-6380D34CF4B5}">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度量</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分析</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改进</a:t>
          </a:r>
        </a:p>
      </dgm:t>
    </dgm:pt>
    <dgm:pt modelId="{926E8EE7-42DF-4F2E-BB9B-1A9DB50A32C5}" cxnId="{FFA0574B-6478-4FD3-85C6-C41937D14189}"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0C313D80-8FCD-4A4C-BBD1-25A69DF6E88A}" cxnId="{FFA0574B-6478-4FD3-85C6-C41937D14189}"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BD95F0E6-AC45-43B3-9CE0-F12D5AC1E674}">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度量与分析</a:t>
          </a:r>
        </a:p>
      </dgm:t>
    </dgm:pt>
    <dgm:pt modelId="{963877A8-D541-4E57-BA87-27C66A1C9BC9}" cxnId="{B6DE9BEB-BA41-4719-95A2-32053EA13A5E}"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5F3DCA29-9F90-4094-8AAD-210D70E16705}" cxnId="{B6DE9BEB-BA41-4719-95A2-32053EA13A5E}"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BE39DEA0-78BB-4BDC-A606-E6D8308705F1}">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审核</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评估</a:t>
          </a:r>
        </a:p>
      </dgm:t>
    </dgm:pt>
    <dgm:pt modelId="{24ECB462-8DD1-466A-BA9D-9CDC5DDEB500}" cxnId="{BA3B3F28-E807-44D6-A44F-698FB59616DC}"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8A5E5DC0-44CA-460B-A52A-C5F7FD412DDF}" cxnId="{BA3B3F28-E807-44D6-A44F-698FB59616DC}"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2D1F3CC6-A846-42D4-99D4-6C3E61CD043F}">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流程内控</a:t>
          </a:r>
        </a:p>
      </dgm:t>
    </dgm:pt>
    <dgm:pt modelId="{7163B01C-92F7-4929-A906-5A110BA7A323}" cxnId="{716134C3-26D8-4A79-B915-4C259D0665C6}"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7D8C5573-0B0E-4BFD-A19F-527EBCD8F0F4}" cxnId="{716134C3-26D8-4A79-B915-4C259D0665C6}"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5DC2A125-CB1A-4403-BE7E-EC2691C258E6}">
      <dgm:prSet phldrT="[文本]" custT="1"/>
      <dgm:spPr>
        <a:noFill/>
        <a:ln w="12700"/>
      </dgm:spPr>
      <dgm:t>
        <a:bodyPr/>
        <a:lstStyle/>
        <a:p>
          <a:r>
            <a:rPr lang="zh-CN" altLang="en-US" sz="1400" dirty="0">
              <a:solidFill>
                <a:schemeClr val="tx1"/>
              </a:solidFill>
              <a:latin typeface="微软雅黑" panose="020B0503020204020204" pitchFamily="34" charset="-122"/>
              <a:ea typeface="微软雅黑" panose="020B0503020204020204" pitchFamily="34" charset="-122"/>
            </a:rPr>
            <a:t>全员改进管理</a:t>
          </a:r>
        </a:p>
      </dgm:t>
    </dgm:pt>
    <dgm:pt modelId="{EE38F5B0-0050-4BA5-AB44-8ABB23FAB92F}" cxnId="{362B767F-CAF4-46EB-B274-9B646611022E}" type="par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0303E084-4152-4669-BA5C-0B666CECD98F}" cxnId="{362B767F-CAF4-46EB-B274-9B646611022E}" type="sibTrans">
      <dgm:prSet/>
      <dgm:spPr/>
      <dgm:t>
        <a:bodyPr/>
        <a:lstStyle/>
        <a:p>
          <a:endParaRPr lang="zh-CN" altLang="en-US" sz="1400">
            <a:solidFill>
              <a:schemeClr val="tx1"/>
            </a:solidFill>
            <a:latin typeface="微软雅黑" panose="020B0503020204020204" pitchFamily="34" charset="-122"/>
            <a:ea typeface="微软雅黑" panose="020B0503020204020204" pitchFamily="34" charset="-122"/>
          </a:endParaRPr>
        </a:p>
      </dgm:t>
    </dgm:pt>
    <dgm:pt modelId="{8A31140D-1C7F-4328-AEDA-06420D03D8CF}" type="pres">
      <dgm:prSet presAssocID="{2A3B5AA8-90CE-4AA8-9822-ED0D5623C886}" presName="Name0" presStyleCnt="0">
        <dgm:presLayoutVars>
          <dgm:chPref val="1"/>
          <dgm:dir/>
          <dgm:animOne val="branch"/>
          <dgm:animLvl val="lvl"/>
          <dgm:resizeHandles/>
        </dgm:presLayoutVars>
      </dgm:prSet>
      <dgm:spPr/>
    </dgm:pt>
    <dgm:pt modelId="{5DCDE95E-619E-4DC3-9A9E-44EC688E2E90}" type="pres">
      <dgm:prSet presAssocID="{C1828ADE-3F37-4B3C-8700-6380D34CF4B5}" presName="vertOne" presStyleCnt="0"/>
      <dgm:spPr/>
    </dgm:pt>
    <dgm:pt modelId="{B6FC09AE-52FB-4FB9-A81C-95B1DE090BDD}" type="pres">
      <dgm:prSet presAssocID="{C1828ADE-3F37-4B3C-8700-6380D34CF4B5}" presName="txOne" presStyleLbl="node0" presStyleIdx="0" presStyleCnt="1" custScaleY="55879">
        <dgm:presLayoutVars>
          <dgm:chPref val="3"/>
        </dgm:presLayoutVars>
      </dgm:prSet>
      <dgm:spPr/>
    </dgm:pt>
    <dgm:pt modelId="{EE0B645D-4F0C-41CC-866F-ECAEE6585906}" type="pres">
      <dgm:prSet presAssocID="{C1828ADE-3F37-4B3C-8700-6380D34CF4B5}" presName="parTransOne" presStyleCnt="0"/>
      <dgm:spPr/>
    </dgm:pt>
    <dgm:pt modelId="{39F9B5E0-4707-42D2-8A23-C5AB7CCE39D1}" type="pres">
      <dgm:prSet presAssocID="{C1828ADE-3F37-4B3C-8700-6380D34CF4B5}" presName="horzOne" presStyleCnt="0"/>
      <dgm:spPr/>
    </dgm:pt>
    <dgm:pt modelId="{70AF6868-A54C-48B4-93E7-A286369D5EF4}" type="pres">
      <dgm:prSet presAssocID="{BD95F0E6-AC45-43B3-9CE0-F12D5AC1E674}" presName="vertTwo" presStyleCnt="0"/>
      <dgm:spPr/>
    </dgm:pt>
    <dgm:pt modelId="{E4EB1E61-B7F4-4A4E-9EB6-22C67ACC2E09}" type="pres">
      <dgm:prSet presAssocID="{BD95F0E6-AC45-43B3-9CE0-F12D5AC1E674}" presName="txTwo" presStyleLbl="node2" presStyleIdx="0" presStyleCnt="4">
        <dgm:presLayoutVars>
          <dgm:chPref val="3"/>
        </dgm:presLayoutVars>
      </dgm:prSet>
      <dgm:spPr/>
    </dgm:pt>
    <dgm:pt modelId="{7D474BF1-0B36-4B27-AEE0-165C26805E63}" type="pres">
      <dgm:prSet presAssocID="{BD95F0E6-AC45-43B3-9CE0-F12D5AC1E674}" presName="horzTwo" presStyleCnt="0"/>
      <dgm:spPr/>
    </dgm:pt>
    <dgm:pt modelId="{7EC9C686-380E-46A7-A7ED-F1B277BD41C6}" type="pres">
      <dgm:prSet presAssocID="{5F3DCA29-9F90-4094-8AAD-210D70E16705}" presName="sibSpaceTwo" presStyleCnt="0"/>
      <dgm:spPr/>
    </dgm:pt>
    <dgm:pt modelId="{C9D1632E-B54E-4A3A-B521-8F8383A02C25}" type="pres">
      <dgm:prSet presAssocID="{BE39DEA0-78BB-4BDC-A606-E6D8308705F1}" presName="vertTwo" presStyleCnt="0"/>
      <dgm:spPr/>
    </dgm:pt>
    <dgm:pt modelId="{BCB95A8A-AD25-43E9-9EB6-80DC94947C41}" type="pres">
      <dgm:prSet presAssocID="{BE39DEA0-78BB-4BDC-A606-E6D8308705F1}" presName="txTwo" presStyleLbl="node2" presStyleIdx="1" presStyleCnt="4">
        <dgm:presLayoutVars>
          <dgm:chPref val="3"/>
        </dgm:presLayoutVars>
      </dgm:prSet>
      <dgm:spPr/>
    </dgm:pt>
    <dgm:pt modelId="{6FDFC437-1835-4F6B-A571-B0D9919FB62B}" type="pres">
      <dgm:prSet presAssocID="{BE39DEA0-78BB-4BDC-A606-E6D8308705F1}" presName="horzTwo" presStyleCnt="0"/>
      <dgm:spPr/>
    </dgm:pt>
    <dgm:pt modelId="{43C32909-87FA-4DAC-8050-E897E3B356F0}" type="pres">
      <dgm:prSet presAssocID="{8A5E5DC0-44CA-460B-A52A-C5F7FD412DDF}" presName="sibSpaceTwo" presStyleCnt="0"/>
      <dgm:spPr/>
    </dgm:pt>
    <dgm:pt modelId="{30FA2364-7C3D-4B9F-9BF4-2F9896C92DEF}" type="pres">
      <dgm:prSet presAssocID="{2D1F3CC6-A846-42D4-99D4-6C3E61CD043F}" presName="vertTwo" presStyleCnt="0"/>
      <dgm:spPr/>
    </dgm:pt>
    <dgm:pt modelId="{3D5AFFA4-6F14-4557-9FCA-C7580CCEB8F4}" type="pres">
      <dgm:prSet presAssocID="{2D1F3CC6-A846-42D4-99D4-6C3E61CD043F}" presName="txTwo" presStyleLbl="node2" presStyleIdx="2" presStyleCnt="4">
        <dgm:presLayoutVars>
          <dgm:chPref val="3"/>
        </dgm:presLayoutVars>
      </dgm:prSet>
      <dgm:spPr/>
    </dgm:pt>
    <dgm:pt modelId="{367232E2-B630-47BE-8B70-9EE15956B943}" type="pres">
      <dgm:prSet presAssocID="{2D1F3CC6-A846-42D4-99D4-6C3E61CD043F}" presName="horzTwo" presStyleCnt="0"/>
      <dgm:spPr/>
    </dgm:pt>
    <dgm:pt modelId="{CC96C9E1-EA35-4EE2-A933-3AEA83752AE9}" type="pres">
      <dgm:prSet presAssocID="{7D8C5573-0B0E-4BFD-A19F-527EBCD8F0F4}" presName="sibSpaceTwo" presStyleCnt="0"/>
      <dgm:spPr/>
    </dgm:pt>
    <dgm:pt modelId="{FE27D19D-78AC-493C-A82D-50C16956C879}" type="pres">
      <dgm:prSet presAssocID="{5DC2A125-CB1A-4403-BE7E-EC2691C258E6}" presName="vertTwo" presStyleCnt="0"/>
      <dgm:spPr/>
    </dgm:pt>
    <dgm:pt modelId="{47D79E82-EB02-45F6-BFFB-FB89EF10BCBA}" type="pres">
      <dgm:prSet presAssocID="{5DC2A125-CB1A-4403-BE7E-EC2691C258E6}" presName="txTwo" presStyleLbl="node2" presStyleIdx="3" presStyleCnt="4">
        <dgm:presLayoutVars>
          <dgm:chPref val="3"/>
        </dgm:presLayoutVars>
      </dgm:prSet>
      <dgm:spPr/>
    </dgm:pt>
    <dgm:pt modelId="{23C190B1-AA14-45CD-878D-509E14021BE8}" type="pres">
      <dgm:prSet presAssocID="{5DC2A125-CB1A-4403-BE7E-EC2691C258E6}" presName="horzTwo" presStyleCnt="0"/>
      <dgm:spPr/>
    </dgm:pt>
  </dgm:ptLst>
  <dgm:cxnLst>
    <dgm:cxn modelId="{6EEF2427-CE94-4E5C-B7F2-6EA770106F9B}" type="presOf" srcId="{5DC2A125-CB1A-4403-BE7E-EC2691C258E6}" destId="{47D79E82-EB02-45F6-BFFB-FB89EF10BCBA}" srcOrd="0" destOrd="0" presId="urn:microsoft.com/office/officeart/2005/8/layout/hierarchy4"/>
    <dgm:cxn modelId="{BA3B3F28-E807-44D6-A44F-698FB59616DC}" srcId="{C1828ADE-3F37-4B3C-8700-6380D34CF4B5}" destId="{BE39DEA0-78BB-4BDC-A606-E6D8308705F1}" srcOrd="1" destOrd="0" parTransId="{24ECB462-8DD1-466A-BA9D-9CDC5DDEB500}" sibTransId="{8A5E5DC0-44CA-460B-A52A-C5F7FD412DDF}"/>
    <dgm:cxn modelId="{B5BAB02B-1FE7-4C36-80EE-D17BF34FD5DB}" type="presOf" srcId="{2A3B5AA8-90CE-4AA8-9822-ED0D5623C886}" destId="{8A31140D-1C7F-4328-AEDA-06420D03D8CF}" srcOrd="0" destOrd="0" presId="urn:microsoft.com/office/officeart/2005/8/layout/hierarchy4"/>
    <dgm:cxn modelId="{FFA0574B-6478-4FD3-85C6-C41937D14189}" srcId="{2A3B5AA8-90CE-4AA8-9822-ED0D5623C886}" destId="{C1828ADE-3F37-4B3C-8700-6380D34CF4B5}" srcOrd="0" destOrd="0" parTransId="{926E8EE7-42DF-4F2E-BB9B-1A9DB50A32C5}" sibTransId="{0C313D80-8FCD-4A4C-BBD1-25A69DF6E88A}"/>
    <dgm:cxn modelId="{2B887773-0BEE-45B0-9A88-39F914DCBEF5}" type="presOf" srcId="{BE39DEA0-78BB-4BDC-A606-E6D8308705F1}" destId="{BCB95A8A-AD25-43E9-9EB6-80DC94947C41}" srcOrd="0" destOrd="0" presId="urn:microsoft.com/office/officeart/2005/8/layout/hierarchy4"/>
    <dgm:cxn modelId="{362B767F-CAF4-46EB-B274-9B646611022E}" srcId="{C1828ADE-3F37-4B3C-8700-6380D34CF4B5}" destId="{5DC2A125-CB1A-4403-BE7E-EC2691C258E6}" srcOrd="3" destOrd="0" parTransId="{EE38F5B0-0050-4BA5-AB44-8ABB23FAB92F}" sibTransId="{0303E084-4152-4669-BA5C-0B666CECD98F}"/>
    <dgm:cxn modelId="{239BE784-CFC9-46D8-A3D8-BE279C3FD875}" type="presOf" srcId="{C1828ADE-3F37-4B3C-8700-6380D34CF4B5}" destId="{B6FC09AE-52FB-4FB9-A81C-95B1DE090BDD}" srcOrd="0" destOrd="0" presId="urn:microsoft.com/office/officeart/2005/8/layout/hierarchy4"/>
    <dgm:cxn modelId="{4C401DAC-C3C4-4ED3-9BB1-515281200957}" type="presOf" srcId="{BD95F0E6-AC45-43B3-9CE0-F12D5AC1E674}" destId="{E4EB1E61-B7F4-4A4E-9EB6-22C67ACC2E09}" srcOrd="0" destOrd="0" presId="urn:microsoft.com/office/officeart/2005/8/layout/hierarchy4"/>
    <dgm:cxn modelId="{716134C3-26D8-4A79-B915-4C259D0665C6}" srcId="{C1828ADE-3F37-4B3C-8700-6380D34CF4B5}" destId="{2D1F3CC6-A846-42D4-99D4-6C3E61CD043F}" srcOrd="2" destOrd="0" parTransId="{7163B01C-92F7-4929-A906-5A110BA7A323}" sibTransId="{7D8C5573-0B0E-4BFD-A19F-527EBCD8F0F4}"/>
    <dgm:cxn modelId="{B6DE9BEB-BA41-4719-95A2-32053EA13A5E}" srcId="{C1828ADE-3F37-4B3C-8700-6380D34CF4B5}" destId="{BD95F0E6-AC45-43B3-9CE0-F12D5AC1E674}" srcOrd="0" destOrd="0" parTransId="{963877A8-D541-4E57-BA87-27C66A1C9BC9}" sibTransId="{5F3DCA29-9F90-4094-8AAD-210D70E16705}"/>
    <dgm:cxn modelId="{025DB4F3-1E85-4667-9E67-E6DB7C9F6284}" type="presOf" srcId="{2D1F3CC6-A846-42D4-99D4-6C3E61CD043F}" destId="{3D5AFFA4-6F14-4557-9FCA-C7580CCEB8F4}" srcOrd="0" destOrd="0" presId="urn:microsoft.com/office/officeart/2005/8/layout/hierarchy4"/>
    <dgm:cxn modelId="{8783B0E7-6E4E-4260-A14F-C11090141827}" type="presParOf" srcId="{8A31140D-1C7F-4328-AEDA-06420D03D8CF}" destId="{5DCDE95E-619E-4DC3-9A9E-44EC688E2E90}" srcOrd="0" destOrd="0" presId="urn:microsoft.com/office/officeart/2005/8/layout/hierarchy4"/>
    <dgm:cxn modelId="{F4F1CC1F-07C7-4FB4-BF23-64EFECD0020C}" type="presParOf" srcId="{5DCDE95E-619E-4DC3-9A9E-44EC688E2E90}" destId="{B6FC09AE-52FB-4FB9-A81C-95B1DE090BDD}" srcOrd="0" destOrd="0" presId="urn:microsoft.com/office/officeart/2005/8/layout/hierarchy4"/>
    <dgm:cxn modelId="{CC1BB9D1-2124-4708-9A0B-8E9D56A6A63B}" type="presParOf" srcId="{5DCDE95E-619E-4DC3-9A9E-44EC688E2E90}" destId="{EE0B645D-4F0C-41CC-866F-ECAEE6585906}" srcOrd="1" destOrd="0" presId="urn:microsoft.com/office/officeart/2005/8/layout/hierarchy4"/>
    <dgm:cxn modelId="{F7FA310F-F76B-4240-9883-D7CA47AB9F40}" type="presParOf" srcId="{5DCDE95E-619E-4DC3-9A9E-44EC688E2E90}" destId="{39F9B5E0-4707-42D2-8A23-C5AB7CCE39D1}" srcOrd="2" destOrd="0" presId="urn:microsoft.com/office/officeart/2005/8/layout/hierarchy4"/>
    <dgm:cxn modelId="{CEE9E5F4-9757-496B-A48A-E7930E06759F}" type="presParOf" srcId="{39F9B5E0-4707-42D2-8A23-C5AB7CCE39D1}" destId="{70AF6868-A54C-48B4-93E7-A286369D5EF4}" srcOrd="0" destOrd="0" presId="urn:microsoft.com/office/officeart/2005/8/layout/hierarchy4"/>
    <dgm:cxn modelId="{F0614DB4-AE8E-464A-A4A1-E64E17EA8823}" type="presParOf" srcId="{70AF6868-A54C-48B4-93E7-A286369D5EF4}" destId="{E4EB1E61-B7F4-4A4E-9EB6-22C67ACC2E09}" srcOrd="0" destOrd="0" presId="urn:microsoft.com/office/officeart/2005/8/layout/hierarchy4"/>
    <dgm:cxn modelId="{880C04C1-C6F3-4C5A-9528-196D22C8DE21}" type="presParOf" srcId="{70AF6868-A54C-48B4-93E7-A286369D5EF4}" destId="{7D474BF1-0B36-4B27-AEE0-165C26805E63}" srcOrd="1" destOrd="0" presId="urn:microsoft.com/office/officeart/2005/8/layout/hierarchy4"/>
    <dgm:cxn modelId="{C8D981C3-3D84-42D3-84A8-1AFE2F040E8F}" type="presParOf" srcId="{39F9B5E0-4707-42D2-8A23-C5AB7CCE39D1}" destId="{7EC9C686-380E-46A7-A7ED-F1B277BD41C6}" srcOrd="1" destOrd="0" presId="urn:microsoft.com/office/officeart/2005/8/layout/hierarchy4"/>
    <dgm:cxn modelId="{809FF17D-85A2-434C-972A-0D669A3C7512}" type="presParOf" srcId="{39F9B5E0-4707-42D2-8A23-C5AB7CCE39D1}" destId="{C9D1632E-B54E-4A3A-B521-8F8383A02C25}" srcOrd="2" destOrd="0" presId="urn:microsoft.com/office/officeart/2005/8/layout/hierarchy4"/>
    <dgm:cxn modelId="{075C95C5-9C0C-4516-9851-30062EEA2519}" type="presParOf" srcId="{C9D1632E-B54E-4A3A-B521-8F8383A02C25}" destId="{BCB95A8A-AD25-43E9-9EB6-80DC94947C41}" srcOrd="0" destOrd="0" presId="urn:microsoft.com/office/officeart/2005/8/layout/hierarchy4"/>
    <dgm:cxn modelId="{ACAB9774-1832-41BD-9304-D000FD0AF63A}" type="presParOf" srcId="{C9D1632E-B54E-4A3A-B521-8F8383A02C25}" destId="{6FDFC437-1835-4F6B-A571-B0D9919FB62B}" srcOrd="1" destOrd="0" presId="urn:microsoft.com/office/officeart/2005/8/layout/hierarchy4"/>
    <dgm:cxn modelId="{71866A9B-67E6-4C23-9453-ADAE49FFDA09}" type="presParOf" srcId="{39F9B5E0-4707-42D2-8A23-C5AB7CCE39D1}" destId="{43C32909-87FA-4DAC-8050-E897E3B356F0}" srcOrd="3" destOrd="0" presId="urn:microsoft.com/office/officeart/2005/8/layout/hierarchy4"/>
    <dgm:cxn modelId="{1A09E333-B5B8-4532-A363-AD0D919C7151}" type="presParOf" srcId="{39F9B5E0-4707-42D2-8A23-C5AB7CCE39D1}" destId="{30FA2364-7C3D-4B9F-9BF4-2F9896C92DEF}" srcOrd="4" destOrd="0" presId="urn:microsoft.com/office/officeart/2005/8/layout/hierarchy4"/>
    <dgm:cxn modelId="{29DD6EF4-61AC-48EC-83CD-DCFB16161C05}" type="presParOf" srcId="{30FA2364-7C3D-4B9F-9BF4-2F9896C92DEF}" destId="{3D5AFFA4-6F14-4557-9FCA-C7580CCEB8F4}" srcOrd="0" destOrd="0" presId="urn:microsoft.com/office/officeart/2005/8/layout/hierarchy4"/>
    <dgm:cxn modelId="{A6844633-0A82-43D7-A4E4-A74637177F17}" type="presParOf" srcId="{30FA2364-7C3D-4B9F-9BF4-2F9896C92DEF}" destId="{367232E2-B630-47BE-8B70-9EE15956B943}" srcOrd="1" destOrd="0" presId="urn:microsoft.com/office/officeart/2005/8/layout/hierarchy4"/>
    <dgm:cxn modelId="{0741DD4B-11BD-45A5-80B3-DB9A9FA3DB52}" type="presParOf" srcId="{39F9B5E0-4707-42D2-8A23-C5AB7CCE39D1}" destId="{CC96C9E1-EA35-4EE2-A933-3AEA83752AE9}" srcOrd="5" destOrd="0" presId="urn:microsoft.com/office/officeart/2005/8/layout/hierarchy4"/>
    <dgm:cxn modelId="{4FE7EE5D-2C33-420B-A4B2-9A895662FC4C}" type="presParOf" srcId="{39F9B5E0-4707-42D2-8A23-C5AB7CCE39D1}" destId="{FE27D19D-78AC-493C-A82D-50C16956C879}" srcOrd="6" destOrd="0" presId="urn:microsoft.com/office/officeart/2005/8/layout/hierarchy4"/>
    <dgm:cxn modelId="{650E1F3F-9698-48A8-98DD-234918D4F726}" type="presParOf" srcId="{FE27D19D-78AC-493C-A82D-50C16956C879}" destId="{47D79E82-EB02-45F6-BFFB-FB89EF10BCBA}" srcOrd="0" destOrd="0" presId="urn:microsoft.com/office/officeart/2005/8/layout/hierarchy4"/>
    <dgm:cxn modelId="{C13017A1-0252-4761-8EDB-F8ECB400EB82}" type="presParOf" srcId="{FE27D19D-78AC-493C-A82D-50C16956C879}" destId="{23C190B1-AA14-45CD-878D-509E14021BE8}" srcOrd="1" destOrd="0" presId="urn:microsoft.com/office/officeart/2005/8/layout/hierarchy4"/>
  </dgm:cxnLst>
  <dgm:bg/>
  <dgm:whole>
    <a:ln w="12700"/>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56917" cy="2496277"/>
        <a:chOff x="0" y="0"/>
        <a:chExt cx="8256917" cy="2496277"/>
      </a:xfrm>
    </dsp:grpSpPr>
    <dsp:sp modelId="{B6FC09AE-52FB-4FB9-A81C-95B1DE090BDD}">
      <dsp:nvSpPr>
        <dsp:cNvPr id="3" name="圆角矩形 2"/>
        <dsp:cNvSpPr/>
      </dsp:nvSpPr>
      <dsp:spPr bwMode="white">
        <a:xfrm>
          <a:off x="0" y="0"/>
          <a:ext cx="8256917" cy="799815"/>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latin typeface="微软雅黑" panose="020B0503020204020204" pitchFamily="34" charset="-122"/>
              <a:ea typeface="微软雅黑" panose="020B0503020204020204" pitchFamily="34" charset="-122"/>
            </a:rPr>
            <a:t>管理职责</a:t>
          </a:r>
          <a:endParaRPr>
            <a:solidFill>
              <a:schemeClr val="dk1"/>
            </a:solidFill>
          </a:endParaRPr>
        </a:p>
      </dsp:txBody>
      <dsp:txXfrm>
        <a:off x="0" y="0"/>
        <a:ext cx="8256917" cy="799815"/>
      </dsp:txXfrm>
    </dsp:sp>
    <dsp:sp modelId="{E4EB1E61-B7F4-4A4E-9EB6-22C67ACC2E09}">
      <dsp:nvSpPr>
        <dsp:cNvPr id="4" name="圆角矩形 3"/>
        <dsp:cNvSpPr/>
      </dsp:nvSpPr>
      <dsp:spPr bwMode="white">
        <a:xfrm>
          <a:off x="0"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latin typeface="微软雅黑" panose="020B0503020204020204" pitchFamily="34" charset="-122"/>
              <a:ea typeface="微软雅黑" panose="020B0503020204020204" pitchFamily="34" charset="-122"/>
            </a:rPr>
            <a:t>领导力</a:t>
          </a:r>
          <a:endParaRPr>
            <a:solidFill>
              <a:schemeClr val="dk1"/>
            </a:solidFill>
          </a:endParaRPr>
        </a:p>
      </dsp:txBody>
      <dsp:txXfrm>
        <a:off x="0" y="1064943"/>
        <a:ext cx="1941890" cy="1431334"/>
      </dsp:txXfrm>
    </dsp:sp>
    <dsp:sp modelId="{BCB95A8A-AD25-43E9-9EB6-80DC94947C41}">
      <dsp:nvSpPr>
        <dsp:cNvPr id="5" name="圆角矩形 4"/>
        <dsp:cNvSpPr/>
      </dsp:nvSpPr>
      <dsp:spPr bwMode="white">
        <a:xfrm>
          <a:off x="2105009"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战略与运营管理</a:t>
          </a:r>
          <a:endParaRPr>
            <a:solidFill>
              <a:schemeClr val="dk1"/>
            </a:solidFill>
          </a:endParaRPr>
        </a:p>
      </dsp:txBody>
      <dsp:txXfrm>
        <a:off x="2105009" y="1064943"/>
        <a:ext cx="1941890" cy="1431334"/>
      </dsp:txXfrm>
    </dsp:sp>
    <dsp:sp modelId="{3D5AFFA4-6F14-4557-9FCA-C7580CCEB8F4}">
      <dsp:nvSpPr>
        <dsp:cNvPr id="6" name="圆角矩形 5"/>
        <dsp:cNvSpPr/>
      </dsp:nvSpPr>
      <dsp:spPr bwMode="white">
        <a:xfrm>
          <a:off x="4210018"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dk1"/>
              </a:solidFill>
              <a:latin typeface="微软雅黑" panose="020B0503020204020204" pitchFamily="34" charset="-122"/>
              <a:ea typeface="微软雅黑" panose="020B0503020204020204" pitchFamily="34" charset="-122"/>
            </a:rPr>
            <a:t>团队与组织管理</a:t>
          </a:r>
          <a:endParaRPr>
            <a:solidFill>
              <a:schemeClr val="dk1"/>
            </a:solidFill>
          </a:endParaRPr>
        </a:p>
      </dsp:txBody>
      <dsp:txXfrm>
        <a:off x="4210018" y="1064943"/>
        <a:ext cx="1941890" cy="1431334"/>
      </dsp:txXfrm>
    </dsp:sp>
    <dsp:sp modelId="{47D79E82-EB02-45F6-BFFB-FB89EF10BCBA}">
      <dsp:nvSpPr>
        <dsp:cNvPr id="7" name="圆角矩形 6"/>
        <dsp:cNvSpPr/>
      </dsp:nvSpPr>
      <dsp:spPr bwMode="white">
        <a:xfrm>
          <a:off x="6315027"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变革与流程管理</a:t>
          </a:r>
          <a:endParaRPr>
            <a:solidFill>
              <a:schemeClr val="dk1"/>
            </a:solidFill>
          </a:endParaRPr>
        </a:p>
      </dsp:txBody>
      <dsp:txXfrm>
        <a:off x="6315027" y="1064943"/>
        <a:ext cx="1941890" cy="1431334"/>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406438" cy="3680490"/>
        <a:chOff x="0" y="0"/>
        <a:chExt cx="6406438" cy="3680490"/>
      </a:xfrm>
    </dsp:grpSpPr>
    <dsp:sp modelId="{B25A597F-50A2-4FCC-8864-01D3B0CDBC5B}">
      <dsp:nvSpPr>
        <dsp:cNvPr id="36" name="圆角矩形 35"/>
        <dsp:cNvSpPr/>
      </dsp:nvSpPr>
      <dsp:spPr bwMode="white">
        <a:xfrm>
          <a:off x="3312285" y="0"/>
          <a:ext cx="930120" cy="3680490"/>
        </a:xfrm>
        <a:prstGeom prst="roundRect">
          <a:avLst>
            <a:gd name="adj" fmla="val 10000"/>
          </a:avLst>
        </a:prstGeom>
        <a:solidFill>
          <a:srgbClr val="003873">
            <a:tint val="40000"/>
            <a:hueOff val="0"/>
            <a:satOff val="0"/>
            <a:lumOff val="0"/>
            <a:alphaOff val="0"/>
          </a:srgbClr>
        </a:solidFill>
        <a:ln>
          <a:noFill/>
        </a:ln>
        <a:effectLst/>
      </dsp:spPr>
      <dsp:style>
        <a:lnRef idx="0">
          <a:schemeClr val="accent1"/>
        </a:lnRef>
        <a:fillRef idx="1">
          <a:schemeClr val="accent1">
            <a:tint val="40000"/>
          </a:schemeClr>
        </a:fillRef>
        <a:effectRef idx="0">
          <a:scrgbClr r="0" g="0" b="0"/>
        </a:effectRef>
        <a:fontRef idx="minor"/>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solidFill>
                <a:srgbClr val="000000">
                  <a:hueOff val="0"/>
                  <a:satOff val="0"/>
                  <a:lumOff val="0"/>
                  <a:alphaOff val="0"/>
                </a:srgbClr>
              </a:solidFill>
              <a:latin typeface="Arial" panose="020B0604020202020204"/>
              <a:ea typeface="黑体" panose="02010609060101010101" charset="-122"/>
              <a:cs typeface="+mn-cs"/>
            </a:rPr>
            <a:t>R</a:t>
          </a:r>
          <a:r>
            <a:rPr lang="zh-CN" altLang="en-US" sz="1600" dirty="0">
              <a:solidFill>
                <a:srgbClr val="000000">
                  <a:hueOff val="0"/>
                  <a:satOff val="0"/>
                  <a:lumOff val="0"/>
                  <a:alphaOff val="0"/>
                </a:srgbClr>
              </a:solidFill>
              <a:latin typeface="Arial" panose="020B0604020202020204"/>
              <a:ea typeface="黑体" panose="02010609060101010101" charset="-122"/>
              <a:cs typeface="+mn-cs"/>
            </a:rPr>
            <a:t>版本（战略定位）级</a:t>
          </a:r>
          <a:endParaRPr>
            <a:solidFill>
              <a:schemeClr val="dk1"/>
            </a:solidFill>
          </a:endParaRPr>
        </a:p>
      </dsp:txBody>
      <dsp:txXfrm>
        <a:off x="3312285" y="0"/>
        <a:ext cx="930120" cy="3680490"/>
      </dsp:txXfrm>
    </dsp:sp>
    <dsp:sp modelId="{05F2C3CF-0088-488B-AE33-6D6B55551530}">
      <dsp:nvSpPr>
        <dsp:cNvPr id="37" name="圆角矩形 36"/>
        <dsp:cNvSpPr/>
      </dsp:nvSpPr>
      <dsp:spPr bwMode="white">
        <a:xfrm>
          <a:off x="4411004" y="0"/>
          <a:ext cx="930120" cy="3680490"/>
        </a:xfrm>
        <a:prstGeom prst="roundRect">
          <a:avLst>
            <a:gd name="adj" fmla="val 10000"/>
          </a:avLst>
        </a:prstGeom>
        <a:solidFill>
          <a:srgbClr val="003873">
            <a:tint val="40000"/>
            <a:hueOff val="0"/>
            <a:satOff val="0"/>
            <a:lumOff val="0"/>
            <a:alphaOff val="0"/>
          </a:srgbClr>
        </a:solidFill>
        <a:ln>
          <a:noFill/>
        </a:ln>
        <a:effectLst/>
      </dsp:spPr>
      <dsp:style>
        <a:lnRef idx="0">
          <a:schemeClr val="accent1"/>
        </a:lnRef>
        <a:fillRef idx="1">
          <a:schemeClr val="accent1">
            <a:tint val="40000"/>
          </a:schemeClr>
        </a:fillRef>
        <a:effectRef idx="0">
          <a:scrgbClr r="0" g="0" b="0"/>
        </a:effectRef>
        <a:fontRef idx="minor"/>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600" dirty="0">
              <a:solidFill>
                <a:srgbClr val="000000">
                  <a:hueOff val="0"/>
                  <a:satOff val="0"/>
                  <a:lumOff val="0"/>
                  <a:alphaOff val="0"/>
                </a:srgbClr>
              </a:solidFill>
              <a:latin typeface="Arial" panose="020B0604020202020204"/>
              <a:ea typeface="黑体" panose="02010609060101010101" charset="-122"/>
              <a:cs typeface="+mn-cs"/>
            </a:rPr>
            <a:t>C</a:t>
          </a:r>
          <a:r>
            <a:rPr lang="zh-CN" altLang="en-US" sz="1600" dirty="0">
              <a:solidFill>
                <a:srgbClr val="000000">
                  <a:hueOff val="0"/>
                  <a:satOff val="0"/>
                  <a:lumOff val="0"/>
                  <a:alphaOff val="0"/>
                </a:srgbClr>
              </a:solidFill>
              <a:latin typeface="Arial" panose="020B0604020202020204"/>
              <a:ea typeface="黑体" panose="02010609060101010101" charset="-122"/>
              <a:cs typeface="+mn-cs"/>
            </a:rPr>
            <a:t>版本（细分市场）级</a:t>
          </a:r>
          <a:endParaRPr>
            <a:solidFill>
              <a:schemeClr val="dk1"/>
            </a:solidFill>
          </a:endParaRPr>
        </a:p>
      </dsp:txBody>
      <dsp:txXfrm>
        <a:off x="4411004" y="0"/>
        <a:ext cx="930120" cy="3680490"/>
      </dsp:txXfrm>
    </dsp:sp>
    <dsp:sp modelId="{11C4A47C-86D6-4F8C-B8B9-55D5D72C93A0}">
      <dsp:nvSpPr>
        <dsp:cNvPr id="38" name="圆角矩形 37"/>
        <dsp:cNvSpPr/>
      </dsp:nvSpPr>
      <dsp:spPr bwMode="white">
        <a:xfrm>
          <a:off x="5468873" y="0"/>
          <a:ext cx="930120" cy="3680490"/>
        </a:xfrm>
        <a:prstGeom prst="roundRect">
          <a:avLst>
            <a:gd name="adj" fmla="val 10000"/>
          </a:avLst>
        </a:prstGeom>
        <a:solidFill>
          <a:srgbClr val="003873">
            <a:tint val="40000"/>
            <a:hueOff val="0"/>
            <a:satOff val="0"/>
            <a:lumOff val="0"/>
            <a:alphaOff val="0"/>
          </a:srgbClr>
        </a:solidFill>
        <a:ln>
          <a:noFill/>
        </a:ln>
        <a:effectLst/>
      </dsp:spPr>
      <dsp:style>
        <a:lnRef idx="0">
          <a:schemeClr val="accent1"/>
        </a:lnRef>
        <a:fillRef idx="1">
          <a:schemeClr val="accent1">
            <a:tint val="40000"/>
          </a:schemeClr>
        </a:fillRef>
        <a:effectRef idx="0">
          <a:scrgbClr r="0" g="0" b="0"/>
        </a:effectRef>
        <a:fontRef idx="minor"/>
      </dsp:style>
      <dsp:txBody>
        <a:bodyPr lIns="113792" tIns="113792" rIns="113792" bIns="113792"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dirty="0">
              <a:solidFill>
                <a:srgbClr val="000000">
                  <a:hueOff val="0"/>
                  <a:satOff val="0"/>
                  <a:lumOff val="0"/>
                  <a:alphaOff val="0"/>
                </a:srgbClr>
              </a:solidFill>
              <a:latin typeface="Arial" panose="020B0604020202020204"/>
              <a:ea typeface="黑体" panose="02010609060101010101" charset="-122"/>
              <a:cs typeface="+mn-cs"/>
            </a:rPr>
            <a:t>补丁版本（</a:t>
          </a:r>
          <a:r>
            <a:rPr lang="en-US" altLang="zh-CN" sz="1600" dirty="0">
              <a:solidFill>
                <a:srgbClr val="000000">
                  <a:hueOff val="0"/>
                  <a:satOff val="0"/>
                  <a:lumOff val="0"/>
                  <a:alphaOff val="0"/>
                </a:srgbClr>
              </a:solidFill>
              <a:latin typeface="Arial" panose="020B0604020202020204"/>
              <a:ea typeface="黑体" panose="02010609060101010101" charset="-122"/>
              <a:cs typeface="+mn-cs"/>
            </a:rPr>
            <a:t>bug</a:t>
          </a:r>
          <a:r>
            <a:rPr lang="zh-CN" altLang="en-US" sz="1600" dirty="0">
              <a:solidFill>
                <a:srgbClr val="000000">
                  <a:hueOff val="0"/>
                  <a:satOff val="0"/>
                  <a:lumOff val="0"/>
                  <a:alphaOff val="0"/>
                </a:srgbClr>
              </a:solidFill>
              <a:latin typeface="Arial" panose="020B0604020202020204"/>
              <a:ea typeface="黑体" panose="02010609060101010101" charset="-122"/>
              <a:cs typeface="+mn-cs"/>
            </a:rPr>
            <a:t>修正）</a:t>
          </a:r>
          <a:endParaRPr>
            <a:solidFill>
              <a:schemeClr val="dk1"/>
            </a:solidFill>
          </a:endParaRPr>
        </a:p>
      </dsp:txBody>
      <dsp:txXfrm>
        <a:off x="5468873" y="0"/>
        <a:ext cx="930120" cy="3680490"/>
      </dsp:txXfrm>
    </dsp:sp>
    <dsp:sp modelId="{2A3E0D65-805F-44A9-AC35-F98989474325}">
      <dsp:nvSpPr>
        <dsp:cNvPr id="3" name="圆角矩形 2"/>
        <dsp:cNvSpPr/>
      </dsp:nvSpPr>
      <dsp:spPr bwMode="white">
        <a:xfrm>
          <a:off x="141574" y="2626326"/>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XX</a:t>
          </a:r>
          <a:r>
            <a:rPr lang="zh-CN" altLang="en-US" dirty="0">
              <a:solidFill>
                <a:srgbClr val="FFFFFF"/>
              </a:solidFill>
              <a:latin typeface="Arial" panose="020B0604020202020204"/>
              <a:ea typeface="黑体" panose="02010609060101010101" charset="-122"/>
              <a:cs typeface="+mn-cs"/>
            </a:rPr>
            <a:t>交换机</a:t>
          </a:r>
        </a:p>
      </dsp:txBody>
      <dsp:txXfrm>
        <a:off x="141574" y="2626326"/>
        <a:ext cx="775100" cy="387550"/>
      </dsp:txXfrm>
    </dsp:sp>
    <dsp:sp modelId="{75ACFC14-C188-42C9-8551-D14C30CC4376}">
      <dsp:nvSpPr>
        <dsp:cNvPr id="4" name="任意多边形 3"/>
        <dsp:cNvSpPr/>
      </dsp:nvSpPr>
      <dsp:spPr bwMode="white">
        <a:xfrm>
          <a:off x="800236" y="2587783"/>
          <a:ext cx="542916" cy="18954"/>
        </a:xfrm>
        <a:custGeom>
          <a:avLst/>
          <a:gdLst/>
          <a:ahLst/>
          <a:cxnLst/>
          <a:rect l="0" t="0" r="0" b="0"/>
          <a:pathLst>
            <a:path>
              <a:moveTo>
                <a:pt x="0" y="9470"/>
              </a:moveTo>
              <a:lnTo>
                <a:pt x="542535" y="9470"/>
              </a:lnTo>
            </a:path>
          </a:pathLst>
        </a:custGeom>
        <a:ln w="25400" cap="flat" cmpd="sng" algn="ctr">
          <a:solidFill>
            <a:srgbClr val="003873">
              <a:shade val="60000"/>
              <a:hueOff val="0"/>
              <a:satOff val="0"/>
              <a:lumOff val="0"/>
              <a:alphaOff val="0"/>
            </a:srgbClr>
          </a:solidFill>
          <a:prstDash val="solid"/>
        </a:ln>
        <a:effectLst/>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800236" y="2587783"/>
        <a:ext cx="542916" cy="18954"/>
      </dsp:txXfrm>
    </dsp:sp>
    <dsp:sp modelId="{39856C2E-9BB0-48A2-ABD6-F1DEF83B0CBB}">
      <dsp:nvSpPr>
        <dsp:cNvPr id="5" name="圆角矩形 4"/>
        <dsp:cNvSpPr/>
      </dsp:nvSpPr>
      <dsp:spPr bwMode="white">
        <a:xfrm>
          <a:off x="1226714" y="2180644"/>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软件开发项目</a:t>
          </a:r>
        </a:p>
      </dsp:txBody>
      <dsp:txXfrm>
        <a:off x="1226714" y="2180644"/>
        <a:ext cx="775100" cy="387550"/>
      </dsp:txXfrm>
    </dsp:sp>
    <dsp:sp modelId="{F8CC9442-F5FE-4A49-B6EC-BB318950F234}">
      <dsp:nvSpPr>
        <dsp:cNvPr id="6" name="任意多边形 5"/>
        <dsp:cNvSpPr/>
      </dsp:nvSpPr>
      <dsp:spPr bwMode="white">
        <a:xfrm>
          <a:off x="1838052" y="2086391"/>
          <a:ext cx="637565" cy="18954"/>
        </a:xfrm>
        <a:custGeom>
          <a:avLst/>
          <a:gdLst/>
          <a:ahLst/>
          <a:cxnLst/>
          <a:rect l="0" t="0" r="0" b="0"/>
          <a:pathLst>
            <a:path>
              <a:moveTo>
                <a:pt x="0" y="9470"/>
              </a:moveTo>
              <a:lnTo>
                <a:pt x="637117"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1838052" y="2086391"/>
        <a:ext cx="637565" cy="18954"/>
      </dsp:txXfrm>
    </dsp:sp>
    <dsp:sp modelId="{0812F5AB-6EF5-400A-917B-3C0DD6C423B5}">
      <dsp:nvSpPr>
        <dsp:cNvPr id="7" name="圆角矩形 6"/>
        <dsp:cNvSpPr/>
      </dsp:nvSpPr>
      <dsp:spPr bwMode="white">
        <a:xfrm>
          <a:off x="2311854" y="1623541"/>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V100</a:t>
          </a:r>
          <a:endParaRPr lang="zh-CN" altLang="en-US" dirty="0">
            <a:solidFill>
              <a:srgbClr val="FFFFFF"/>
            </a:solidFill>
            <a:latin typeface="Arial" panose="020B0604020202020204"/>
            <a:ea typeface="黑体" panose="02010609060101010101" charset="-122"/>
            <a:cs typeface="+mn-cs"/>
          </a:endParaRPr>
        </a:p>
      </dsp:txBody>
      <dsp:txXfrm>
        <a:off x="2311854" y="1623541"/>
        <a:ext cx="775100" cy="387550"/>
      </dsp:txXfrm>
    </dsp:sp>
    <dsp:sp modelId="{0324D7FA-BD73-4F80-B6F4-8007B64663DD}">
      <dsp:nvSpPr>
        <dsp:cNvPr id="8" name="任意多边形 7"/>
        <dsp:cNvSpPr/>
      </dsp:nvSpPr>
      <dsp:spPr bwMode="white">
        <a:xfrm>
          <a:off x="2970516" y="1584998"/>
          <a:ext cx="542916" cy="18954"/>
        </a:xfrm>
        <a:custGeom>
          <a:avLst/>
          <a:gdLst/>
          <a:ahLst/>
          <a:cxnLst/>
          <a:rect l="0" t="0" r="0" b="0"/>
          <a:pathLst>
            <a:path>
              <a:moveTo>
                <a:pt x="0" y="9470"/>
              </a:moveTo>
              <a:lnTo>
                <a:pt x="542535"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2970516" y="1584998"/>
        <a:ext cx="542916" cy="18954"/>
      </dsp:txXfrm>
    </dsp:sp>
    <dsp:sp modelId="{1E475BA2-1D1C-436E-BAD0-1CE2A25E6D55}">
      <dsp:nvSpPr>
        <dsp:cNvPr id="9" name="圆角矩形 8"/>
        <dsp:cNvSpPr/>
      </dsp:nvSpPr>
      <dsp:spPr bwMode="white">
        <a:xfrm>
          <a:off x="3396994" y="1177859"/>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R001</a:t>
          </a:r>
          <a:endParaRPr lang="zh-CN" altLang="en-US" dirty="0">
            <a:solidFill>
              <a:srgbClr val="FFFFFF"/>
            </a:solidFill>
            <a:latin typeface="Arial" panose="020B0604020202020204"/>
            <a:ea typeface="黑体" panose="02010609060101010101" charset="-122"/>
            <a:cs typeface="+mn-cs"/>
          </a:endParaRPr>
        </a:p>
      </dsp:txBody>
      <dsp:txXfrm>
        <a:off x="3396994" y="1177859"/>
        <a:ext cx="775100" cy="387550"/>
      </dsp:txXfrm>
    </dsp:sp>
    <dsp:sp modelId="{301FAD4B-E82F-4A68-82D8-39664C80D047}">
      <dsp:nvSpPr>
        <dsp:cNvPr id="10" name="任意多边形 9"/>
        <dsp:cNvSpPr/>
      </dsp:nvSpPr>
      <dsp:spPr bwMode="white">
        <a:xfrm>
          <a:off x="3086954" y="1807839"/>
          <a:ext cx="310040" cy="18954"/>
        </a:xfrm>
        <a:custGeom>
          <a:avLst/>
          <a:gdLst/>
          <a:ahLst/>
          <a:cxnLst/>
          <a:rect l="0" t="0" r="0" b="0"/>
          <a:pathLst>
            <a:path>
              <a:moveTo>
                <a:pt x="0" y="9470"/>
              </a:moveTo>
              <a:lnTo>
                <a:pt x="309822"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3086954" y="1807839"/>
        <a:ext cx="310040" cy="18954"/>
      </dsp:txXfrm>
    </dsp:sp>
    <dsp:sp modelId="{2E31FACE-3C23-4466-9F95-4038DF9ACA4B}">
      <dsp:nvSpPr>
        <dsp:cNvPr id="11" name="圆角矩形 10"/>
        <dsp:cNvSpPr/>
      </dsp:nvSpPr>
      <dsp:spPr bwMode="white">
        <a:xfrm>
          <a:off x="3396994" y="1623541"/>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R002</a:t>
          </a:r>
          <a:endParaRPr lang="zh-CN" altLang="en-US" dirty="0">
            <a:solidFill>
              <a:srgbClr val="FFFFFF"/>
            </a:solidFill>
            <a:latin typeface="Arial" panose="020B0604020202020204"/>
            <a:ea typeface="黑体" panose="02010609060101010101" charset="-122"/>
            <a:cs typeface="+mn-cs"/>
          </a:endParaRPr>
        </a:p>
      </dsp:txBody>
      <dsp:txXfrm>
        <a:off x="3396994" y="1623541"/>
        <a:ext cx="775100" cy="387550"/>
      </dsp:txXfrm>
    </dsp:sp>
    <dsp:sp modelId="{11DBB0E1-AD00-4840-81E4-A373BE11D378}">
      <dsp:nvSpPr>
        <dsp:cNvPr id="12" name="任意多边形 11"/>
        <dsp:cNvSpPr/>
      </dsp:nvSpPr>
      <dsp:spPr bwMode="white">
        <a:xfrm>
          <a:off x="4055656" y="1584998"/>
          <a:ext cx="542916" cy="18954"/>
        </a:xfrm>
        <a:custGeom>
          <a:avLst/>
          <a:gdLst/>
          <a:ahLst/>
          <a:cxnLst/>
          <a:rect l="0" t="0" r="0" b="0"/>
          <a:pathLst>
            <a:path>
              <a:moveTo>
                <a:pt x="0" y="9470"/>
              </a:moveTo>
              <a:lnTo>
                <a:pt x="542535"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4055656" y="1584998"/>
        <a:ext cx="542916" cy="18954"/>
      </dsp:txXfrm>
    </dsp:sp>
    <dsp:sp modelId="{77E3BDC0-8CB5-4949-8C9E-B1BEF21CD31D}">
      <dsp:nvSpPr>
        <dsp:cNvPr id="13" name="圆角矩形 12"/>
        <dsp:cNvSpPr/>
      </dsp:nvSpPr>
      <dsp:spPr bwMode="white">
        <a:xfrm>
          <a:off x="4482134" y="1177859"/>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C01</a:t>
          </a:r>
          <a:endParaRPr lang="zh-CN" altLang="en-US" dirty="0">
            <a:solidFill>
              <a:srgbClr val="FFFFFF"/>
            </a:solidFill>
            <a:latin typeface="Arial" panose="020B0604020202020204"/>
            <a:ea typeface="黑体" panose="02010609060101010101" charset="-122"/>
            <a:cs typeface="+mn-cs"/>
          </a:endParaRPr>
        </a:p>
      </dsp:txBody>
      <dsp:txXfrm>
        <a:off x="4482134" y="1177859"/>
        <a:ext cx="775100" cy="387550"/>
      </dsp:txXfrm>
    </dsp:sp>
    <dsp:sp modelId="{457CA14C-AA99-4BB2-8614-606348FAF033}">
      <dsp:nvSpPr>
        <dsp:cNvPr id="14" name="任意多边形 13"/>
        <dsp:cNvSpPr/>
      </dsp:nvSpPr>
      <dsp:spPr bwMode="white">
        <a:xfrm>
          <a:off x="4172094" y="1807839"/>
          <a:ext cx="310040" cy="18954"/>
        </a:xfrm>
        <a:custGeom>
          <a:avLst/>
          <a:gdLst/>
          <a:ahLst/>
          <a:cxnLst/>
          <a:rect l="0" t="0" r="0" b="0"/>
          <a:pathLst>
            <a:path>
              <a:moveTo>
                <a:pt x="0" y="9470"/>
              </a:moveTo>
              <a:lnTo>
                <a:pt x="309822"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4172094" y="1807839"/>
        <a:ext cx="310040" cy="18954"/>
      </dsp:txXfrm>
    </dsp:sp>
    <dsp:sp modelId="{31A32C7A-885A-47E7-9452-DB9BFB2E6997}">
      <dsp:nvSpPr>
        <dsp:cNvPr id="15" name="圆角矩形 14"/>
        <dsp:cNvSpPr/>
      </dsp:nvSpPr>
      <dsp:spPr bwMode="white">
        <a:xfrm>
          <a:off x="4482134" y="1623541"/>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C02</a:t>
          </a:r>
          <a:endParaRPr lang="zh-CN" altLang="en-US" dirty="0">
            <a:solidFill>
              <a:srgbClr val="FFFFFF"/>
            </a:solidFill>
            <a:latin typeface="Arial" panose="020B0604020202020204"/>
            <a:ea typeface="黑体" panose="02010609060101010101" charset="-122"/>
            <a:cs typeface="+mn-cs"/>
          </a:endParaRPr>
        </a:p>
      </dsp:txBody>
      <dsp:txXfrm>
        <a:off x="4482134" y="1623541"/>
        <a:ext cx="775100" cy="387550"/>
      </dsp:txXfrm>
    </dsp:sp>
    <dsp:sp modelId="{B08AC582-FD17-4736-B232-9F8647FBD70F}">
      <dsp:nvSpPr>
        <dsp:cNvPr id="16" name="任意多边形 15"/>
        <dsp:cNvSpPr/>
      </dsp:nvSpPr>
      <dsp:spPr bwMode="white">
        <a:xfrm>
          <a:off x="5140796" y="1584998"/>
          <a:ext cx="542916" cy="18954"/>
        </a:xfrm>
        <a:custGeom>
          <a:avLst/>
          <a:gdLst/>
          <a:ahLst/>
          <a:cxnLst/>
          <a:rect l="0" t="0" r="0" b="0"/>
          <a:pathLst>
            <a:path>
              <a:moveTo>
                <a:pt x="0" y="9470"/>
              </a:moveTo>
              <a:lnTo>
                <a:pt x="542535"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5140796" y="1584998"/>
        <a:ext cx="542916" cy="18954"/>
      </dsp:txXfrm>
    </dsp:sp>
    <dsp:sp modelId="{BB76BBF3-1AF1-48A1-84C3-1CE16D11353D}">
      <dsp:nvSpPr>
        <dsp:cNvPr id="17" name="圆角矩形 16"/>
        <dsp:cNvSpPr/>
      </dsp:nvSpPr>
      <dsp:spPr bwMode="white">
        <a:xfrm>
          <a:off x="5567274" y="1177859"/>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SPC100</a:t>
          </a:r>
          <a:endParaRPr lang="zh-CN" altLang="en-US" dirty="0">
            <a:solidFill>
              <a:srgbClr val="FFFFFF"/>
            </a:solidFill>
            <a:latin typeface="Arial" panose="020B0604020202020204"/>
            <a:ea typeface="黑体" panose="02010609060101010101" charset="-122"/>
            <a:cs typeface="+mn-cs"/>
          </a:endParaRPr>
        </a:p>
      </dsp:txBody>
      <dsp:txXfrm>
        <a:off x="5567274" y="1177859"/>
        <a:ext cx="775100" cy="387550"/>
      </dsp:txXfrm>
    </dsp:sp>
    <dsp:sp modelId="{7C26B611-CDFA-4BB2-AD29-C54CE6EAB591}">
      <dsp:nvSpPr>
        <dsp:cNvPr id="18" name="任意多边形 17"/>
        <dsp:cNvSpPr/>
      </dsp:nvSpPr>
      <dsp:spPr bwMode="white">
        <a:xfrm>
          <a:off x="5257234" y="1807839"/>
          <a:ext cx="310040" cy="18954"/>
        </a:xfrm>
        <a:custGeom>
          <a:avLst/>
          <a:gdLst/>
          <a:ahLst/>
          <a:cxnLst/>
          <a:rect l="0" t="0" r="0" b="0"/>
          <a:pathLst>
            <a:path>
              <a:moveTo>
                <a:pt x="0" y="9470"/>
              </a:moveTo>
              <a:lnTo>
                <a:pt x="309822"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5257234" y="1807839"/>
        <a:ext cx="310040" cy="18954"/>
      </dsp:txXfrm>
    </dsp:sp>
    <dsp:sp modelId="{A97F818A-7183-457C-9387-405A61D5C9CF}">
      <dsp:nvSpPr>
        <dsp:cNvPr id="19" name="圆角矩形 18"/>
        <dsp:cNvSpPr/>
      </dsp:nvSpPr>
      <dsp:spPr bwMode="white">
        <a:xfrm>
          <a:off x="5567274" y="1623541"/>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SPC200</a:t>
          </a:r>
          <a:endParaRPr lang="zh-CN" altLang="en-US" dirty="0">
            <a:solidFill>
              <a:srgbClr val="FFFFFF"/>
            </a:solidFill>
            <a:latin typeface="Arial" panose="020B0604020202020204"/>
            <a:ea typeface="黑体" panose="02010609060101010101" charset="-122"/>
            <a:cs typeface="+mn-cs"/>
          </a:endParaRPr>
        </a:p>
      </dsp:txBody>
      <dsp:txXfrm>
        <a:off x="5567274" y="1623541"/>
        <a:ext cx="775100" cy="387550"/>
      </dsp:txXfrm>
    </dsp:sp>
    <dsp:sp modelId="{50E8EC76-D29D-4BA4-AE5C-E3A786554F2D}">
      <dsp:nvSpPr>
        <dsp:cNvPr id="20" name="任意多边形 19"/>
        <dsp:cNvSpPr/>
      </dsp:nvSpPr>
      <dsp:spPr bwMode="white">
        <a:xfrm>
          <a:off x="5140796" y="2030680"/>
          <a:ext cx="542916" cy="18954"/>
        </a:xfrm>
        <a:custGeom>
          <a:avLst/>
          <a:gdLst/>
          <a:ahLst/>
          <a:cxnLst/>
          <a:rect l="0" t="0" r="0" b="0"/>
          <a:pathLst>
            <a:path>
              <a:moveTo>
                <a:pt x="0" y="9470"/>
              </a:moveTo>
              <a:lnTo>
                <a:pt x="542535"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5140796" y="2030680"/>
        <a:ext cx="542916" cy="18954"/>
      </dsp:txXfrm>
    </dsp:sp>
    <dsp:sp modelId="{BED6519B-2EE3-4722-B54F-33CD76C61AA6}">
      <dsp:nvSpPr>
        <dsp:cNvPr id="21" name="圆角矩形 20"/>
        <dsp:cNvSpPr/>
      </dsp:nvSpPr>
      <dsp:spPr bwMode="white">
        <a:xfrm>
          <a:off x="5567274" y="2069223"/>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硬件子版本</a:t>
          </a:r>
        </a:p>
      </dsp:txBody>
      <dsp:txXfrm>
        <a:off x="5567274" y="2069223"/>
        <a:ext cx="775100" cy="387550"/>
      </dsp:txXfrm>
    </dsp:sp>
    <dsp:sp modelId="{A91BFDB8-111E-47F5-A965-C7B55D5AEB0E}">
      <dsp:nvSpPr>
        <dsp:cNvPr id="22" name="任意多边形 21"/>
        <dsp:cNvSpPr/>
      </dsp:nvSpPr>
      <dsp:spPr bwMode="white">
        <a:xfrm>
          <a:off x="4055656" y="2030680"/>
          <a:ext cx="542916" cy="18954"/>
        </a:xfrm>
        <a:custGeom>
          <a:avLst/>
          <a:gdLst/>
          <a:ahLst/>
          <a:cxnLst/>
          <a:rect l="0" t="0" r="0" b="0"/>
          <a:pathLst>
            <a:path>
              <a:moveTo>
                <a:pt x="0" y="9470"/>
              </a:moveTo>
              <a:lnTo>
                <a:pt x="542535"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4055656" y="2030680"/>
        <a:ext cx="542916" cy="18954"/>
      </dsp:txXfrm>
    </dsp:sp>
    <dsp:sp modelId="{ADCFFBE7-42F5-468A-8882-E1BD92B571AB}">
      <dsp:nvSpPr>
        <dsp:cNvPr id="23" name="圆角矩形 22"/>
        <dsp:cNvSpPr/>
      </dsp:nvSpPr>
      <dsp:spPr bwMode="white">
        <a:xfrm>
          <a:off x="4482134" y="2069223"/>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a:t>
          </a:r>
          <a:endParaRPr lang="zh-CN" altLang="en-US" dirty="0">
            <a:solidFill>
              <a:srgbClr val="FFFFFF"/>
            </a:solidFill>
            <a:latin typeface="Arial" panose="020B0604020202020204"/>
            <a:ea typeface="黑体" panose="02010609060101010101" charset="-122"/>
            <a:cs typeface="+mn-cs"/>
          </a:endParaRPr>
        </a:p>
      </dsp:txBody>
      <dsp:txXfrm>
        <a:off x="4482134" y="2069223"/>
        <a:ext cx="775100" cy="387550"/>
      </dsp:txXfrm>
    </dsp:sp>
    <dsp:sp modelId="{B6DEC056-F934-4ADC-BAEF-D010807B9001}">
      <dsp:nvSpPr>
        <dsp:cNvPr id="24" name="任意多边形 23"/>
        <dsp:cNvSpPr/>
      </dsp:nvSpPr>
      <dsp:spPr bwMode="white">
        <a:xfrm>
          <a:off x="2970516" y="2030680"/>
          <a:ext cx="542916" cy="18954"/>
        </a:xfrm>
        <a:custGeom>
          <a:avLst/>
          <a:gdLst/>
          <a:ahLst/>
          <a:cxnLst/>
          <a:rect l="0" t="0" r="0" b="0"/>
          <a:pathLst>
            <a:path>
              <a:moveTo>
                <a:pt x="0" y="9470"/>
              </a:moveTo>
              <a:lnTo>
                <a:pt x="542535"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2970516" y="2030680"/>
        <a:ext cx="542916" cy="18954"/>
      </dsp:txXfrm>
    </dsp:sp>
    <dsp:sp modelId="{9ABBD9E8-D9E6-4A15-B3A9-B4A03B8ED9F6}">
      <dsp:nvSpPr>
        <dsp:cNvPr id="25" name="圆角矩形 24"/>
        <dsp:cNvSpPr/>
      </dsp:nvSpPr>
      <dsp:spPr bwMode="white">
        <a:xfrm>
          <a:off x="3396994" y="2069223"/>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a:t>
          </a:r>
          <a:endParaRPr lang="zh-CN" altLang="en-US" dirty="0">
            <a:solidFill>
              <a:srgbClr val="FFFFFF"/>
            </a:solidFill>
            <a:latin typeface="Arial" panose="020B0604020202020204"/>
            <a:ea typeface="黑体" panose="02010609060101010101" charset="-122"/>
            <a:cs typeface="+mn-cs"/>
          </a:endParaRPr>
        </a:p>
      </dsp:txBody>
      <dsp:txXfrm>
        <a:off x="3396994" y="2069223"/>
        <a:ext cx="775100" cy="387550"/>
      </dsp:txXfrm>
    </dsp:sp>
    <dsp:sp modelId="{E5C963B6-A76A-491C-A468-30C89E970862}">
      <dsp:nvSpPr>
        <dsp:cNvPr id="26" name="任意多边形 25"/>
        <dsp:cNvSpPr/>
      </dsp:nvSpPr>
      <dsp:spPr bwMode="white">
        <a:xfrm>
          <a:off x="1838052" y="2643494"/>
          <a:ext cx="637565" cy="18954"/>
        </a:xfrm>
        <a:custGeom>
          <a:avLst/>
          <a:gdLst/>
          <a:ahLst/>
          <a:cxnLst/>
          <a:rect l="0" t="0" r="0" b="0"/>
          <a:pathLst>
            <a:path>
              <a:moveTo>
                <a:pt x="0" y="9470"/>
              </a:moveTo>
              <a:lnTo>
                <a:pt x="637117"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1838052" y="2643494"/>
        <a:ext cx="637565" cy="18954"/>
      </dsp:txXfrm>
    </dsp:sp>
    <dsp:sp modelId="{27103E1D-218D-434F-BC29-E6088161DB6F}">
      <dsp:nvSpPr>
        <dsp:cNvPr id="27" name="圆角矩形 26"/>
        <dsp:cNvSpPr/>
      </dsp:nvSpPr>
      <dsp:spPr bwMode="white">
        <a:xfrm>
          <a:off x="2311854" y="2737747"/>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V200</a:t>
          </a:r>
          <a:endParaRPr lang="zh-CN" altLang="en-US" dirty="0">
            <a:solidFill>
              <a:srgbClr val="FFFFFF"/>
            </a:solidFill>
            <a:latin typeface="Arial" panose="020B0604020202020204"/>
            <a:ea typeface="黑体" panose="02010609060101010101" charset="-122"/>
            <a:cs typeface="+mn-cs"/>
          </a:endParaRPr>
        </a:p>
      </dsp:txBody>
      <dsp:txXfrm>
        <a:off x="2311854" y="2737747"/>
        <a:ext cx="775100" cy="387550"/>
      </dsp:txXfrm>
    </dsp:sp>
    <dsp:sp modelId="{D76DE247-D315-49E7-B0A7-838B787DAA56}">
      <dsp:nvSpPr>
        <dsp:cNvPr id="28" name="任意多边形 27"/>
        <dsp:cNvSpPr/>
      </dsp:nvSpPr>
      <dsp:spPr bwMode="white">
        <a:xfrm>
          <a:off x="3051066" y="2810625"/>
          <a:ext cx="381815" cy="18954"/>
        </a:xfrm>
        <a:custGeom>
          <a:avLst/>
          <a:gdLst/>
          <a:ahLst/>
          <a:cxnLst/>
          <a:rect l="0" t="0" r="0" b="0"/>
          <a:pathLst>
            <a:path>
              <a:moveTo>
                <a:pt x="0" y="9470"/>
              </a:moveTo>
              <a:lnTo>
                <a:pt x="381547"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3051066" y="2810625"/>
        <a:ext cx="381815" cy="18954"/>
      </dsp:txXfrm>
    </dsp:sp>
    <dsp:sp modelId="{63FBE90E-B2E9-4F6C-BE78-6711231AD9F6}">
      <dsp:nvSpPr>
        <dsp:cNvPr id="29" name="圆角矩形 28"/>
        <dsp:cNvSpPr/>
      </dsp:nvSpPr>
      <dsp:spPr bwMode="white">
        <a:xfrm>
          <a:off x="3396994" y="2514906"/>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R001</a:t>
          </a:r>
          <a:endParaRPr lang="zh-CN" altLang="en-US" dirty="0">
            <a:solidFill>
              <a:srgbClr val="FFFFFF"/>
            </a:solidFill>
            <a:latin typeface="Arial" panose="020B0604020202020204"/>
            <a:ea typeface="黑体" panose="02010609060101010101" charset="-122"/>
            <a:cs typeface="+mn-cs"/>
          </a:endParaRPr>
        </a:p>
      </dsp:txBody>
      <dsp:txXfrm>
        <a:off x="3396994" y="2514906"/>
        <a:ext cx="775100" cy="387550"/>
      </dsp:txXfrm>
    </dsp:sp>
    <dsp:sp modelId="{338CBE63-C412-44AE-9C97-6500F7EB6D1A}">
      <dsp:nvSpPr>
        <dsp:cNvPr id="30" name="任意多边形 29"/>
        <dsp:cNvSpPr/>
      </dsp:nvSpPr>
      <dsp:spPr bwMode="white">
        <a:xfrm>
          <a:off x="3051066" y="3033466"/>
          <a:ext cx="381815" cy="18954"/>
        </a:xfrm>
        <a:custGeom>
          <a:avLst/>
          <a:gdLst/>
          <a:ahLst/>
          <a:cxnLst/>
          <a:rect l="0" t="0" r="0" b="0"/>
          <a:pathLst>
            <a:path>
              <a:moveTo>
                <a:pt x="0" y="9470"/>
              </a:moveTo>
              <a:lnTo>
                <a:pt x="381547" y="9470"/>
              </a:lnTo>
            </a:path>
          </a:pathLst>
        </a:custGeom>
        <a:ln w="25400" cap="flat" cmpd="sng" algn="ctr">
          <a:solidFill>
            <a:srgbClr val="003873">
              <a:shade val="80000"/>
              <a:hueOff val="0"/>
              <a:satOff val="0"/>
              <a:lumOff val="0"/>
              <a:alphaOff val="0"/>
            </a:srgbClr>
          </a:solidFill>
          <a:prstDash val="solid"/>
        </a:ln>
        <a:effectLst/>
      </dsp:spPr>
      <dsp:style>
        <a:lnRef idx="2">
          <a:schemeClr val="accent1">
            <a:shade val="8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3051066" y="3033466"/>
        <a:ext cx="381815" cy="18954"/>
      </dsp:txXfrm>
    </dsp:sp>
    <dsp:sp modelId="{1307AB2F-ECB4-4233-BDA6-F6A1ADB18371}">
      <dsp:nvSpPr>
        <dsp:cNvPr id="31" name="圆角矩形 30"/>
        <dsp:cNvSpPr/>
      </dsp:nvSpPr>
      <dsp:spPr bwMode="white">
        <a:xfrm>
          <a:off x="3396994" y="2960588"/>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a:t>
          </a:r>
          <a:endParaRPr lang="zh-CN" altLang="en-US" dirty="0">
            <a:solidFill>
              <a:srgbClr val="FFFFFF"/>
            </a:solidFill>
            <a:latin typeface="Arial" panose="020B0604020202020204"/>
            <a:ea typeface="黑体" panose="02010609060101010101" charset="-122"/>
            <a:cs typeface="+mn-cs"/>
          </a:endParaRPr>
        </a:p>
      </dsp:txBody>
      <dsp:txXfrm>
        <a:off x="3396994" y="2960588"/>
        <a:ext cx="775100" cy="387550"/>
      </dsp:txXfrm>
    </dsp:sp>
    <dsp:sp modelId="{C2040360-F247-4083-9AF8-D194C1D5EA64}">
      <dsp:nvSpPr>
        <dsp:cNvPr id="32" name="任意多边形 31"/>
        <dsp:cNvSpPr/>
      </dsp:nvSpPr>
      <dsp:spPr bwMode="white">
        <a:xfrm>
          <a:off x="916674" y="2810625"/>
          <a:ext cx="310040" cy="18954"/>
        </a:xfrm>
        <a:custGeom>
          <a:avLst/>
          <a:gdLst/>
          <a:ahLst/>
          <a:cxnLst/>
          <a:rect l="0" t="0" r="0" b="0"/>
          <a:pathLst>
            <a:path>
              <a:moveTo>
                <a:pt x="0" y="9470"/>
              </a:moveTo>
              <a:lnTo>
                <a:pt x="309822" y="9470"/>
              </a:lnTo>
            </a:path>
          </a:pathLst>
        </a:custGeom>
        <a:ln w="25400" cap="flat" cmpd="sng" algn="ctr">
          <a:solidFill>
            <a:srgbClr val="003873">
              <a:shade val="60000"/>
              <a:hueOff val="0"/>
              <a:satOff val="0"/>
              <a:lumOff val="0"/>
              <a:alphaOff val="0"/>
            </a:srgbClr>
          </a:solidFill>
          <a:prstDash val="solid"/>
        </a:ln>
        <a:effectLst/>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916674" y="2810625"/>
        <a:ext cx="310040" cy="18954"/>
      </dsp:txXfrm>
    </dsp:sp>
    <dsp:sp modelId="{99BD1FF2-CF21-4B59-A165-65B835AB7046}">
      <dsp:nvSpPr>
        <dsp:cNvPr id="33" name="圆角矩形 32"/>
        <dsp:cNvSpPr/>
      </dsp:nvSpPr>
      <dsp:spPr bwMode="white">
        <a:xfrm>
          <a:off x="1226714" y="2626326"/>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硬件开发项目</a:t>
          </a:r>
        </a:p>
      </dsp:txBody>
      <dsp:txXfrm>
        <a:off x="1226714" y="2626326"/>
        <a:ext cx="775100" cy="387550"/>
      </dsp:txXfrm>
    </dsp:sp>
    <dsp:sp modelId="{420A48E9-394C-4F74-85FD-73A4608C6679}">
      <dsp:nvSpPr>
        <dsp:cNvPr id="34" name="任意多边形 33"/>
        <dsp:cNvSpPr/>
      </dsp:nvSpPr>
      <dsp:spPr bwMode="white">
        <a:xfrm>
          <a:off x="800236" y="3033466"/>
          <a:ext cx="542916" cy="18954"/>
        </a:xfrm>
        <a:custGeom>
          <a:avLst/>
          <a:gdLst/>
          <a:ahLst/>
          <a:cxnLst/>
          <a:rect l="0" t="0" r="0" b="0"/>
          <a:pathLst>
            <a:path>
              <a:moveTo>
                <a:pt x="0" y="9470"/>
              </a:moveTo>
              <a:lnTo>
                <a:pt x="542535" y="9470"/>
              </a:lnTo>
            </a:path>
          </a:pathLst>
        </a:custGeom>
        <a:ln w="25400" cap="flat" cmpd="sng" algn="ctr">
          <a:solidFill>
            <a:srgbClr val="003873">
              <a:shade val="60000"/>
              <a:hueOff val="0"/>
              <a:satOff val="0"/>
              <a:lumOff val="0"/>
              <a:alphaOff val="0"/>
            </a:srgbClr>
          </a:solidFill>
          <a:prstDash val="solid"/>
        </a:ln>
        <a:effectLst/>
      </dsp:spPr>
      <dsp:style>
        <a:lnRef idx="2">
          <a:schemeClr val="accent1">
            <a:shade val="60000"/>
          </a:schemeClr>
        </a:lnRef>
        <a:fillRef idx="0">
          <a:schemeClr val="accent1"/>
        </a:fillRef>
        <a:effectRef idx="0">
          <a:scrgbClr r="0" g="0" b="0"/>
        </a:effectRef>
        <a:fontRef idx="minor"/>
      </dsp:style>
      <dsp:txBody>
        <a:bodyPr lIns="12700" tIns="0" rIns="12700" bIns="0" anchor="ctr"/>
        <a:lstStyle>
          <a:lvl1pPr algn="ctr">
            <a:defRPr sz="500"/>
          </a:lvl1pPr>
          <a:lvl2pPr marL="57150" indent="-57150" algn="ctr">
            <a:defRPr sz="400"/>
          </a:lvl2pPr>
          <a:lvl3pPr marL="114300" indent="-57150" algn="ctr">
            <a:defRPr sz="400"/>
          </a:lvl3pPr>
          <a:lvl4pPr marL="171450" indent="-57150" algn="ctr">
            <a:defRPr sz="400"/>
          </a:lvl4pPr>
          <a:lvl5pPr marL="228600" indent="-57150" algn="ctr">
            <a:defRPr sz="400"/>
          </a:lvl5pPr>
          <a:lvl6pPr marL="285750" indent="-57150" algn="ctr">
            <a:defRPr sz="400"/>
          </a:lvl6pPr>
          <a:lvl7pPr marL="342900" indent="-57150" algn="ctr">
            <a:defRPr sz="400"/>
          </a:lvl7pPr>
          <a:lvl8pPr marL="400050" indent="-57150" algn="ctr">
            <a:defRPr sz="400"/>
          </a:lvl8pPr>
          <a:lvl9pPr marL="457200" indent="-57150" algn="ctr">
            <a:defRPr sz="400"/>
          </a:lvl9pPr>
        </a:lstStyle>
        <a:p>
          <a:pPr lvl="0">
            <a:lnSpc>
              <a:spcPct val="100000"/>
            </a:lnSpc>
            <a:spcBef>
              <a:spcPct val="0"/>
            </a:spcBef>
            <a:spcAft>
              <a:spcPct val="35000"/>
            </a:spcAft>
          </a:pPr>
          <a:endParaRPr lang="zh-CN" altLang="en-US">
            <a:solidFill>
              <a:srgbClr val="000000">
                <a:hueOff val="0"/>
                <a:satOff val="0"/>
                <a:lumOff val="0"/>
                <a:alphaOff val="0"/>
              </a:srgbClr>
            </a:solidFill>
            <a:latin typeface="Arial" panose="020B0604020202020204"/>
            <a:ea typeface="黑体" panose="02010609060101010101" charset="-122"/>
            <a:cs typeface="+mn-cs"/>
          </a:endParaRPr>
        </a:p>
      </dsp:txBody>
      <dsp:txXfrm>
        <a:off x="800236" y="3033466"/>
        <a:ext cx="542916" cy="18954"/>
      </dsp:txXfrm>
    </dsp:sp>
    <dsp:sp modelId="{C78D33E5-16F0-4B93-A2EB-62B8FBC655CB}">
      <dsp:nvSpPr>
        <dsp:cNvPr id="35" name="圆角矩形 34"/>
        <dsp:cNvSpPr/>
      </dsp:nvSpPr>
      <dsp:spPr bwMode="white">
        <a:xfrm>
          <a:off x="1226714" y="3072009"/>
          <a:ext cx="775100" cy="387550"/>
        </a:xfrm>
        <a:prstGeom prst="roundRect">
          <a:avLst>
            <a:gd name="adj" fmla="val 10000"/>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6985" tIns="6985" rIns="6985" bIns="6985" anchor="ctr"/>
        <a:lstStyle>
          <a:lvl1pPr algn="ctr">
            <a:defRPr sz="1100"/>
          </a:lvl1pPr>
          <a:lvl2pPr marL="57150" indent="-57150" algn="ctr">
            <a:defRPr sz="800"/>
          </a:lvl2pPr>
          <a:lvl3pPr marL="114300" indent="-57150" algn="ctr">
            <a:defRPr sz="800"/>
          </a:lvl3pPr>
          <a:lvl4pPr marL="171450" indent="-57150" algn="ctr">
            <a:defRPr sz="800"/>
          </a:lvl4pPr>
          <a:lvl5pPr marL="228600" indent="-57150" algn="ctr">
            <a:defRPr sz="800"/>
          </a:lvl5pPr>
          <a:lvl6pPr marL="285750" indent="-57150" algn="ctr">
            <a:defRPr sz="800"/>
          </a:lvl6pPr>
          <a:lvl7pPr marL="342900" indent="-57150" algn="ctr">
            <a:defRPr sz="800"/>
          </a:lvl7pPr>
          <a:lvl8pPr marL="400050" indent="-57150" algn="ctr">
            <a:defRPr sz="800"/>
          </a:lvl8pPr>
          <a:lvl9pPr marL="457200" indent="-57150" algn="ctr">
            <a:defRPr sz="8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资料开发项目</a:t>
          </a:r>
        </a:p>
      </dsp:txBody>
      <dsp:txXfrm>
        <a:off x="1226714" y="3072009"/>
        <a:ext cx="775100" cy="38755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56917" cy="2496277"/>
        <a:chOff x="0" y="0"/>
        <a:chExt cx="8256917" cy="2496277"/>
      </a:xfrm>
    </dsp:grpSpPr>
    <dsp:sp modelId="{B6FC09AE-52FB-4FB9-A81C-95B1DE090BDD}">
      <dsp:nvSpPr>
        <dsp:cNvPr id="3" name="圆角矩形 2"/>
        <dsp:cNvSpPr/>
      </dsp:nvSpPr>
      <dsp:spPr bwMode="white">
        <a:xfrm>
          <a:off x="0" y="0"/>
          <a:ext cx="8256917" cy="799815"/>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资源管理</a:t>
          </a:r>
          <a:endParaRPr>
            <a:solidFill>
              <a:schemeClr val="dk1"/>
            </a:solidFill>
          </a:endParaRPr>
        </a:p>
      </dsp:txBody>
      <dsp:txXfrm>
        <a:off x="0" y="0"/>
        <a:ext cx="8256917" cy="799815"/>
      </dsp:txXfrm>
    </dsp:sp>
    <dsp:sp modelId="{E4EB1E61-B7F4-4A4E-9EB6-22C67ACC2E09}">
      <dsp:nvSpPr>
        <dsp:cNvPr id="4" name="圆角矩形 3"/>
        <dsp:cNvSpPr/>
      </dsp:nvSpPr>
      <dsp:spPr bwMode="white">
        <a:xfrm>
          <a:off x="0" y="1064943"/>
          <a:ext cx="1547398"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管道管理</a:t>
          </a:r>
          <a:endParaRPr>
            <a:solidFill>
              <a:schemeClr val="dk1"/>
            </a:solidFill>
          </a:endParaRPr>
        </a:p>
      </dsp:txBody>
      <dsp:txXfrm>
        <a:off x="0" y="1064943"/>
        <a:ext cx="1547398" cy="1431334"/>
      </dsp:txXfrm>
    </dsp:sp>
    <dsp:sp modelId="{BCB95A8A-AD25-43E9-9EB6-80DC94947C41}">
      <dsp:nvSpPr>
        <dsp:cNvPr id="5" name="圆角矩形 4"/>
        <dsp:cNvSpPr/>
      </dsp:nvSpPr>
      <dsp:spPr bwMode="white">
        <a:xfrm>
          <a:off x="1677380" y="1064943"/>
          <a:ext cx="1547398"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能力提升</a:t>
          </a:r>
          <a:endParaRPr>
            <a:solidFill>
              <a:schemeClr val="dk1"/>
            </a:solidFill>
          </a:endParaRPr>
        </a:p>
      </dsp:txBody>
      <dsp:txXfrm>
        <a:off x="1677380" y="1064943"/>
        <a:ext cx="1547398" cy="1431334"/>
      </dsp:txXfrm>
    </dsp:sp>
    <dsp:sp modelId="{3D5AFFA4-6F14-4557-9FCA-C7580CCEB8F4}">
      <dsp:nvSpPr>
        <dsp:cNvPr id="6" name="圆角矩形 5"/>
        <dsp:cNvSpPr/>
      </dsp:nvSpPr>
      <dsp:spPr bwMode="white">
        <a:xfrm>
          <a:off x="3354759" y="1064943"/>
          <a:ext cx="1547398"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en-US" altLang="zh-CN" sz="1400" dirty="0">
              <a:solidFill>
                <a:schemeClr val="tx1"/>
              </a:solidFill>
              <a:latin typeface="微软雅黑" panose="020B0503020204020204" pitchFamily="34" charset="-122"/>
              <a:ea typeface="微软雅黑" panose="020B0503020204020204" pitchFamily="34" charset="-122"/>
            </a:rPr>
            <a:t>IT</a:t>
          </a:r>
          <a:r>
            <a:rPr lang="zh-CN" altLang="en-US" sz="1400" dirty="0">
              <a:solidFill>
                <a:schemeClr val="tx1"/>
              </a:solidFill>
              <a:latin typeface="微软雅黑" panose="020B0503020204020204" pitchFamily="34" charset="-122"/>
              <a:ea typeface="微软雅黑" panose="020B0503020204020204" pitchFamily="34" charset="-122"/>
            </a:rPr>
            <a:t>与工具</a:t>
          </a:r>
          <a:endParaRPr>
            <a:solidFill>
              <a:schemeClr val="dk1"/>
            </a:solidFill>
          </a:endParaRPr>
        </a:p>
      </dsp:txBody>
      <dsp:txXfrm>
        <a:off x="3354759" y="1064943"/>
        <a:ext cx="1547398" cy="1431334"/>
      </dsp:txXfrm>
    </dsp:sp>
    <dsp:sp modelId="{47D79E82-EB02-45F6-BFFB-FB89EF10BCBA}">
      <dsp:nvSpPr>
        <dsp:cNvPr id="7" name="圆角矩形 6"/>
        <dsp:cNvSpPr/>
      </dsp:nvSpPr>
      <dsp:spPr bwMode="white">
        <a:xfrm>
          <a:off x="5032139" y="1064943"/>
          <a:ext cx="1547398"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知识管理</a:t>
          </a:r>
          <a:endParaRPr>
            <a:solidFill>
              <a:schemeClr val="dk1"/>
            </a:solidFill>
          </a:endParaRPr>
        </a:p>
      </dsp:txBody>
      <dsp:txXfrm>
        <a:off x="5032139" y="1064943"/>
        <a:ext cx="1547398" cy="1431334"/>
      </dsp:txXfrm>
    </dsp:sp>
    <dsp:sp modelId="{A884A00A-52F4-477D-B5F1-33B96A5BBDF0}">
      <dsp:nvSpPr>
        <dsp:cNvPr id="8" name="圆角矩形 7"/>
        <dsp:cNvSpPr/>
      </dsp:nvSpPr>
      <dsp:spPr bwMode="white">
        <a:xfrm>
          <a:off x="6709519" y="1064943"/>
          <a:ext cx="1547398"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资产与环境管理</a:t>
          </a:r>
          <a:endParaRPr>
            <a:solidFill>
              <a:schemeClr val="dk1"/>
            </a:solidFill>
          </a:endParaRPr>
        </a:p>
      </dsp:txBody>
      <dsp:txXfrm>
        <a:off x="6709519" y="1064943"/>
        <a:ext cx="1547398" cy="1431334"/>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5692462" cy="5397516"/>
        <a:chOff x="0" y="0"/>
        <a:chExt cx="5692462" cy="5397516"/>
      </a:xfrm>
    </dsp:grpSpPr>
    <dsp:sp modelId="{9F125A47-5B8A-4FD9-8624-51422EAACCC6}">
      <dsp:nvSpPr>
        <dsp:cNvPr id="5" name="空心弧 4"/>
        <dsp:cNvSpPr/>
      </dsp:nvSpPr>
      <dsp:spPr bwMode="white">
        <a:xfrm>
          <a:off x="480718" y="333245"/>
          <a:ext cx="4731026" cy="4731026"/>
        </a:xfrm>
        <a:prstGeom prst="blockArc">
          <a:avLst>
            <a:gd name="adj1" fmla="val 16200000"/>
            <a:gd name="adj2" fmla="val 1836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3D22CF66-15B4-41FC-9038-253037526C09}">
      <dsp:nvSpPr>
        <dsp:cNvPr id="7" name="空心弧 6"/>
        <dsp:cNvSpPr/>
      </dsp:nvSpPr>
      <dsp:spPr bwMode="white">
        <a:xfrm>
          <a:off x="480718" y="333245"/>
          <a:ext cx="4731026" cy="4731026"/>
        </a:xfrm>
        <a:prstGeom prst="blockArc">
          <a:avLst>
            <a:gd name="adj1" fmla="val 18360000"/>
            <a:gd name="adj2" fmla="val 2052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978605F1-0C76-41BA-8529-AA3D5BCBAC76}">
      <dsp:nvSpPr>
        <dsp:cNvPr id="9" name="空心弧 8"/>
        <dsp:cNvSpPr/>
      </dsp:nvSpPr>
      <dsp:spPr bwMode="white">
        <a:xfrm>
          <a:off x="480718" y="333245"/>
          <a:ext cx="4731026" cy="4731026"/>
        </a:xfrm>
        <a:prstGeom prst="blockArc">
          <a:avLst>
            <a:gd name="adj1" fmla="val 20520000"/>
            <a:gd name="adj2" fmla="val 108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911AF7F1-0346-415A-B31A-0AF9D076B7A4}">
      <dsp:nvSpPr>
        <dsp:cNvPr id="11" name="空心弧 10"/>
        <dsp:cNvSpPr/>
      </dsp:nvSpPr>
      <dsp:spPr bwMode="white">
        <a:xfrm>
          <a:off x="480718" y="333245"/>
          <a:ext cx="4731026" cy="4731026"/>
        </a:xfrm>
        <a:prstGeom prst="blockArc">
          <a:avLst>
            <a:gd name="adj1" fmla="val 1080000"/>
            <a:gd name="adj2" fmla="val 324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2C132338-CDC1-4E57-90BD-3CB6AC9486EE}">
      <dsp:nvSpPr>
        <dsp:cNvPr id="13" name="空心弧 12"/>
        <dsp:cNvSpPr/>
      </dsp:nvSpPr>
      <dsp:spPr bwMode="white">
        <a:xfrm>
          <a:off x="480718" y="333245"/>
          <a:ext cx="4731026" cy="4731026"/>
        </a:xfrm>
        <a:prstGeom prst="blockArc">
          <a:avLst>
            <a:gd name="adj1" fmla="val 3240000"/>
            <a:gd name="adj2" fmla="val 540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F3353AF1-E39B-40BA-B267-2316BB84773D}">
      <dsp:nvSpPr>
        <dsp:cNvPr id="15" name="空心弧 14"/>
        <dsp:cNvSpPr/>
      </dsp:nvSpPr>
      <dsp:spPr bwMode="white">
        <a:xfrm>
          <a:off x="480718" y="333245"/>
          <a:ext cx="4731026" cy="4731026"/>
        </a:xfrm>
        <a:prstGeom prst="blockArc">
          <a:avLst>
            <a:gd name="adj1" fmla="val 5400000"/>
            <a:gd name="adj2" fmla="val 756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27ACE7D6-8F5F-4D69-8121-0FD32201E07D}">
      <dsp:nvSpPr>
        <dsp:cNvPr id="17" name="空心弧 16"/>
        <dsp:cNvSpPr/>
      </dsp:nvSpPr>
      <dsp:spPr bwMode="white">
        <a:xfrm>
          <a:off x="480718" y="333245"/>
          <a:ext cx="4731026" cy="4731026"/>
        </a:xfrm>
        <a:prstGeom prst="blockArc">
          <a:avLst>
            <a:gd name="adj1" fmla="val 7560000"/>
            <a:gd name="adj2" fmla="val 972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E378FA03-C1D8-4188-A20C-6025EDE01EEE}">
      <dsp:nvSpPr>
        <dsp:cNvPr id="19" name="空心弧 18"/>
        <dsp:cNvSpPr/>
      </dsp:nvSpPr>
      <dsp:spPr bwMode="white">
        <a:xfrm>
          <a:off x="480718" y="333245"/>
          <a:ext cx="4731026" cy="4731026"/>
        </a:xfrm>
        <a:prstGeom prst="blockArc">
          <a:avLst>
            <a:gd name="adj1" fmla="val 9720000"/>
            <a:gd name="adj2" fmla="val 1188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7BFDCFA4-D56C-4EDB-A431-177E681F6206}">
      <dsp:nvSpPr>
        <dsp:cNvPr id="21" name="空心弧 20"/>
        <dsp:cNvSpPr/>
      </dsp:nvSpPr>
      <dsp:spPr bwMode="white">
        <a:xfrm>
          <a:off x="480718" y="333245"/>
          <a:ext cx="4731026" cy="4731026"/>
        </a:xfrm>
        <a:prstGeom prst="blockArc">
          <a:avLst>
            <a:gd name="adj1" fmla="val 11880000"/>
            <a:gd name="adj2" fmla="val 1404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6BF63BB6-41F9-414D-AF97-AE41977F35C5}">
      <dsp:nvSpPr>
        <dsp:cNvPr id="23" name="空心弧 22"/>
        <dsp:cNvSpPr/>
      </dsp:nvSpPr>
      <dsp:spPr bwMode="white">
        <a:xfrm>
          <a:off x="480718" y="333245"/>
          <a:ext cx="4731026" cy="4731026"/>
        </a:xfrm>
        <a:prstGeom prst="blockArc">
          <a:avLst>
            <a:gd name="adj1" fmla="val 14040000"/>
            <a:gd name="adj2" fmla="val 16200000"/>
            <a:gd name="adj3" fmla="val 2750"/>
          </a:avLst>
        </a:prstGeom>
        <a:solidFill>
          <a:srgbClr val="003873">
            <a:tint val="60000"/>
            <a:hueOff val="0"/>
            <a:satOff val="0"/>
            <a:lumOff val="0"/>
            <a:alphaOff val="0"/>
          </a:srgbClr>
        </a:solidFill>
        <a:ln>
          <a:noFill/>
        </a:ln>
        <a:effectLst/>
      </dsp:spPr>
      <dsp:style>
        <a:lnRef idx="0">
          <a:schemeClr val="accent1">
            <a:tint val="60000"/>
          </a:schemeClr>
        </a:lnRef>
        <a:fillRef idx="1">
          <a:schemeClr val="accent1">
            <a:tint val="60000"/>
          </a:schemeClr>
        </a:fillRef>
        <a:effectRef idx="0">
          <a:scrgbClr r="0" g="0" b="0"/>
        </a:effectRef>
        <a:fontRef idx="minor">
          <a:schemeClr val="lt1"/>
        </a:fontRef>
      </dsp:style>
      <dsp:txXfrm>
        <a:off x="480718" y="333245"/>
        <a:ext cx="4731026" cy="4731026"/>
      </dsp:txXfrm>
    </dsp:sp>
    <dsp:sp modelId="{6CCD6590-A60E-4AAB-B8EB-CF456208823C}">
      <dsp:nvSpPr>
        <dsp:cNvPr id="3" name="椭圆 2"/>
        <dsp:cNvSpPr/>
      </dsp:nvSpPr>
      <dsp:spPr bwMode="white">
        <a:xfrm>
          <a:off x="2219831" y="2072358"/>
          <a:ext cx="1252801" cy="1252801"/>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48260" tIns="48260" rIns="48260" bIns="48260" anchor="ctr"/>
        <a:lstStyle>
          <a:lvl1pPr algn="ctr">
            <a:defRPr sz="3800"/>
          </a:lvl1pPr>
          <a:lvl2pPr marL="285750" indent="-285750" algn="ctr">
            <a:defRPr sz="2900"/>
          </a:lvl2pPr>
          <a:lvl3pPr marL="571500" indent="-285750" algn="ctr">
            <a:defRPr sz="2900"/>
          </a:lvl3pPr>
          <a:lvl4pPr marL="857250" indent="-285750" algn="ctr">
            <a:defRPr sz="2900"/>
          </a:lvl4pPr>
          <a:lvl5pPr marL="1143000" indent="-285750" algn="ctr">
            <a:defRPr sz="2900"/>
          </a:lvl5pPr>
          <a:lvl6pPr marL="1428750" indent="-285750" algn="ctr">
            <a:defRPr sz="2900"/>
          </a:lvl6pPr>
          <a:lvl7pPr marL="1714500" indent="-285750" algn="ctr">
            <a:defRPr sz="2900"/>
          </a:lvl7pPr>
          <a:lvl8pPr marL="2000250" indent="-285750" algn="ctr">
            <a:defRPr sz="2900"/>
          </a:lvl8pPr>
          <a:lvl9pPr marL="2286000" indent="-285750" algn="ctr">
            <a:defRPr sz="2900"/>
          </a:lvl9pPr>
        </a:lstStyle>
        <a:p>
          <a:pPr lvl="0">
            <a:lnSpc>
              <a:spcPct val="100000"/>
            </a:lnSpc>
            <a:spcBef>
              <a:spcPct val="0"/>
            </a:spcBef>
            <a:spcAft>
              <a:spcPct val="35000"/>
            </a:spcAft>
          </a:pPr>
          <a:r>
            <a:rPr lang="en-US" altLang="zh-CN" dirty="0">
              <a:solidFill>
                <a:srgbClr val="FFFFFF"/>
              </a:solidFill>
              <a:latin typeface="Arial" panose="020B0604020202020204"/>
              <a:ea typeface="黑体" panose="02010609060101010101" charset="-122"/>
              <a:cs typeface="+mn-cs"/>
            </a:rPr>
            <a:t>PBI</a:t>
          </a:r>
          <a:endParaRPr lang="zh-CN" altLang="en-US" dirty="0">
            <a:solidFill>
              <a:srgbClr val="FFFFFF"/>
            </a:solidFill>
            <a:latin typeface="Arial" panose="020B0604020202020204"/>
            <a:ea typeface="黑体" panose="02010609060101010101" charset="-122"/>
            <a:cs typeface="+mn-cs"/>
          </a:endParaRPr>
        </a:p>
      </dsp:txBody>
      <dsp:txXfrm>
        <a:off x="2219831" y="2072358"/>
        <a:ext cx="1252801" cy="1252801"/>
      </dsp:txXfrm>
    </dsp:sp>
    <dsp:sp modelId="{07E1540A-4F79-442C-9C27-C24DAA27547E}">
      <dsp:nvSpPr>
        <dsp:cNvPr id="4" name="椭圆 3"/>
        <dsp:cNvSpPr/>
      </dsp:nvSpPr>
      <dsp:spPr bwMode="white">
        <a:xfrm>
          <a:off x="2407751" y="0"/>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rgbClr val="FFFFFF"/>
              </a:solidFill>
              <a:latin typeface="Arial" panose="020B0604020202020204"/>
              <a:ea typeface="黑体" panose="02010609060101010101" charset="-122"/>
              <a:cs typeface="+mn-cs"/>
            </a:rPr>
            <a:t>项目集成管理</a:t>
          </a:r>
        </a:p>
      </dsp:txBody>
      <dsp:txXfrm>
        <a:off x="2407751" y="0"/>
        <a:ext cx="876960" cy="876960"/>
      </dsp:txXfrm>
    </dsp:sp>
    <dsp:sp modelId="{0A991302-944D-4386-9CB6-A3C5B3AB1936}">
      <dsp:nvSpPr>
        <dsp:cNvPr id="6" name="椭圆 5"/>
        <dsp:cNvSpPr/>
      </dsp:nvSpPr>
      <dsp:spPr bwMode="white">
        <a:xfrm>
          <a:off x="3736309" y="431675"/>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工时系统</a:t>
          </a:r>
        </a:p>
      </dsp:txBody>
      <dsp:txXfrm>
        <a:off x="3736309" y="431675"/>
        <a:ext cx="876960" cy="876960"/>
      </dsp:txXfrm>
    </dsp:sp>
    <dsp:sp modelId="{1396AC73-3E34-42DE-A44B-B98BF3FA5A6B}">
      <dsp:nvSpPr>
        <dsp:cNvPr id="8" name="椭圆 7"/>
        <dsp:cNvSpPr/>
      </dsp:nvSpPr>
      <dsp:spPr bwMode="white">
        <a:xfrm>
          <a:off x="4557403" y="1561814"/>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报销系统</a:t>
          </a:r>
        </a:p>
      </dsp:txBody>
      <dsp:txXfrm>
        <a:off x="4557403" y="1561814"/>
        <a:ext cx="876960" cy="876960"/>
      </dsp:txXfrm>
    </dsp:sp>
    <dsp:sp modelId="{50D2CA4C-5DDD-47A9-8103-ED8B9BDC2CA3}">
      <dsp:nvSpPr>
        <dsp:cNvPr id="10" name="椭圆 9"/>
        <dsp:cNvSpPr/>
      </dsp:nvSpPr>
      <dsp:spPr bwMode="white">
        <a:xfrm>
          <a:off x="4557403" y="2958742"/>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度量管理</a:t>
          </a:r>
        </a:p>
      </dsp:txBody>
      <dsp:txXfrm>
        <a:off x="4557403" y="2958742"/>
        <a:ext cx="876960" cy="876960"/>
      </dsp:txXfrm>
    </dsp:sp>
    <dsp:sp modelId="{919B4082-8D9D-46E8-BA0A-37087A4DFE59}">
      <dsp:nvSpPr>
        <dsp:cNvPr id="12" name="椭圆 11"/>
        <dsp:cNvSpPr/>
      </dsp:nvSpPr>
      <dsp:spPr bwMode="white">
        <a:xfrm>
          <a:off x="3736309" y="4088881"/>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配置管理</a:t>
          </a:r>
        </a:p>
      </dsp:txBody>
      <dsp:txXfrm>
        <a:off x="3736309" y="4088881"/>
        <a:ext cx="876960" cy="876960"/>
      </dsp:txXfrm>
    </dsp:sp>
    <dsp:sp modelId="{1D100A9F-6546-47F9-B4D0-0AFF64CFF48F}">
      <dsp:nvSpPr>
        <dsp:cNvPr id="14" name="椭圆 13"/>
        <dsp:cNvSpPr/>
      </dsp:nvSpPr>
      <dsp:spPr bwMode="white">
        <a:xfrm>
          <a:off x="2407751" y="4520556"/>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b="1" dirty="0">
              <a:solidFill>
                <a:srgbClr val="FFFFFF"/>
              </a:solidFill>
              <a:latin typeface="Arial" panose="020B0604020202020204"/>
              <a:ea typeface="黑体" panose="02010609060101010101" charset="-122"/>
              <a:cs typeface="+mn-cs"/>
            </a:rPr>
            <a:t>产品数据管理</a:t>
          </a:r>
        </a:p>
      </dsp:txBody>
      <dsp:txXfrm>
        <a:off x="2407751" y="4520556"/>
        <a:ext cx="876960" cy="876960"/>
      </dsp:txXfrm>
    </dsp:sp>
    <dsp:sp modelId="{9691514A-CA7C-4F2E-B550-DAC9B14CF2A2}">
      <dsp:nvSpPr>
        <dsp:cNvPr id="16" name="椭圆 15"/>
        <dsp:cNvSpPr/>
      </dsp:nvSpPr>
      <dsp:spPr bwMode="white">
        <a:xfrm>
          <a:off x="1079193" y="4088881"/>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缺陷管理</a:t>
          </a:r>
        </a:p>
      </dsp:txBody>
      <dsp:txXfrm>
        <a:off x="1079193" y="4088881"/>
        <a:ext cx="876960" cy="876960"/>
      </dsp:txXfrm>
    </dsp:sp>
    <dsp:sp modelId="{460F9EFB-875C-4DBF-B47B-13634643C710}">
      <dsp:nvSpPr>
        <dsp:cNvPr id="18" name="椭圆 17"/>
        <dsp:cNvSpPr/>
      </dsp:nvSpPr>
      <dsp:spPr bwMode="white">
        <a:xfrm>
          <a:off x="258099" y="2958742"/>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技术评审系统</a:t>
          </a:r>
        </a:p>
      </dsp:txBody>
      <dsp:txXfrm>
        <a:off x="258099" y="2958742"/>
        <a:ext cx="876960" cy="876960"/>
      </dsp:txXfrm>
    </dsp:sp>
    <dsp:sp modelId="{DDC3B0F7-6278-45AB-BF09-743924370350}">
      <dsp:nvSpPr>
        <dsp:cNvPr id="20" name="椭圆 19"/>
        <dsp:cNvSpPr/>
      </dsp:nvSpPr>
      <dsp:spPr bwMode="white">
        <a:xfrm>
          <a:off x="258099" y="1561814"/>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测试用例系统</a:t>
          </a:r>
        </a:p>
      </dsp:txBody>
      <dsp:txXfrm>
        <a:off x="258099" y="1561814"/>
        <a:ext cx="876960" cy="876960"/>
      </dsp:txXfrm>
    </dsp:sp>
    <dsp:sp modelId="{0ACA6F03-71DF-4F9F-969A-7B46EFC56F9E}">
      <dsp:nvSpPr>
        <dsp:cNvPr id="22" name="椭圆 21"/>
        <dsp:cNvSpPr/>
      </dsp:nvSpPr>
      <dsp:spPr bwMode="white">
        <a:xfrm>
          <a:off x="1079193" y="431675"/>
          <a:ext cx="876960" cy="876960"/>
        </a:xfrm>
        <a:prstGeom prst="ellipse">
          <a:avLst/>
        </a:prstGeom>
        <a:solidFill>
          <a:srgbClr val="003873">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hemeClr val="lt1"/>
        </a:lnRef>
        <a:fillRef idx="1">
          <a:schemeClr val="accent1"/>
        </a:fillRef>
        <a:effectRef idx="0">
          <a:scrgbClr r="0" g="0" b="0"/>
        </a:effectRef>
        <a:fontRef idx="minor">
          <a:schemeClr val="lt1"/>
        </a:fontRef>
      </dsp:style>
      <dsp:txBody>
        <a:bodyPr lIns="19050" tIns="19050" rIns="19050" bIns="19050" anchor="ctr"/>
        <a:lstStyle>
          <a:lvl1pPr algn="ctr">
            <a:defRPr sz="1500"/>
          </a:lvl1pPr>
          <a:lvl2pPr marL="57150" indent="-57150" algn="ctr">
            <a:defRPr sz="1100"/>
          </a:lvl2pPr>
          <a:lvl3pPr marL="114300" indent="-57150" algn="ctr">
            <a:defRPr sz="1100"/>
          </a:lvl3pPr>
          <a:lvl4pPr marL="171450" indent="-57150" algn="ctr">
            <a:defRPr sz="1100"/>
          </a:lvl4pPr>
          <a:lvl5pPr marL="228600" indent="-57150" algn="ctr">
            <a:defRPr sz="1100"/>
          </a:lvl5pPr>
          <a:lvl6pPr marL="285750" indent="-57150" algn="ctr">
            <a:defRPr sz="1100"/>
          </a:lvl6pPr>
          <a:lvl7pPr marL="342900" indent="-57150" algn="ctr">
            <a:defRPr sz="1100"/>
          </a:lvl7pPr>
          <a:lvl8pPr marL="400050" indent="-57150" algn="ctr">
            <a:defRPr sz="1100"/>
          </a:lvl8pPr>
          <a:lvl9pPr marL="457200" indent="-57150" algn="ctr">
            <a:defRPr sz="1100"/>
          </a:lvl9pPr>
        </a:lstStyle>
        <a:p>
          <a:pPr lvl="0">
            <a:lnSpc>
              <a:spcPct val="100000"/>
            </a:lnSpc>
            <a:spcBef>
              <a:spcPct val="0"/>
            </a:spcBef>
            <a:spcAft>
              <a:spcPct val="35000"/>
            </a:spcAft>
          </a:pPr>
          <a:r>
            <a:rPr lang="zh-CN" altLang="en-US" dirty="0">
              <a:solidFill>
                <a:srgbClr val="FFFFFF"/>
              </a:solidFill>
              <a:latin typeface="Arial" panose="020B0604020202020204"/>
              <a:ea typeface="黑体" panose="02010609060101010101" charset="-122"/>
              <a:cs typeface="+mn-cs"/>
            </a:rPr>
            <a:t>需求管理</a:t>
          </a:r>
        </a:p>
      </dsp:txBody>
      <dsp:txXfrm>
        <a:off x="1079193" y="431675"/>
        <a:ext cx="876960" cy="876960"/>
      </dsp:txXfrm>
    </dsp:sp>
  </dsp:spTree>
</dsp:drawing>
</file>

<file path=ppt/diagrams/drawing5.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56917" cy="2496277"/>
        <a:chOff x="0" y="0"/>
        <a:chExt cx="8256917" cy="2496277"/>
      </a:xfrm>
    </dsp:grpSpPr>
    <dsp:sp modelId="{B6FC09AE-52FB-4FB9-A81C-95B1DE090BDD}">
      <dsp:nvSpPr>
        <dsp:cNvPr id="3" name="圆角矩形 2"/>
        <dsp:cNvSpPr/>
      </dsp:nvSpPr>
      <dsp:spPr bwMode="white">
        <a:xfrm>
          <a:off x="0" y="0"/>
          <a:ext cx="8256917" cy="799815"/>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度量</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分析</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改进</a:t>
          </a:r>
          <a:endParaRPr>
            <a:solidFill>
              <a:schemeClr val="dk1"/>
            </a:solidFill>
          </a:endParaRPr>
        </a:p>
      </dsp:txBody>
      <dsp:txXfrm>
        <a:off x="0" y="0"/>
        <a:ext cx="8256917" cy="799815"/>
      </dsp:txXfrm>
    </dsp:sp>
    <dsp:sp modelId="{E4EB1E61-B7F4-4A4E-9EB6-22C67ACC2E09}">
      <dsp:nvSpPr>
        <dsp:cNvPr id="4" name="圆角矩形 3"/>
        <dsp:cNvSpPr/>
      </dsp:nvSpPr>
      <dsp:spPr bwMode="white">
        <a:xfrm>
          <a:off x="0"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度量与分析</a:t>
          </a:r>
          <a:endParaRPr>
            <a:solidFill>
              <a:schemeClr val="dk1"/>
            </a:solidFill>
          </a:endParaRPr>
        </a:p>
      </dsp:txBody>
      <dsp:txXfrm>
        <a:off x="0" y="1064943"/>
        <a:ext cx="1941890" cy="1431334"/>
      </dsp:txXfrm>
    </dsp:sp>
    <dsp:sp modelId="{BCB95A8A-AD25-43E9-9EB6-80DC94947C41}">
      <dsp:nvSpPr>
        <dsp:cNvPr id="5" name="圆角矩形 4"/>
        <dsp:cNvSpPr/>
      </dsp:nvSpPr>
      <dsp:spPr bwMode="white">
        <a:xfrm>
          <a:off x="2105009"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审核</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评估</a:t>
          </a:r>
          <a:endParaRPr>
            <a:solidFill>
              <a:schemeClr val="dk1"/>
            </a:solidFill>
          </a:endParaRPr>
        </a:p>
      </dsp:txBody>
      <dsp:txXfrm>
        <a:off x="2105009" y="1064943"/>
        <a:ext cx="1941890" cy="1431334"/>
      </dsp:txXfrm>
    </dsp:sp>
    <dsp:sp modelId="{3D5AFFA4-6F14-4557-9FCA-C7580CCEB8F4}">
      <dsp:nvSpPr>
        <dsp:cNvPr id="6" name="圆角矩形 5"/>
        <dsp:cNvSpPr/>
      </dsp:nvSpPr>
      <dsp:spPr bwMode="white">
        <a:xfrm>
          <a:off x="4210018"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流程内控</a:t>
          </a:r>
          <a:endParaRPr>
            <a:solidFill>
              <a:schemeClr val="dk1"/>
            </a:solidFill>
          </a:endParaRPr>
        </a:p>
      </dsp:txBody>
      <dsp:txXfrm>
        <a:off x="4210018" y="1064943"/>
        <a:ext cx="1941890" cy="1431334"/>
      </dsp:txXfrm>
    </dsp:sp>
    <dsp:sp modelId="{47D79E82-EB02-45F6-BFFB-FB89EF10BCBA}">
      <dsp:nvSpPr>
        <dsp:cNvPr id="7" name="圆角矩形 6"/>
        <dsp:cNvSpPr/>
      </dsp:nvSpPr>
      <dsp:spPr bwMode="white">
        <a:xfrm>
          <a:off x="6315027" y="1064943"/>
          <a:ext cx="1941890" cy="1431334"/>
        </a:xfrm>
        <a:prstGeom prst="roundRect">
          <a:avLst>
            <a:gd name="adj" fmla="val 10000"/>
          </a:avLst>
        </a:prstGeom>
        <a:noFill/>
        <a:ln w="12700"/>
      </dsp:spPr>
      <dsp:style>
        <a:lnRef idx="2">
          <a:schemeClr val="dk1">
            <a:shade val="80000"/>
          </a:schemeClr>
        </a:lnRef>
        <a:fillRef idx="1">
          <a:schemeClr val="lt1"/>
        </a:fillRef>
        <a:effectRef idx="0">
          <a:scrgbClr r="0" g="0" b="0"/>
        </a:effectRef>
        <a:fontRef idx="minor">
          <a:schemeClr val="lt1"/>
        </a:fontRef>
      </dsp:style>
      <dsp:txBody>
        <a:bodyPr lIns="53340" tIns="53340" rIns="53340" bIns="5334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dirty="0">
              <a:solidFill>
                <a:schemeClr val="tx1"/>
              </a:solidFill>
              <a:latin typeface="微软雅黑" panose="020B0503020204020204" pitchFamily="34" charset="-122"/>
              <a:ea typeface="微软雅黑" panose="020B0503020204020204" pitchFamily="34" charset="-122"/>
            </a:rPr>
            <a:t>全员改进管理</a:t>
          </a:r>
          <a:endParaRPr>
            <a:solidFill>
              <a:schemeClr val="dk1"/>
            </a:solidFill>
          </a:endParaRPr>
        </a:p>
      </dsp:txBody>
      <dsp:txXfrm>
        <a:off x="6315027" y="1064943"/>
        <a:ext cx="1941890" cy="143133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5#1">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endSty" val="noArr"/>
                            <dgm:param type="begPts" val="midR"/>
                            <dgm:param type="endPts" val="midL"/>
                          </dgm:alg>
                        </dgm:if>
                        <dgm:else name="Name28">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2DD05-AF7C-4F44-BDF9-677764F9C500}"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EB53B3-9D48-4E2B-9293-B1665ABEB37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400" eaLnBrk="1" fontAlgn="auto" hangingPunct="1">
              <a:spcBef>
                <a:spcPts val="0"/>
              </a:spcBef>
              <a:spcAft>
                <a:spcPts val="0"/>
              </a:spcAft>
              <a:defRPr sz="1200">
                <a:latin typeface="+mn-lt"/>
                <a:ea typeface="+mn-ea"/>
                <a:cs typeface="+mn-cs"/>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400" eaLnBrk="1" fontAlgn="auto" hangingPunct="1">
              <a:spcBef>
                <a:spcPts val="0"/>
              </a:spcBef>
              <a:spcAft>
                <a:spcPts val="0"/>
              </a:spcAft>
              <a:defRPr sz="1200">
                <a:latin typeface="+mn-lt"/>
                <a:ea typeface="+mn-ea"/>
                <a:cs typeface="+mn-cs"/>
              </a:defRPr>
            </a:lvl1pPr>
          </a:lstStyle>
          <a:p>
            <a:pPr>
              <a:defRPr/>
            </a:pPr>
            <a:fld id="{5B638A2A-69B1-493B-8A03-1FC4E5EBF58D}"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400" eaLnBrk="1" fontAlgn="auto" hangingPunct="1">
              <a:spcBef>
                <a:spcPts val="0"/>
              </a:spcBef>
              <a:spcAft>
                <a:spcPts val="0"/>
              </a:spcAft>
              <a:defRPr sz="1200">
                <a:latin typeface="+mn-lt"/>
                <a:ea typeface="+mn-ea"/>
                <a:cs typeface="+mn-cs"/>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defRPr sz="1200">
                <a:latin typeface="Calibri" panose="020F0502020204030204" pitchFamily="34" charset="0"/>
                <a:ea typeface="宋体" panose="02010600030101010101" pitchFamily="2" charset="-122"/>
              </a:defRPr>
            </a:lvl1pPr>
          </a:lstStyle>
          <a:p>
            <a:fld id="{F5E016D9-9DA7-4CB4-B4B6-2FB9D60521D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defTabSz="913130" rtl="0" eaLnBrk="0" fontAlgn="base" hangingPunct="0">
      <a:spcBef>
        <a:spcPct val="30000"/>
      </a:spcBef>
      <a:spcAft>
        <a:spcPct val="0"/>
      </a:spcAft>
      <a:defRPr sz="1200" kern="1200">
        <a:solidFill>
          <a:schemeClr val="tx1"/>
        </a:solidFill>
        <a:latin typeface="+mn-lt"/>
        <a:ea typeface="+mn-ea"/>
        <a:cs typeface="+mn-cs"/>
      </a:defRPr>
    </a:lvl1pPr>
    <a:lvl2pPr marL="455930" algn="l" defTabSz="913130" rtl="0" eaLnBrk="0" fontAlgn="base" hangingPunct="0">
      <a:spcBef>
        <a:spcPct val="30000"/>
      </a:spcBef>
      <a:spcAft>
        <a:spcPct val="0"/>
      </a:spcAft>
      <a:defRPr sz="1200" kern="1200">
        <a:solidFill>
          <a:schemeClr val="tx1"/>
        </a:solidFill>
        <a:latin typeface="+mn-lt"/>
        <a:ea typeface="+mn-ea"/>
        <a:cs typeface="+mn-cs"/>
      </a:defRPr>
    </a:lvl2pPr>
    <a:lvl3pPr marL="913130" algn="l" defTabSz="913130" rtl="0" eaLnBrk="0" fontAlgn="base" hangingPunct="0">
      <a:spcBef>
        <a:spcPct val="30000"/>
      </a:spcBef>
      <a:spcAft>
        <a:spcPct val="0"/>
      </a:spcAft>
      <a:defRPr sz="1200" kern="1200">
        <a:solidFill>
          <a:schemeClr val="tx1"/>
        </a:solidFill>
        <a:latin typeface="+mn-lt"/>
        <a:ea typeface="+mn-ea"/>
        <a:cs typeface="+mn-cs"/>
      </a:defRPr>
    </a:lvl3pPr>
    <a:lvl4pPr marL="1370330" algn="l" defTabSz="913130" rtl="0" eaLnBrk="0" fontAlgn="base" hangingPunct="0">
      <a:spcBef>
        <a:spcPct val="30000"/>
      </a:spcBef>
      <a:spcAft>
        <a:spcPct val="0"/>
      </a:spcAft>
      <a:defRPr sz="1200" kern="1200">
        <a:solidFill>
          <a:schemeClr val="tx1"/>
        </a:solidFill>
        <a:latin typeface="+mn-lt"/>
        <a:ea typeface="+mn-ea"/>
        <a:cs typeface="+mn-cs"/>
      </a:defRPr>
    </a:lvl4pPr>
    <a:lvl5pPr marL="1827530" algn="l" defTabSz="913130"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5E016D9-9DA7-4CB4-B4B6-2FB9D60521D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lnSpc>
                <a:spcPct val="90000"/>
              </a:lnSpc>
              <a:spcBef>
                <a:spcPct val="50000"/>
              </a:spcBef>
            </a:pPr>
            <a:r>
              <a:rPr lang="en-US" altLang="zh-CN" sz="1200" b="1" kern="1200" dirty="0">
                <a:solidFill>
                  <a:schemeClr val="tx1"/>
                </a:solidFill>
                <a:latin typeface="+mn-lt"/>
                <a:ea typeface="微软雅黑" panose="020B0503020204020204" pitchFamily="34" charset="-122"/>
                <a:cs typeface="+mn-cs"/>
              </a:rPr>
              <a:t>STEP1</a:t>
            </a:r>
            <a:r>
              <a:rPr lang="zh-CN" altLang="en-US" sz="1200" b="1" kern="1200" dirty="0">
                <a:solidFill>
                  <a:schemeClr val="tx1"/>
                </a:solidFill>
                <a:latin typeface="+mn-lt"/>
                <a:ea typeface="微软雅黑" panose="020B0503020204020204" pitchFamily="34" charset="-122"/>
                <a:cs typeface="+mn-cs"/>
              </a:rPr>
              <a:t>：</a:t>
            </a:r>
            <a:r>
              <a:rPr lang="zh-CN" altLang="en-US" sz="1200" b="1" dirty="0">
                <a:latin typeface="微软雅黑" panose="020B0503020204020204" pitchFamily="34" charset="-122"/>
                <a:ea typeface="微软雅黑" panose="020B0503020204020204" pitchFamily="34" charset="-122"/>
              </a:rPr>
              <a:t>理解市场</a:t>
            </a:r>
            <a:endParaRPr lang="zh-CN" altLang="en-US" sz="1200" b="1"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设定愿景、使命和目标</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进行市场分析，包括需求与机会分析</a:t>
            </a: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确定潜在的机会和目标</a:t>
            </a: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pPr>
            <a:r>
              <a:rPr lang="en-US" altLang="zh-CN" sz="1200" b="1" kern="1200" dirty="0">
                <a:solidFill>
                  <a:schemeClr val="tx1"/>
                </a:solidFill>
                <a:latin typeface="+mn-lt"/>
                <a:ea typeface="微软雅黑" panose="020B0503020204020204" pitchFamily="34" charset="-122"/>
                <a:cs typeface="+mn-cs"/>
              </a:rPr>
              <a:t>STEP2</a:t>
            </a:r>
            <a:r>
              <a:rPr lang="zh-CN" altLang="en-US" sz="1200" b="1" kern="1200" dirty="0">
                <a:solidFill>
                  <a:schemeClr val="tx1"/>
                </a:solidFill>
                <a:latin typeface="+mn-lt"/>
                <a:ea typeface="微软雅黑" panose="020B0503020204020204" pitchFamily="34" charset="-122"/>
                <a:cs typeface="+mn-cs"/>
              </a:rPr>
              <a:t>：</a:t>
            </a:r>
            <a:r>
              <a:rPr lang="zh-CN" altLang="en-US" sz="1200" b="1" dirty="0">
                <a:latin typeface="微软雅黑" panose="020B0503020204020204" pitchFamily="34" charset="-122"/>
                <a:ea typeface="微软雅黑" panose="020B0503020204020204" pitchFamily="34" charset="-122"/>
              </a:rPr>
              <a:t>进行市场细分</a:t>
            </a:r>
            <a:endParaRPr lang="zh-CN" altLang="en-US" sz="1200" b="1"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确定市场细分结构</a:t>
            </a: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确定初步的目标细分市场</a:t>
            </a: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pPr>
            <a:r>
              <a:rPr lang="en-US" altLang="zh-CN" sz="1200" b="1" kern="1200" dirty="0">
                <a:solidFill>
                  <a:schemeClr val="tx1"/>
                </a:solidFill>
                <a:latin typeface="+mn-lt"/>
                <a:ea typeface="微软雅黑" panose="020B0503020204020204" pitchFamily="34" charset="-122"/>
                <a:cs typeface="+mn-cs"/>
              </a:rPr>
              <a:t>STEP3</a:t>
            </a:r>
            <a:r>
              <a:rPr lang="zh-CN" altLang="en-US" sz="1200" b="1" kern="1200" dirty="0">
                <a:solidFill>
                  <a:schemeClr val="tx1"/>
                </a:solidFill>
                <a:latin typeface="+mn-lt"/>
                <a:ea typeface="微软雅黑" panose="020B0503020204020204" pitchFamily="34" charset="-122"/>
                <a:cs typeface="+mn-cs"/>
              </a:rPr>
              <a:t>：</a:t>
            </a:r>
            <a:r>
              <a:rPr lang="zh-CN" altLang="en-US" sz="1200" b="1" dirty="0">
                <a:latin typeface="微软雅黑" panose="020B0503020204020204" pitchFamily="34" charset="-122"/>
                <a:ea typeface="微软雅黑" panose="020B0503020204020204" pitchFamily="34" charset="-122"/>
              </a:rPr>
              <a:t>进行组合分析</a:t>
            </a:r>
            <a:endParaRPr lang="zh-CN" altLang="en-US" sz="1200" b="1"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直接竞争分析</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审视战略定位</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审视财务分析</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选择投资机会并排序</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审视差距分析</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确定业务设计</a:t>
            </a: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endParaRPr lang="en-US" altLang="zh-CN" sz="1200" dirty="0">
              <a:latin typeface="微软雅黑" panose="020B0503020204020204" pitchFamily="34" charset="-122"/>
              <a:ea typeface="微软雅黑" panose="020B0503020204020204" pitchFamily="34" charset="-122"/>
            </a:endParaRPr>
          </a:p>
          <a:p>
            <a:pPr eaLnBrk="1" hangingPunct="1">
              <a:spcBef>
                <a:spcPct val="50000"/>
              </a:spcBef>
            </a:pPr>
            <a:r>
              <a:rPr lang="en-US" altLang="zh-CN" sz="1200" b="1" kern="1200" dirty="0">
                <a:solidFill>
                  <a:schemeClr val="tx1"/>
                </a:solidFill>
                <a:latin typeface="+mn-lt"/>
                <a:ea typeface="微软雅黑" panose="020B0503020204020204" pitchFamily="34" charset="-122"/>
                <a:cs typeface="+mn-cs"/>
              </a:rPr>
              <a:t>STEP4</a:t>
            </a:r>
            <a:r>
              <a:rPr lang="zh-CN" altLang="en-US" sz="1200" b="1" kern="1200" dirty="0">
                <a:solidFill>
                  <a:schemeClr val="tx1"/>
                </a:solidFill>
                <a:latin typeface="+mn-lt"/>
                <a:ea typeface="微软雅黑" panose="020B0503020204020204" pitchFamily="34" charset="-122"/>
                <a:cs typeface="+mn-cs"/>
              </a:rPr>
              <a:t>：</a:t>
            </a:r>
            <a:r>
              <a:rPr lang="zh-CN" altLang="en-US" sz="1200" b="1" dirty="0">
                <a:latin typeface="微软雅黑" panose="020B0503020204020204" pitchFamily="34" charset="-122"/>
                <a:ea typeface="微软雅黑" panose="020B0503020204020204" pitchFamily="34" charset="-122"/>
              </a:rPr>
              <a:t>制定业务战略和计划</a:t>
            </a:r>
            <a:endParaRPr lang="zh-CN" altLang="en-US" sz="1200" b="1" dirty="0">
              <a:latin typeface="微软雅黑" panose="020B0503020204020204" pitchFamily="34" charset="-122"/>
              <a:ea typeface="微软雅黑" panose="020B0503020204020204" pitchFamily="34" charset="-122"/>
            </a:endParaRPr>
          </a:p>
          <a:p>
            <a:pPr eaLnBrk="1" hangingPunct="1">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确定细分市场的目标和策略</a:t>
            </a:r>
            <a:endParaRPr lang="zh-CN" altLang="en-US" sz="1200" dirty="0">
              <a:latin typeface="微软雅黑" panose="020B0503020204020204" pitchFamily="34" charset="-122"/>
              <a:ea typeface="微软雅黑" panose="020B0503020204020204" pitchFamily="34" charset="-122"/>
            </a:endParaRPr>
          </a:p>
          <a:p>
            <a:pPr eaLnBrk="1" hangingPunct="1">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确定对客户及我方的价值</a:t>
            </a:r>
            <a:endParaRPr lang="zh-CN" altLang="en-US" sz="1200" dirty="0">
              <a:latin typeface="微软雅黑" panose="020B0503020204020204" pitchFamily="34" charset="-122"/>
              <a:ea typeface="微软雅黑" panose="020B0503020204020204" pitchFamily="34" charset="-122"/>
            </a:endParaRPr>
          </a:p>
          <a:p>
            <a:pPr eaLnBrk="1" hangingPunct="1">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推动多个功能部门提供输入信息，制定业务战略和计划</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None/>
            </a:pPr>
            <a:endParaRPr lang="zh-CN" altLang="en-US" sz="1200" dirty="0">
              <a:latin typeface="微软雅黑" panose="020B0503020204020204" pitchFamily="34" charset="-122"/>
              <a:ea typeface="微软雅黑" panose="020B0503020204020204" pitchFamily="34" charset="-122"/>
            </a:endParaRPr>
          </a:p>
          <a:p>
            <a:pPr eaLnBrk="1" hangingPunct="1">
              <a:spcBef>
                <a:spcPct val="50000"/>
              </a:spcBef>
            </a:pPr>
            <a:r>
              <a:rPr lang="en-US" altLang="zh-CN" sz="1200" b="1" kern="1200" dirty="0">
                <a:solidFill>
                  <a:schemeClr val="tx1"/>
                </a:solidFill>
                <a:latin typeface="+mn-lt"/>
                <a:ea typeface="微软雅黑" panose="020B0503020204020204" pitchFamily="34" charset="-122"/>
                <a:cs typeface="+mn-cs"/>
              </a:rPr>
              <a:t>STEP5</a:t>
            </a:r>
            <a:r>
              <a:rPr lang="zh-CN" altLang="en-US" sz="1200" b="1" kern="1200" dirty="0">
                <a:solidFill>
                  <a:schemeClr val="tx1"/>
                </a:solidFill>
                <a:latin typeface="+mn-lt"/>
                <a:ea typeface="微软雅黑" panose="020B0503020204020204" pitchFamily="34" charset="-122"/>
                <a:cs typeface="+mn-cs"/>
              </a:rPr>
              <a:t>：融合并优化各产品线的业务计划</a:t>
            </a:r>
            <a:endParaRPr lang="zh-CN" altLang="en-US" sz="1200" b="1" kern="1200" dirty="0">
              <a:solidFill>
                <a:schemeClr val="tx1"/>
              </a:solidFill>
              <a:latin typeface="+mn-lt"/>
              <a:ea typeface="微软雅黑" panose="020B0503020204020204" pitchFamily="34" charset="-122"/>
              <a:cs typeface="+mn-cs"/>
            </a:endParaRPr>
          </a:p>
          <a:p>
            <a:pPr eaLnBrk="1" hangingPunct="1">
              <a:spcBef>
                <a:spcPct val="50000"/>
              </a:spcBef>
              <a:buFont typeface="Wingdings" panose="05000000000000000000" pitchFamily="2" charset="2"/>
              <a:buChar char="Ø"/>
            </a:pPr>
            <a:r>
              <a:rPr lang="zh-CN" altLang="en-US" sz="1200" kern="1200" dirty="0">
                <a:solidFill>
                  <a:schemeClr val="tx1"/>
                </a:solidFill>
                <a:latin typeface="+mn-lt"/>
                <a:ea typeface="微软雅黑" panose="020B0503020204020204" pitchFamily="34" charset="-122"/>
                <a:cs typeface="+mn-cs"/>
              </a:rPr>
              <a:t> 在产品线内融合和优化业务计划</a:t>
            </a:r>
            <a:endParaRPr lang="zh-CN" altLang="en-US" sz="1200" kern="1200" dirty="0">
              <a:solidFill>
                <a:schemeClr val="tx1"/>
              </a:solidFill>
              <a:latin typeface="+mn-lt"/>
              <a:ea typeface="微软雅黑" panose="020B0503020204020204" pitchFamily="34" charset="-122"/>
              <a:cs typeface="+mn-cs"/>
            </a:endParaRPr>
          </a:p>
          <a:p>
            <a:pPr eaLnBrk="1" hangingPunct="1">
              <a:spcBef>
                <a:spcPct val="50000"/>
              </a:spcBef>
              <a:buFont typeface="Wingdings" panose="05000000000000000000" pitchFamily="2" charset="2"/>
              <a:buChar char="Ø"/>
            </a:pPr>
            <a:r>
              <a:rPr lang="zh-CN" altLang="en-US" sz="1200" kern="1200" dirty="0">
                <a:solidFill>
                  <a:schemeClr val="tx1"/>
                </a:solidFill>
                <a:latin typeface="+mn-lt"/>
                <a:ea typeface="微软雅黑" panose="020B0503020204020204" pitchFamily="34" charset="-122"/>
                <a:cs typeface="+mn-cs"/>
              </a:rPr>
              <a:t> 跨产品线融合及优化业务计划</a:t>
            </a:r>
            <a:endParaRPr lang="zh-CN" altLang="en-US" sz="1200" kern="1200" dirty="0">
              <a:solidFill>
                <a:schemeClr val="tx1"/>
              </a:solidFill>
              <a:latin typeface="+mn-lt"/>
              <a:ea typeface="微软雅黑" panose="020B0503020204020204" pitchFamily="34" charset="-122"/>
              <a:cs typeface="+mn-cs"/>
            </a:endParaRPr>
          </a:p>
          <a:p>
            <a:pPr eaLnBrk="1" hangingPunct="1">
              <a:spcBef>
                <a:spcPct val="50000"/>
              </a:spcBef>
              <a:buFont typeface="Wingdings" panose="05000000000000000000" pitchFamily="2" charset="2"/>
              <a:buChar char="Ø"/>
            </a:pPr>
            <a:r>
              <a:rPr lang="zh-CN" altLang="en-US" sz="1200" kern="1200" dirty="0">
                <a:solidFill>
                  <a:schemeClr val="tx1"/>
                </a:solidFill>
                <a:latin typeface="+mn-lt"/>
                <a:ea typeface="微软雅黑" panose="020B0503020204020204" pitchFamily="34" charset="-122"/>
                <a:cs typeface="+mn-cs"/>
              </a:rPr>
              <a:t> 制定整个公司和产品线的产品规划</a:t>
            </a:r>
            <a:endParaRPr lang="zh-CN" altLang="en-US" sz="1200" kern="1200" dirty="0">
              <a:solidFill>
                <a:schemeClr val="tx1"/>
              </a:solidFill>
              <a:latin typeface="+mn-lt"/>
              <a:ea typeface="微软雅黑" panose="020B0503020204020204" pitchFamily="34" charset="-122"/>
              <a:cs typeface="+mn-cs"/>
            </a:endParaRPr>
          </a:p>
          <a:p>
            <a:pPr eaLnBrk="1" hangingPunct="1">
              <a:lnSpc>
                <a:spcPct val="90000"/>
              </a:lnSpc>
              <a:spcBef>
                <a:spcPct val="50000"/>
              </a:spcBef>
              <a:buFont typeface="Wingdings" panose="05000000000000000000" pitchFamily="2" charset="2"/>
              <a:buChar char="Ø"/>
            </a:pP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pPr>
            <a:r>
              <a:rPr lang="en-US" altLang="zh-CN" sz="1200" b="1" kern="1200" dirty="0">
                <a:solidFill>
                  <a:schemeClr val="tx1"/>
                </a:solidFill>
                <a:latin typeface="+mn-lt"/>
                <a:ea typeface="微软雅黑" panose="020B0503020204020204" pitchFamily="34" charset="-122"/>
                <a:cs typeface="+mn-cs"/>
              </a:rPr>
              <a:t>STEP6</a:t>
            </a:r>
            <a:r>
              <a:rPr lang="zh-CN" altLang="en-US" sz="1200" b="1" kern="1200" dirty="0">
                <a:solidFill>
                  <a:schemeClr val="tx1"/>
                </a:solidFill>
                <a:latin typeface="+mn-lt"/>
                <a:ea typeface="微软雅黑" panose="020B0503020204020204" pitchFamily="34" charset="-122"/>
                <a:cs typeface="+mn-cs"/>
              </a:rPr>
              <a:t>：</a:t>
            </a:r>
            <a:r>
              <a:rPr lang="zh-CN" altLang="en-US" sz="1200" b="1" dirty="0">
                <a:latin typeface="微软雅黑" panose="020B0503020204020204" pitchFamily="34" charset="-122"/>
                <a:ea typeface="微软雅黑" panose="020B0503020204020204" pitchFamily="34" charset="-122"/>
              </a:rPr>
              <a:t>管理业务计划并评估表现</a:t>
            </a:r>
            <a:endParaRPr lang="zh-CN" altLang="en-US" sz="1200" b="1"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确保业务计划的执行</a:t>
            </a:r>
            <a:endParaRPr lang="en-US" altLang="zh-CN"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产品上市管理</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评估业务和流程的表现</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 需要时对业务计划进行修改</a:t>
            </a:r>
            <a:endParaRPr lang="zh-CN" altLang="en-US" sz="1200" dirty="0">
              <a:latin typeface="微软雅黑" panose="020B0503020204020204" pitchFamily="34" charset="-122"/>
              <a:ea typeface="微软雅黑" panose="020B0503020204020204" pitchFamily="34" charset="-122"/>
            </a:endParaRPr>
          </a:p>
          <a:p>
            <a:pPr eaLnBrk="1" hangingPunct="1">
              <a:lnSpc>
                <a:spcPct val="90000"/>
              </a:lnSpc>
              <a:spcBef>
                <a:spcPct val="50000"/>
              </a:spcBef>
              <a:buFont typeface="Wingdings" panose="05000000000000000000" pitchFamily="2" charset="2"/>
              <a:buChar char="Ø"/>
            </a:pP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dirty="0"/>
          </a:p>
        </p:txBody>
      </p:sp>
      <p:sp>
        <p:nvSpPr>
          <p:cNvPr id="64515"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400">
                <a:solidFill>
                  <a:schemeClr val="tx1"/>
                </a:solidFill>
                <a:latin typeface="Calibri" panose="020F0502020204030204" pitchFamily="34" charset="0"/>
                <a:ea typeface="宋体" panose="02010600030101010101" pitchFamily="2" charset="-122"/>
              </a:defRPr>
            </a:lvl1pPr>
            <a:lvl2pPr marL="742950" indent="-285750">
              <a:defRPr kumimoji="1" sz="2400">
                <a:solidFill>
                  <a:schemeClr val="tx1"/>
                </a:solidFill>
                <a:latin typeface="Calibri" panose="020F0502020204030204" pitchFamily="34" charset="0"/>
                <a:ea typeface="宋体" panose="02010600030101010101" pitchFamily="2" charset="-122"/>
              </a:defRPr>
            </a:lvl2pPr>
            <a:lvl3pPr marL="1143000" indent="-228600">
              <a:defRPr kumimoji="1" sz="2400">
                <a:solidFill>
                  <a:schemeClr val="tx1"/>
                </a:solidFill>
                <a:latin typeface="Calibri" panose="020F0502020204030204" pitchFamily="34" charset="0"/>
                <a:ea typeface="宋体" panose="02010600030101010101" pitchFamily="2" charset="-122"/>
              </a:defRPr>
            </a:lvl3pPr>
            <a:lvl4pPr marL="1600200" indent="-228600">
              <a:defRPr kumimoji="1" sz="2400">
                <a:solidFill>
                  <a:schemeClr val="tx1"/>
                </a:solidFill>
                <a:latin typeface="Calibri" panose="020F0502020204030204" pitchFamily="34" charset="0"/>
                <a:ea typeface="宋体" panose="02010600030101010101" pitchFamily="2" charset="-122"/>
              </a:defRPr>
            </a:lvl4pPr>
            <a:lvl5pPr marL="2057400" indent="-228600">
              <a:defRPr kumimoji="1" sz="2400">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Calibri" panose="020F0502020204030204" pitchFamily="34" charset="0"/>
                <a:ea typeface="宋体" panose="02010600030101010101" pitchFamily="2" charset="-122"/>
              </a:defRPr>
            </a:lvl9pPr>
          </a:lstStyle>
          <a:p>
            <a:fld id="{DF14B0A9-5AE0-410B-A225-41D0B0B12792}" type="slidenum">
              <a:rPr kumimoji="0" lang="en-US" altLang="zh-CN" sz="1200"/>
            </a:fld>
            <a:endParaRPr kumimoji="0" lang="en-US" altLang="zh-CN"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2DEA6A-9AB2-4340-BA45-4C7578BAD848}"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B1F6155-C88E-40E6-A36D-797728BF7BE5}"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3035ED93-17FC-4FE4-A1D1-0058140FE02A}" type="slidenum">
              <a:rPr lang="zh-CN" altLang="en-US" smtClean="0">
                <a:solidFill>
                  <a:prstClr val="black">
                    <a:tint val="75000"/>
                  </a:prstClr>
                </a:solidFill>
              </a:rPr>
            </a:fld>
            <a:endParaRPr lang="zh-CN" alt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C62242A-22BC-4AC1-B476-9FFF1C42C8FA}"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3035ED93-17FC-4FE4-A1D1-0058140FE02A}" type="slidenum">
              <a:rPr lang="zh-CN" altLang="en-US" smtClean="0">
                <a:solidFill>
                  <a:prstClr val="black">
                    <a:tint val="75000"/>
                  </a:prstClr>
                </a:solidFill>
              </a:rPr>
            </a:fld>
            <a:endParaRPr lang="zh-CN" altLang="en-US">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过渡页">
    <p:bg>
      <p:bgPr>
        <a:gradFill>
          <a:gsLst>
            <a:gs pos="0">
              <a:schemeClr val="accent1">
                <a:lumMod val="5000"/>
                <a:lumOff val="95000"/>
              </a:schemeClr>
            </a:gs>
            <a:gs pos="63000">
              <a:schemeClr val="bg1">
                <a:lumMod val="95000"/>
              </a:schemeClr>
            </a:gs>
            <a:gs pos="100000">
              <a:schemeClr val="bg1">
                <a:lumMod val="85000"/>
              </a:schemeClr>
            </a:gs>
          </a:gsLst>
          <a:path path="circle">
            <a:fillToRect l="50000" t="50000" r="50000" b="50000"/>
          </a:path>
        </a:gradFill>
        <a:effectLst/>
      </p:bgPr>
    </p:bg>
    <p:spTree>
      <p:nvGrpSpPr>
        <p:cNvPr id="1" name=""/>
        <p:cNvGrpSpPr/>
        <p:nvPr/>
      </p:nvGrpSpPr>
      <p:grpSpPr>
        <a:xfrm>
          <a:off x="0" y="0"/>
          <a:ext cx="0" cy="0"/>
          <a:chOff x="0" y="0"/>
          <a:chExt cx="0" cy="0"/>
        </a:xfrm>
      </p:grpSpPr>
      <p:cxnSp>
        <p:nvCxnSpPr>
          <p:cNvPr id="2" name="直接连接符 1"/>
          <p:cNvCxnSpPr/>
          <p:nvPr userDrawn="1"/>
        </p:nvCxnSpPr>
        <p:spPr>
          <a:xfrm flipH="1">
            <a:off x="1430338" y="6480175"/>
            <a:ext cx="10620375"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141288" y="6480175"/>
            <a:ext cx="792162"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4" name="组合 4"/>
          <p:cNvGrpSpPr/>
          <p:nvPr userDrawn="1"/>
        </p:nvGrpSpPr>
        <p:grpSpPr bwMode="auto">
          <a:xfrm flipH="1">
            <a:off x="974725" y="6269038"/>
            <a:ext cx="414338" cy="422275"/>
            <a:chOff x="7019085" y="157473"/>
            <a:chExt cx="3868830" cy="3952255"/>
          </a:xfrm>
        </p:grpSpPr>
        <p:sp>
          <p:nvSpPr>
            <p:cNvPr id="5" name="椭圆 4"/>
            <p:cNvSpPr/>
            <p:nvPr/>
          </p:nvSpPr>
          <p:spPr>
            <a:xfrm>
              <a:off x="8634806" y="157473"/>
              <a:ext cx="637388"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rot="1542857">
              <a:off x="9361133" y="320907"/>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rot="3085714">
              <a:off x="9938502" y="782249"/>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rot="7714286">
              <a:off x="9938502" y="2862383"/>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rot="4628572">
              <a:off x="10264610" y="1450858"/>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rot="9257143">
              <a:off x="9361133" y="3322244"/>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rot="6171428">
              <a:off x="10264610" y="2193764"/>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rot="10800000">
              <a:off x="8634806" y="3485688"/>
              <a:ext cx="637388"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rot="12342857">
              <a:off x="7923298" y="3322244"/>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rot="13885714">
              <a:off x="7344458" y="2862383"/>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rot="20057142">
              <a:off x="7923298" y="320907"/>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rot="15428571">
              <a:off x="7018350" y="2193764"/>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rot="16971429">
              <a:off x="7018350" y="1450858"/>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rot="18514286">
              <a:off x="7344458" y="782249"/>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lIns="121920" tIns="60960" rIns="121920" bIns="60960"/>
          <a:lstStyle/>
          <a:p>
            <a:pPr fontAlgn="auto">
              <a:spcBef>
                <a:spcPts val="0"/>
              </a:spcBef>
              <a:spcAft>
                <a:spcPts val="0"/>
              </a:spcAft>
              <a:defRPr/>
            </a:pPr>
            <a:endParaRPr lang="zh-CN" altLang="en-US" sz="2400">
              <a:latin typeface="+mn-lt"/>
              <a:ea typeface="+mn-ea"/>
            </a:endParaRPr>
          </a:p>
        </p:txBody>
      </p:sp>
      <p:cxnSp>
        <p:nvCxnSpPr>
          <p:cNvPr id="20" name="直接连接符 19" hidden="1"/>
          <p:cNvCxnSpPr/>
          <p:nvPr userDrawn="1"/>
        </p:nvCxnSpPr>
        <p:spPr>
          <a:xfrm>
            <a:off x="3181350" y="431800"/>
            <a:ext cx="0" cy="52546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userDrawn="1"/>
        </p:nvSpPr>
        <p:spPr>
          <a:xfrm flipV="1">
            <a:off x="174625" y="423863"/>
            <a:ext cx="1385888" cy="4318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灯片编号占位符 3"/>
          <p:cNvSpPr>
            <a:spLocks noGrp="1"/>
          </p:cNvSpPr>
          <p:nvPr>
            <p:ph type="sldNum" sz="quarter" idx="10"/>
          </p:nvPr>
        </p:nvSpPr>
        <p:spPr>
          <a:xfrm>
            <a:off x="1036638" y="6334125"/>
            <a:ext cx="292100" cy="284163"/>
          </a:xfrm>
          <a:prstGeom prst="rect">
            <a:avLst/>
          </a:prstGeom>
        </p:spPr>
        <p:txBody>
          <a:bodyPr anchor="ctr" anchorCtr="1"/>
          <a:lstStyle>
            <a:lvl1pPr algn="ctr">
              <a:defRPr sz="1200" smtClean="0">
                <a:solidFill>
                  <a:schemeClr val="tx1"/>
                </a:solidFill>
              </a:defRPr>
            </a:lvl1pPr>
          </a:lstStyle>
          <a:p>
            <a:pPr>
              <a:defRPr/>
            </a:pPr>
            <a:fld id="{1A26503F-D37B-489B-8EC0-E42C7B562D0F}" type="slidenum">
              <a:rPr lang="zh-CN" altLang="en-US"/>
            </a:fld>
            <a:endParaRPr lang="zh-CN" alt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标题幻灯片">
    <p:spTree>
      <p:nvGrpSpPr>
        <p:cNvPr id="1" name=""/>
        <p:cNvGrpSpPr/>
        <p:nvPr/>
      </p:nvGrpSpPr>
      <p:grpSpPr>
        <a:xfrm>
          <a:off x="0" y="0"/>
          <a:ext cx="0" cy="0"/>
          <a:chOff x="0" y="0"/>
          <a:chExt cx="0" cy="0"/>
        </a:xfrm>
      </p:grpSpPr>
      <p:sp>
        <p:nvSpPr>
          <p:cNvPr id="2" name="Freeform 14"/>
          <p:cNvSpPr/>
          <p:nvPr userDrawn="1"/>
        </p:nvSpPr>
        <p:spPr bwMode="auto">
          <a:xfrm>
            <a:off x="-6350" y="4525963"/>
            <a:ext cx="12203113" cy="2359025"/>
          </a:xfrm>
          <a:custGeom>
            <a:avLst/>
            <a:gdLst>
              <a:gd name="T0" fmla="*/ 2147483646 w 5765"/>
              <a:gd name="T1" fmla="*/ 2147483646 h 1487"/>
              <a:gd name="T2" fmla="*/ 2147483646 w 5765"/>
              <a:gd name="T3" fmla="*/ 2147483646 h 1487"/>
              <a:gd name="T4" fmla="*/ 0 w 5765"/>
              <a:gd name="T5" fmla="*/ 2147483646 h 1487"/>
              <a:gd name="T6" fmla="*/ 2147483646 w 5765"/>
              <a:gd name="T7" fmla="*/ 2147483646 h 1487"/>
              <a:gd name="T8" fmla="*/ 2147483646 w 5765"/>
              <a:gd name="T9" fmla="*/ 0 h 1487"/>
              <a:gd name="T10" fmla="*/ 2147483646 w 5765"/>
              <a:gd name="T11" fmla="*/ 2147483646 h 1487"/>
              <a:gd name="T12" fmla="*/ 2147483646 w 5765"/>
              <a:gd name="T13" fmla="*/ 2147483646 h 1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65" h="1487">
                <a:moveTo>
                  <a:pt x="5763" y="1487"/>
                </a:moveTo>
                <a:lnTo>
                  <a:pt x="3" y="1487"/>
                </a:lnTo>
                <a:lnTo>
                  <a:pt x="0" y="362"/>
                </a:lnTo>
                <a:lnTo>
                  <a:pt x="1404" y="358"/>
                </a:lnTo>
                <a:lnTo>
                  <a:pt x="1762" y="0"/>
                </a:lnTo>
                <a:lnTo>
                  <a:pt x="5765" y="1"/>
                </a:lnTo>
                <a:lnTo>
                  <a:pt x="5763" y="1487"/>
                </a:lnTo>
                <a:close/>
              </a:path>
            </a:pathLst>
          </a:custGeom>
          <a:solidFill>
            <a:schemeClr val="bg1"/>
          </a:solidFill>
          <a:ln w="9525">
            <a:noFill/>
            <a:round/>
          </a:ln>
          <a:effectLst/>
        </p:spPr>
        <p:txBody>
          <a:bodyPr lIns="121909" tIns="60954" rIns="121909" bIns="60954"/>
          <a:lstStyle/>
          <a:p>
            <a:pPr>
              <a:defRPr/>
            </a:pPr>
            <a:endParaRPr lang="zh-CN" altLang="en-US"/>
          </a:p>
        </p:txBody>
      </p:sp>
      <p:sp>
        <p:nvSpPr>
          <p:cNvPr id="4" name="Rectangle 11"/>
          <p:cNvSpPr>
            <a:spLocks noChangeArrowheads="1"/>
          </p:cNvSpPr>
          <p:nvPr userDrawn="1"/>
        </p:nvSpPr>
        <p:spPr bwMode="auto">
          <a:xfrm>
            <a:off x="0" y="0"/>
            <a:ext cx="12192000" cy="1052513"/>
          </a:xfrm>
          <a:prstGeom prst="rect">
            <a:avLst/>
          </a:prstGeom>
          <a:solidFill>
            <a:srgbClr val="0062AC"/>
          </a:solidFill>
          <a:ln>
            <a:noFill/>
          </a:ln>
          <a:effectLst/>
        </p:spPr>
        <p:txBody>
          <a:bodyPr wrap="none" lIns="121909" tIns="60954" rIns="121909" bIns="60954"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eaLnBrk="1" fontAlgn="auto" hangingPunct="1">
              <a:spcBef>
                <a:spcPts val="0"/>
              </a:spcBef>
              <a:spcAft>
                <a:spcPts val="0"/>
              </a:spcAft>
              <a:defRPr/>
            </a:pPr>
            <a:endParaRPr lang="zh-CN" altLang="en-US">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showMasterSp="0">
  <p:cSld name="空白">
    <p:spTree>
      <p:nvGrpSpPr>
        <p:cNvPr id="1" name=""/>
        <p:cNvGrpSpPr/>
        <p:nvPr/>
      </p:nvGrpSpPr>
      <p:grpSpPr>
        <a:xfrm>
          <a:off x="0" y="0"/>
          <a:ext cx="0" cy="0"/>
          <a:chOff x="0" y="0"/>
          <a:chExt cx="0" cy="0"/>
        </a:xfrm>
      </p:grpSpPr>
      <p:sp>
        <p:nvSpPr>
          <p:cNvPr id="5" name="Rectangle 4"/>
          <p:cNvSpPr>
            <a:spLocks noGrp="1" noChangeArrowheads="1"/>
          </p:cNvSpPr>
          <p:nvPr>
            <p:ph type="dt" sz="half" idx="10"/>
          </p:nvPr>
        </p:nvSpPr>
        <p:spPr/>
        <p:txBody>
          <a:bodyPr/>
          <a:lstStyle>
            <a:lvl1pPr fontAlgn="auto">
              <a:spcBef>
                <a:spcPts val="0"/>
              </a:spcBef>
              <a:spcAft>
                <a:spcPts val="0"/>
              </a:spcAft>
              <a:defRPr>
                <a:ea typeface="+mn-ea"/>
              </a:defRPr>
            </a:lvl1pPr>
          </a:lstStyle>
          <a:p>
            <a:pPr>
              <a:defRPr/>
            </a:pPr>
            <a:fld id="{A6CE4B42-6E1F-4250-B2C1-B8CD86E755DD}" type="datetime1">
              <a:rPr lang="zh-CN" altLang="en-US"/>
            </a:fld>
            <a:endParaRPr lang="en-US" altLang="zh-CN"/>
          </a:p>
        </p:txBody>
      </p:sp>
      <p:sp>
        <p:nvSpPr>
          <p:cNvPr id="6" name="Rectangle 5"/>
          <p:cNvSpPr>
            <a:spLocks noGrp="1" noChangeArrowheads="1"/>
          </p:cNvSpPr>
          <p:nvPr>
            <p:ph type="ftr" sz="quarter" idx="11"/>
          </p:nvPr>
        </p:nvSpPr>
        <p:spPr/>
        <p:txBody>
          <a:bodyPr/>
          <a:lstStyle>
            <a:lvl1pPr fontAlgn="auto">
              <a:spcBef>
                <a:spcPts val="0"/>
              </a:spcBef>
              <a:spcAft>
                <a:spcPts val="0"/>
              </a:spcAft>
              <a:defRPr>
                <a:ea typeface="+mn-ea"/>
              </a:defRPr>
            </a:lvl1pPr>
          </a:lstStyle>
          <a:p>
            <a:pPr>
              <a:defRPr/>
            </a:pPr>
            <a:r>
              <a:rPr lang="en-US" altLang="zh-CN"/>
              <a:t>Inspur group</a:t>
            </a: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过渡页">
    <p:bg>
      <p:bgRef idx="1001">
        <a:schemeClr val="bg1"/>
      </p:bgRef>
    </p:bg>
    <p:spTree>
      <p:nvGrpSpPr>
        <p:cNvPr id="1" name=""/>
        <p:cNvGrpSpPr/>
        <p:nvPr/>
      </p:nvGrpSpPr>
      <p:grpSpPr>
        <a:xfrm>
          <a:off x="0" y="0"/>
          <a:ext cx="0" cy="0"/>
          <a:chOff x="0" y="0"/>
          <a:chExt cx="0" cy="0"/>
        </a:xfrm>
      </p:grpSpPr>
      <p:cxnSp>
        <p:nvCxnSpPr>
          <p:cNvPr id="2" name="直接连接符 1"/>
          <p:cNvCxnSpPr/>
          <p:nvPr userDrawn="1"/>
        </p:nvCxnSpPr>
        <p:spPr>
          <a:xfrm flipH="1">
            <a:off x="1430338" y="6480175"/>
            <a:ext cx="10620375"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141288" y="6480175"/>
            <a:ext cx="792162"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4" name="组合 4"/>
          <p:cNvGrpSpPr/>
          <p:nvPr userDrawn="1"/>
        </p:nvGrpSpPr>
        <p:grpSpPr bwMode="auto">
          <a:xfrm flipH="1">
            <a:off x="974725" y="6269038"/>
            <a:ext cx="414338" cy="422275"/>
            <a:chOff x="7019085" y="157473"/>
            <a:chExt cx="3868830" cy="3952255"/>
          </a:xfrm>
        </p:grpSpPr>
        <p:sp>
          <p:nvSpPr>
            <p:cNvPr id="5" name="椭圆 4"/>
            <p:cNvSpPr/>
            <p:nvPr/>
          </p:nvSpPr>
          <p:spPr>
            <a:xfrm>
              <a:off x="8634806" y="157473"/>
              <a:ext cx="637388"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rot="1542857">
              <a:off x="9361133" y="320907"/>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rot="3085714">
              <a:off x="9938502" y="782249"/>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rot="7714286">
              <a:off x="9938502" y="2862383"/>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rot="4628572">
              <a:off x="10264610" y="1450858"/>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rot="9257143">
              <a:off x="9361133" y="3322244"/>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rot="6171428">
              <a:off x="10264610" y="2193764"/>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rot="10800000">
              <a:off x="8634806" y="3485688"/>
              <a:ext cx="637388"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rot="12342857">
              <a:off x="7923298" y="3322244"/>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rot="13885714">
              <a:off x="7344458" y="2862383"/>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rot="20057142">
              <a:off x="7923298" y="320907"/>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rot="15428571">
              <a:off x="7018350" y="2193764"/>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rot="16971429">
              <a:off x="7018350" y="1450858"/>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rot="18514286">
              <a:off x="7344458" y="782249"/>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lIns="121920" tIns="60960" rIns="121920" bIns="60960"/>
          <a:lstStyle/>
          <a:p>
            <a:pPr fontAlgn="auto">
              <a:spcBef>
                <a:spcPts val="0"/>
              </a:spcBef>
              <a:spcAft>
                <a:spcPts val="0"/>
              </a:spcAft>
              <a:defRPr/>
            </a:pPr>
            <a:endParaRPr lang="zh-CN" altLang="en-US" sz="2400">
              <a:latin typeface="+mn-lt"/>
              <a:ea typeface="+mn-ea"/>
            </a:endParaRPr>
          </a:p>
        </p:txBody>
      </p:sp>
      <p:cxnSp>
        <p:nvCxnSpPr>
          <p:cNvPr id="20" name="直接连接符 19" hidden="1"/>
          <p:cNvCxnSpPr/>
          <p:nvPr userDrawn="1"/>
        </p:nvCxnSpPr>
        <p:spPr>
          <a:xfrm>
            <a:off x="3181350" y="431800"/>
            <a:ext cx="0" cy="52546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userDrawn="1"/>
        </p:nvSpPr>
        <p:spPr>
          <a:xfrm flipV="1">
            <a:off x="174625" y="423863"/>
            <a:ext cx="1385888" cy="4318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灯片编号占位符 3"/>
          <p:cNvSpPr>
            <a:spLocks noGrp="1"/>
          </p:cNvSpPr>
          <p:nvPr>
            <p:ph type="sldNum" sz="quarter" idx="10"/>
          </p:nvPr>
        </p:nvSpPr>
        <p:spPr>
          <a:xfrm>
            <a:off x="1036638" y="6334125"/>
            <a:ext cx="292100" cy="284163"/>
          </a:xfrm>
          <a:prstGeom prst="rect">
            <a:avLst/>
          </a:prstGeom>
        </p:spPr>
        <p:txBody>
          <a:bodyPr anchor="ctr" anchorCtr="1"/>
          <a:lstStyle>
            <a:lvl1pPr algn="ctr">
              <a:defRPr sz="1200" smtClean="0">
                <a:solidFill>
                  <a:schemeClr val="tx1"/>
                </a:solidFill>
              </a:defRPr>
            </a:lvl1pPr>
          </a:lstStyle>
          <a:p>
            <a:pPr>
              <a:defRPr/>
            </a:pPr>
            <a:fld id="{1A26503F-D37B-489B-8EC0-E42C7B562D0F}" type="slidenum">
              <a:rPr lang="zh-CN" altLang="en-US"/>
            </a:fld>
            <a:endParaRPr lang="zh-CN" altLang="en-US" dirty="0"/>
          </a:p>
        </p:txBody>
      </p:sp>
      <p:sp>
        <p:nvSpPr>
          <p:cNvPr id="23" name="标题 1"/>
          <p:cNvSpPr>
            <a:spLocks noGrp="1"/>
          </p:cNvSpPr>
          <p:nvPr>
            <p:ph type="title"/>
          </p:nvPr>
        </p:nvSpPr>
        <p:spPr>
          <a:xfrm>
            <a:off x="838200" y="365126"/>
            <a:ext cx="10312400" cy="490538"/>
          </a:xfrm>
        </p:spPr>
        <p:txBody>
          <a:bodyPr>
            <a:noAutofit/>
          </a:bodyPr>
          <a:lstStyle>
            <a:lvl1pPr>
              <a:defRPr sz="2800" b="1"/>
            </a:lvl1pPr>
          </a:lstStyle>
          <a:p>
            <a:r>
              <a:rPr lang="zh-CN" altLang="en-US" dirty="0"/>
              <a:t>单击此处编辑母版标题样式</a:t>
            </a:r>
            <a:endParaRPr lang="zh-CN" altLang="en-US" dirty="0"/>
          </a:p>
        </p:txBody>
      </p:sp>
      <p:sp>
        <p:nvSpPr>
          <p:cNvPr id="24" name="内容占位符 2"/>
          <p:cNvSpPr>
            <a:spLocks noGrp="1"/>
          </p:cNvSpPr>
          <p:nvPr>
            <p:ph idx="1"/>
          </p:nvPr>
        </p:nvSpPr>
        <p:spPr>
          <a:xfrm>
            <a:off x="838200" y="1035773"/>
            <a:ext cx="10515600" cy="51411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过渡页">
    <p:bg>
      <p:bgRef idx="1001">
        <a:schemeClr val="bg1"/>
      </p:bgRef>
    </p:bg>
    <p:spTree>
      <p:nvGrpSpPr>
        <p:cNvPr id="1" name=""/>
        <p:cNvGrpSpPr/>
        <p:nvPr/>
      </p:nvGrpSpPr>
      <p:grpSpPr>
        <a:xfrm>
          <a:off x="0" y="0"/>
          <a:ext cx="0" cy="0"/>
          <a:chOff x="0" y="0"/>
          <a:chExt cx="0" cy="0"/>
        </a:xfrm>
      </p:grpSpPr>
      <p:cxnSp>
        <p:nvCxnSpPr>
          <p:cNvPr id="2" name="直接连接符 1"/>
          <p:cNvCxnSpPr/>
          <p:nvPr userDrawn="1"/>
        </p:nvCxnSpPr>
        <p:spPr>
          <a:xfrm flipH="1">
            <a:off x="1430338" y="6480175"/>
            <a:ext cx="10620375"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userDrawn="1"/>
        </p:nvCxnSpPr>
        <p:spPr>
          <a:xfrm flipH="1">
            <a:off x="141288" y="6480175"/>
            <a:ext cx="792162" cy="0"/>
          </a:xfrm>
          <a:prstGeom prst="line">
            <a:avLst/>
          </a:prstGeom>
          <a:ln w="15875">
            <a:solidFill>
              <a:srgbClr val="28A9D6"/>
            </a:solidFill>
          </a:ln>
        </p:spPr>
        <p:style>
          <a:lnRef idx="1">
            <a:schemeClr val="accent1"/>
          </a:lnRef>
          <a:fillRef idx="0">
            <a:schemeClr val="accent1"/>
          </a:fillRef>
          <a:effectRef idx="0">
            <a:schemeClr val="accent1"/>
          </a:effectRef>
          <a:fontRef idx="minor">
            <a:schemeClr val="tx1"/>
          </a:fontRef>
        </p:style>
      </p:cxnSp>
      <p:grpSp>
        <p:nvGrpSpPr>
          <p:cNvPr id="4" name="组合 4"/>
          <p:cNvGrpSpPr/>
          <p:nvPr userDrawn="1"/>
        </p:nvGrpSpPr>
        <p:grpSpPr bwMode="auto">
          <a:xfrm flipH="1">
            <a:off x="974725" y="6269038"/>
            <a:ext cx="414338" cy="422275"/>
            <a:chOff x="7019085" y="157473"/>
            <a:chExt cx="3868830" cy="3952255"/>
          </a:xfrm>
        </p:grpSpPr>
        <p:sp>
          <p:nvSpPr>
            <p:cNvPr id="5" name="椭圆 4"/>
            <p:cNvSpPr/>
            <p:nvPr/>
          </p:nvSpPr>
          <p:spPr>
            <a:xfrm>
              <a:off x="8634806" y="157473"/>
              <a:ext cx="637388"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6" name="椭圆 5"/>
            <p:cNvSpPr/>
            <p:nvPr/>
          </p:nvSpPr>
          <p:spPr>
            <a:xfrm rot="1542857">
              <a:off x="9361133" y="320907"/>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椭圆 6"/>
            <p:cNvSpPr/>
            <p:nvPr/>
          </p:nvSpPr>
          <p:spPr>
            <a:xfrm rot="3085714">
              <a:off x="9938502" y="782249"/>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椭圆 7"/>
            <p:cNvSpPr/>
            <p:nvPr/>
          </p:nvSpPr>
          <p:spPr>
            <a:xfrm rot="7714286">
              <a:off x="9938502" y="2862383"/>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9" name="椭圆 8"/>
            <p:cNvSpPr/>
            <p:nvPr/>
          </p:nvSpPr>
          <p:spPr>
            <a:xfrm rot="4628572">
              <a:off x="10264610" y="1450858"/>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0" name="椭圆 9"/>
            <p:cNvSpPr/>
            <p:nvPr/>
          </p:nvSpPr>
          <p:spPr>
            <a:xfrm rot="9257143">
              <a:off x="9361133" y="3322244"/>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1" name="椭圆 10"/>
            <p:cNvSpPr/>
            <p:nvPr/>
          </p:nvSpPr>
          <p:spPr>
            <a:xfrm rot="6171428">
              <a:off x="10264610" y="2193764"/>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椭圆 11"/>
            <p:cNvSpPr/>
            <p:nvPr/>
          </p:nvSpPr>
          <p:spPr>
            <a:xfrm rot="10800000">
              <a:off x="8634806" y="3485688"/>
              <a:ext cx="637388"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3" name="椭圆 12"/>
            <p:cNvSpPr/>
            <p:nvPr/>
          </p:nvSpPr>
          <p:spPr>
            <a:xfrm rot="12342857">
              <a:off x="7923298" y="3322244"/>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椭圆 13"/>
            <p:cNvSpPr/>
            <p:nvPr/>
          </p:nvSpPr>
          <p:spPr>
            <a:xfrm rot="13885714">
              <a:off x="7344458" y="2862383"/>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5" name="椭圆 14"/>
            <p:cNvSpPr/>
            <p:nvPr/>
          </p:nvSpPr>
          <p:spPr>
            <a:xfrm rot="20057142">
              <a:off x="7923298" y="320907"/>
              <a:ext cx="622570" cy="62404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6" name="椭圆 15"/>
            <p:cNvSpPr/>
            <p:nvPr/>
          </p:nvSpPr>
          <p:spPr>
            <a:xfrm rot="15428571">
              <a:off x="7018350" y="2193764"/>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7" name="椭圆 16"/>
            <p:cNvSpPr/>
            <p:nvPr/>
          </p:nvSpPr>
          <p:spPr>
            <a:xfrm rot="16971429">
              <a:off x="7018350" y="1450858"/>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 name="椭圆 17"/>
            <p:cNvSpPr/>
            <p:nvPr/>
          </p:nvSpPr>
          <p:spPr>
            <a:xfrm rot="18514286">
              <a:off x="7344458" y="782249"/>
              <a:ext cx="624040" cy="622570"/>
            </a:xfrm>
            <a:prstGeom prst="ellipse">
              <a:avLst/>
            </a:pr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grpSp>
      <p:sp>
        <p:nvSpPr>
          <p:cNvPr id="19" name="Freeform 5"/>
          <p:cNvSpPr>
            <a:spLocks noEditPoints="1"/>
          </p:cNvSpPr>
          <p:nvPr userDrawn="1"/>
        </p:nvSpPr>
        <p:spPr bwMode="auto">
          <a:xfrm>
            <a:off x="7458155" y="5658694"/>
            <a:ext cx="4253066" cy="821142"/>
          </a:xfrm>
          <a:custGeom>
            <a:avLst/>
            <a:gdLst>
              <a:gd name="T0" fmla="*/ 7933 w 8000"/>
              <a:gd name="T1" fmla="*/ 1418 h 1542"/>
              <a:gd name="T2" fmla="*/ 7832 w 8000"/>
              <a:gd name="T3" fmla="*/ 1315 h 1542"/>
              <a:gd name="T4" fmla="*/ 7738 w 8000"/>
              <a:gd name="T5" fmla="*/ 1352 h 1542"/>
              <a:gd name="T6" fmla="*/ 7673 w 8000"/>
              <a:gd name="T7" fmla="*/ 1336 h 1542"/>
              <a:gd name="T8" fmla="*/ 7538 w 8000"/>
              <a:gd name="T9" fmla="*/ 1313 h 1542"/>
              <a:gd name="T10" fmla="*/ 7430 w 8000"/>
              <a:gd name="T11" fmla="*/ 1287 h 1542"/>
              <a:gd name="T12" fmla="*/ 7292 w 8000"/>
              <a:gd name="T13" fmla="*/ 1358 h 1542"/>
              <a:gd name="T14" fmla="*/ 7170 w 8000"/>
              <a:gd name="T15" fmla="*/ 1352 h 1542"/>
              <a:gd name="T16" fmla="*/ 6993 w 8000"/>
              <a:gd name="T17" fmla="*/ 1400 h 1542"/>
              <a:gd name="T18" fmla="*/ 6886 w 8000"/>
              <a:gd name="T19" fmla="*/ 1357 h 1542"/>
              <a:gd name="T20" fmla="*/ 6766 w 8000"/>
              <a:gd name="T21" fmla="*/ 1380 h 1542"/>
              <a:gd name="T22" fmla="*/ 6640 w 8000"/>
              <a:gd name="T23" fmla="*/ 1194 h 1542"/>
              <a:gd name="T24" fmla="*/ 6505 w 8000"/>
              <a:gd name="T25" fmla="*/ 1157 h 1542"/>
              <a:gd name="T26" fmla="*/ 6381 w 8000"/>
              <a:gd name="T27" fmla="*/ 1311 h 1542"/>
              <a:gd name="T28" fmla="*/ 6242 w 8000"/>
              <a:gd name="T29" fmla="*/ 1181 h 1542"/>
              <a:gd name="T30" fmla="*/ 5688 w 8000"/>
              <a:gd name="T31" fmla="*/ 818 h 1542"/>
              <a:gd name="T32" fmla="*/ 5396 w 8000"/>
              <a:gd name="T33" fmla="*/ 674 h 1542"/>
              <a:gd name="T34" fmla="*/ 5346 w 8000"/>
              <a:gd name="T35" fmla="*/ 615 h 1542"/>
              <a:gd name="T36" fmla="*/ 5292 w 8000"/>
              <a:gd name="T37" fmla="*/ 1274 h 1542"/>
              <a:gd name="T38" fmla="*/ 5007 w 8000"/>
              <a:gd name="T39" fmla="*/ 1089 h 1542"/>
              <a:gd name="T40" fmla="*/ 4819 w 8000"/>
              <a:gd name="T41" fmla="*/ 685 h 1542"/>
              <a:gd name="T42" fmla="*/ 4540 w 8000"/>
              <a:gd name="T43" fmla="*/ 1250 h 1542"/>
              <a:gd name="T44" fmla="*/ 4474 w 8000"/>
              <a:gd name="T45" fmla="*/ 1255 h 1542"/>
              <a:gd name="T46" fmla="*/ 4398 w 8000"/>
              <a:gd name="T47" fmla="*/ 1265 h 1542"/>
              <a:gd name="T48" fmla="*/ 4286 w 8000"/>
              <a:gd name="T49" fmla="*/ 1131 h 1542"/>
              <a:gd name="T50" fmla="*/ 4046 w 8000"/>
              <a:gd name="T51" fmla="*/ 1117 h 1542"/>
              <a:gd name="T52" fmla="*/ 3923 w 8000"/>
              <a:gd name="T53" fmla="*/ 975 h 1542"/>
              <a:gd name="T54" fmla="*/ 3742 w 8000"/>
              <a:gd name="T55" fmla="*/ 1095 h 1542"/>
              <a:gd name="T56" fmla="*/ 3585 w 8000"/>
              <a:gd name="T57" fmla="*/ 1415 h 1542"/>
              <a:gd name="T58" fmla="*/ 3463 w 8000"/>
              <a:gd name="T59" fmla="*/ 1255 h 1542"/>
              <a:gd name="T60" fmla="*/ 3390 w 8000"/>
              <a:gd name="T61" fmla="*/ 372 h 1542"/>
              <a:gd name="T62" fmla="*/ 3367 w 8000"/>
              <a:gd name="T63" fmla="*/ 187 h 1542"/>
              <a:gd name="T64" fmla="*/ 3329 w 8000"/>
              <a:gd name="T65" fmla="*/ 695 h 1542"/>
              <a:gd name="T66" fmla="*/ 2997 w 8000"/>
              <a:gd name="T67" fmla="*/ 1479 h 1542"/>
              <a:gd name="T68" fmla="*/ 2797 w 8000"/>
              <a:gd name="T69" fmla="*/ 1119 h 1542"/>
              <a:gd name="T70" fmla="*/ 2628 w 8000"/>
              <a:gd name="T71" fmla="*/ 1372 h 1542"/>
              <a:gd name="T72" fmla="*/ 2470 w 8000"/>
              <a:gd name="T73" fmla="*/ 1378 h 1542"/>
              <a:gd name="T74" fmla="*/ 2310 w 8000"/>
              <a:gd name="T75" fmla="*/ 1440 h 1542"/>
              <a:gd name="T76" fmla="*/ 2152 w 8000"/>
              <a:gd name="T77" fmla="*/ 1391 h 1542"/>
              <a:gd name="T78" fmla="*/ 2055 w 8000"/>
              <a:gd name="T79" fmla="*/ 1463 h 1542"/>
              <a:gd name="T80" fmla="*/ 1975 w 8000"/>
              <a:gd name="T81" fmla="*/ 1479 h 1542"/>
              <a:gd name="T82" fmla="*/ 1805 w 8000"/>
              <a:gd name="T83" fmla="*/ 1456 h 1542"/>
              <a:gd name="T84" fmla="*/ 1673 w 8000"/>
              <a:gd name="T85" fmla="*/ 1469 h 1542"/>
              <a:gd name="T86" fmla="*/ 1531 w 8000"/>
              <a:gd name="T87" fmla="*/ 1408 h 1542"/>
              <a:gd name="T88" fmla="*/ 1443 w 8000"/>
              <a:gd name="T89" fmla="*/ 1265 h 1542"/>
              <a:gd name="T90" fmla="*/ 1253 w 8000"/>
              <a:gd name="T91" fmla="*/ 1421 h 1542"/>
              <a:gd name="T92" fmla="*/ 1155 w 8000"/>
              <a:gd name="T93" fmla="*/ 1401 h 1542"/>
              <a:gd name="T94" fmla="*/ 1051 w 8000"/>
              <a:gd name="T95" fmla="*/ 1389 h 1542"/>
              <a:gd name="T96" fmla="*/ 969 w 8000"/>
              <a:gd name="T97" fmla="*/ 1224 h 1542"/>
              <a:gd name="T98" fmla="*/ 843 w 8000"/>
              <a:gd name="T99" fmla="*/ 1375 h 1542"/>
              <a:gd name="T100" fmla="*/ 664 w 8000"/>
              <a:gd name="T101" fmla="*/ 1427 h 1542"/>
              <a:gd name="T102" fmla="*/ 515 w 8000"/>
              <a:gd name="T103" fmla="*/ 1241 h 1542"/>
              <a:gd name="T104" fmla="*/ 320 w 8000"/>
              <a:gd name="T105" fmla="*/ 1245 h 1542"/>
              <a:gd name="T106" fmla="*/ 218 w 8000"/>
              <a:gd name="T107" fmla="*/ 1342 h 1542"/>
              <a:gd name="T108" fmla="*/ 56 w 8000"/>
              <a:gd name="T109" fmla="*/ 1357 h 1542"/>
              <a:gd name="T110" fmla="*/ 3369 w 8000"/>
              <a:gd name="T111" fmla="*/ 1408 h 1542"/>
              <a:gd name="T112" fmla="*/ 3356 w 8000"/>
              <a:gd name="T113" fmla="*/ 1141 h 1542"/>
              <a:gd name="T114" fmla="*/ 3356 w 8000"/>
              <a:gd name="T115" fmla="*/ 872 h 1542"/>
              <a:gd name="T116" fmla="*/ 3356 w 8000"/>
              <a:gd name="T117" fmla="*/ 756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0" h="1542">
                <a:moveTo>
                  <a:pt x="7978" y="1472"/>
                </a:moveTo>
                <a:cubicBezTo>
                  <a:pt x="7978" y="1462"/>
                  <a:pt x="7978" y="1462"/>
                  <a:pt x="7978" y="1462"/>
                </a:cubicBezTo>
                <a:cubicBezTo>
                  <a:pt x="7966" y="1462"/>
                  <a:pt x="7966" y="1462"/>
                  <a:pt x="7966" y="1462"/>
                </a:cubicBezTo>
                <a:cubicBezTo>
                  <a:pt x="7966" y="1436"/>
                  <a:pt x="7966" y="1436"/>
                  <a:pt x="7966" y="1436"/>
                </a:cubicBezTo>
                <a:cubicBezTo>
                  <a:pt x="7955" y="1436"/>
                  <a:pt x="7955" y="1436"/>
                  <a:pt x="7955" y="1436"/>
                </a:cubicBezTo>
                <a:cubicBezTo>
                  <a:pt x="7955" y="1420"/>
                  <a:pt x="7955" y="1420"/>
                  <a:pt x="7955" y="1420"/>
                </a:cubicBezTo>
                <a:cubicBezTo>
                  <a:pt x="7941" y="1420"/>
                  <a:pt x="7941" y="1420"/>
                  <a:pt x="7941" y="1420"/>
                </a:cubicBezTo>
                <a:cubicBezTo>
                  <a:pt x="7941" y="1428"/>
                  <a:pt x="7941" y="1428"/>
                  <a:pt x="7941" y="1428"/>
                </a:cubicBezTo>
                <a:cubicBezTo>
                  <a:pt x="7933" y="1428"/>
                  <a:pt x="7933" y="1428"/>
                  <a:pt x="7933" y="1428"/>
                </a:cubicBezTo>
                <a:cubicBezTo>
                  <a:pt x="7933" y="1418"/>
                  <a:pt x="7933" y="1418"/>
                  <a:pt x="7933" y="1418"/>
                </a:cubicBezTo>
                <a:cubicBezTo>
                  <a:pt x="7916" y="1418"/>
                  <a:pt x="7916" y="1418"/>
                  <a:pt x="7916" y="1418"/>
                </a:cubicBezTo>
                <a:cubicBezTo>
                  <a:pt x="7916" y="1433"/>
                  <a:pt x="7916" y="1433"/>
                  <a:pt x="7916" y="1433"/>
                </a:cubicBezTo>
                <a:cubicBezTo>
                  <a:pt x="7895" y="1433"/>
                  <a:pt x="7895" y="1433"/>
                  <a:pt x="7895" y="1433"/>
                </a:cubicBezTo>
                <a:cubicBezTo>
                  <a:pt x="7895" y="1335"/>
                  <a:pt x="7895" y="1335"/>
                  <a:pt x="7895" y="1335"/>
                </a:cubicBezTo>
                <a:cubicBezTo>
                  <a:pt x="7879" y="1335"/>
                  <a:pt x="7879" y="1335"/>
                  <a:pt x="7879" y="1335"/>
                </a:cubicBezTo>
                <a:cubicBezTo>
                  <a:pt x="7855" y="1316"/>
                  <a:pt x="7855" y="1316"/>
                  <a:pt x="7855" y="1316"/>
                </a:cubicBezTo>
                <a:cubicBezTo>
                  <a:pt x="7855" y="1300"/>
                  <a:pt x="7855" y="1300"/>
                  <a:pt x="7855" y="1300"/>
                </a:cubicBezTo>
                <a:cubicBezTo>
                  <a:pt x="7843" y="1300"/>
                  <a:pt x="7843" y="1300"/>
                  <a:pt x="7843" y="1300"/>
                </a:cubicBezTo>
                <a:cubicBezTo>
                  <a:pt x="7843" y="1315"/>
                  <a:pt x="7843" y="1315"/>
                  <a:pt x="7843" y="1315"/>
                </a:cubicBezTo>
                <a:cubicBezTo>
                  <a:pt x="7832" y="1315"/>
                  <a:pt x="7832" y="1315"/>
                  <a:pt x="7832" y="1315"/>
                </a:cubicBezTo>
                <a:cubicBezTo>
                  <a:pt x="7832" y="1300"/>
                  <a:pt x="7832" y="1300"/>
                  <a:pt x="7832" y="1300"/>
                </a:cubicBezTo>
                <a:cubicBezTo>
                  <a:pt x="7821" y="1300"/>
                  <a:pt x="7821" y="1300"/>
                  <a:pt x="7821" y="1300"/>
                </a:cubicBezTo>
                <a:cubicBezTo>
                  <a:pt x="7821" y="1315"/>
                  <a:pt x="7821" y="1315"/>
                  <a:pt x="7821" y="1315"/>
                </a:cubicBezTo>
                <a:cubicBezTo>
                  <a:pt x="7806" y="1335"/>
                  <a:pt x="7806" y="1335"/>
                  <a:pt x="7806" y="1335"/>
                </a:cubicBezTo>
                <a:cubicBezTo>
                  <a:pt x="7789" y="1335"/>
                  <a:pt x="7789" y="1335"/>
                  <a:pt x="7789" y="1335"/>
                </a:cubicBezTo>
                <a:cubicBezTo>
                  <a:pt x="7789" y="1436"/>
                  <a:pt x="7789" y="1436"/>
                  <a:pt x="7789" y="1436"/>
                </a:cubicBezTo>
                <a:cubicBezTo>
                  <a:pt x="7749" y="1436"/>
                  <a:pt x="7749" y="1436"/>
                  <a:pt x="7749" y="1436"/>
                </a:cubicBezTo>
                <a:cubicBezTo>
                  <a:pt x="7749" y="1345"/>
                  <a:pt x="7749" y="1345"/>
                  <a:pt x="7749" y="1345"/>
                </a:cubicBezTo>
                <a:cubicBezTo>
                  <a:pt x="7738" y="1345"/>
                  <a:pt x="7738" y="1345"/>
                  <a:pt x="7738" y="1345"/>
                </a:cubicBezTo>
                <a:cubicBezTo>
                  <a:pt x="7738" y="1352"/>
                  <a:pt x="7738" y="1352"/>
                  <a:pt x="7738" y="1352"/>
                </a:cubicBezTo>
                <a:cubicBezTo>
                  <a:pt x="7724" y="1352"/>
                  <a:pt x="7724" y="1352"/>
                  <a:pt x="7724" y="1352"/>
                </a:cubicBezTo>
                <a:cubicBezTo>
                  <a:pt x="7724" y="1337"/>
                  <a:pt x="7724" y="1337"/>
                  <a:pt x="7724" y="1337"/>
                </a:cubicBezTo>
                <a:cubicBezTo>
                  <a:pt x="7713" y="1337"/>
                  <a:pt x="7713" y="1337"/>
                  <a:pt x="7713" y="1337"/>
                </a:cubicBezTo>
                <a:cubicBezTo>
                  <a:pt x="7713" y="1321"/>
                  <a:pt x="7713" y="1321"/>
                  <a:pt x="7713" y="1321"/>
                </a:cubicBezTo>
                <a:cubicBezTo>
                  <a:pt x="7697" y="1321"/>
                  <a:pt x="7697" y="1321"/>
                  <a:pt x="7697" y="1321"/>
                </a:cubicBezTo>
                <a:cubicBezTo>
                  <a:pt x="7697" y="1336"/>
                  <a:pt x="7697" y="1336"/>
                  <a:pt x="7697" y="1336"/>
                </a:cubicBezTo>
                <a:cubicBezTo>
                  <a:pt x="7687" y="1336"/>
                  <a:pt x="7687" y="1336"/>
                  <a:pt x="7687" y="1336"/>
                </a:cubicBezTo>
                <a:cubicBezTo>
                  <a:pt x="7687" y="1324"/>
                  <a:pt x="7687" y="1324"/>
                  <a:pt x="7687" y="1324"/>
                </a:cubicBezTo>
                <a:cubicBezTo>
                  <a:pt x="7673" y="1324"/>
                  <a:pt x="7673" y="1324"/>
                  <a:pt x="7673" y="1324"/>
                </a:cubicBezTo>
                <a:cubicBezTo>
                  <a:pt x="7673" y="1336"/>
                  <a:pt x="7673" y="1336"/>
                  <a:pt x="7673" y="1336"/>
                </a:cubicBezTo>
                <a:cubicBezTo>
                  <a:pt x="7659" y="1336"/>
                  <a:pt x="7659" y="1336"/>
                  <a:pt x="7659" y="1336"/>
                </a:cubicBezTo>
                <a:cubicBezTo>
                  <a:pt x="7659" y="1326"/>
                  <a:pt x="7659" y="1326"/>
                  <a:pt x="7659" y="1326"/>
                </a:cubicBezTo>
                <a:cubicBezTo>
                  <a:pt x="7645" y="1326"/>
                  <a:pt x="7645" y="1326"/>
                  <a:pt x="7645" y="1326"/>
                </a:cubicBezTo>
                <a:cubicBezTo>
                  <a:pt x="7645" y="1356"/>
                  <a:pt x="7645" y="1356"/>
                  <a:pt x="7645" y="1356"/>
                </a:cubicBezTo>
                <a:cubicBezTo>
                  <a:pt x="7616" y="1356"/>
                  <a:pt x="7616" y="1356"/>
                  <a:pt x="7616" y="1356"/>
                </a:cubicBezTo>
                <a:cubicBezTo>
                  <a:pt x="7616" y="1439"/>
                  <a:pt x="7616" y="1439"/>
                  <a:pt x="7616" y="1439"/>
                </a:cubicBezTo>
                <a:cubicBezTo>
                  <a:pt x="7581" y="1439"/>
                  <a:pt x="7581" y="1439"/>
                  <a:pt x="7581" y="1439"/>
                </a:cubicBezTo>
                <a:cubicBezTo>
                  <a:pt x="7581" y="1337"/>
                  <a:pt x="7581" y="1337"/>
                  <a:pt x="7581" y="1337"/>
                </a:cubicBezTo>
                <a:cubicBezTo>
                  <a:pt x="7557" y="1337"/>
                  <a:pt x="7557" y="1337"/>
                  <a:pt x="7557" y="1337"/>
                </a:cubicBezTo>
                <a:cubicBezTo>
                  <a:pt x="7538" y="1313"/>
                  <a:pt x="7538" y="1313"/>
                  <a:pt x="7538" y="1313"/>
                </a:cubicBezTo>
                <a:cubicBezTo>
                  <a:pt x="7497" y="1313"/>
                  <a:pt x="7497" y="1313"/>
                  <a:pt x="7497" y="1313"/>
                </a:cubicBezTo>
                <a:cubicBezTo>
                  <a:pt x="7497" y="1416"/>
                  <a:pt x="7497" y="1416"/>
                  <a:pt x="7497" y="1416"/>
                </a:cubicBezTo>
                <a:cubicBezTo>
                  <a:pt x="7483" y="1416"/>
                  <a:pt x="7483" y="1416"/>
                  <a:pt x="7483" y="1416"/>
                </a:cubicBezTo>
                <a:cubicBezTo>
                  <a:pt x="7483" y="1314"/>
                  <a:pt x="7483" y="1314"/>
                  <a:pt x="7483" y="1314"/>
                </a:cubicBezTo>
                <a:cubicBezTo>
                  <a:pt x="7465" y="1285"/>
                  <a:pt x="7465" y="1285"/>
                  <a:pt x="7465" y="1285"/>
                </a:cubicBezTo>
                <a:cubicBezTo>
                  <a:pt x="7452" y="1285"/>
                  <a:pt x="7452" y="1285"/>
                  <a:pt x="7452" y="1285"/>
                </a:cubicBezTo>
                <a:cubicBezTo>
                  <a:pt x="7452" y="1291"/>
                  <a:pt x="7452" y="1291"/>
                  <a:pt x="7452" y="1291"/>
                </a:cubicBezTo>
                <a:cubicBezTo>
                  <a:pt x="7441" y="1291"/>
                  <a:pt x="7441" y="1291"/>
                  <a:pt x="7441" y="1291"/>
                </a:cubicBezTo>
                <a:cubicBezTo>
                  <a:pt x="7441" y="1287"/>
                  <a:pt x="7441" y="1287"/>
                  <a:pt x="7441" y="1287"/>
                </a:cubicBezTo>
                <a:cubicBezTo>
                  <a:pt x="7430" y="1287"/>
                  <a:pt x="7430" y="1287"/>
                  <a:pt x="7430" y="1287"/>
                </a:cubicBezTo>
                <a:cubicBezTo>
                  <a:pt x="7430" y="1301"/>
                  <a:pt x="7430" y="1301"/>
                  <a:pt x="7430" y="1301"/>
                </a:cubicBezTo>
                <a:cubicBezTo>
                  <a:pt x="7383" y="1301"/>
                  <a:pt x="7383" y="1301"/>
                  <a:pt x="7383" y="1301"/>
                </a:cubicBezTo>
                <a:cubicBezTo>
                  <a:pt x="7383" y="1286"/>
                  <a:pt x="7383" y="1286"/>
                  <a:pt x="7383" y="1286"/>
                </a:cubicBezTo>
                <a:cubicBezTo>
                  <a:pt x="7370" y="1261"/>
                  <a:pt x="7370" y="1261"/>
                  <a:pt x="7370" y="1261"/>
                </a:cubicBezTo>
                <a:cubicBezTo>
                  <a:pt x="7326" y="1261"/>
                  <a:pt x="7326" y="1261"/>
                  <a:pt x="7326" y="1261"/>
                </a:cubicBezTo>
                <a:cubicBezTo>
                  <a:pt x="7326" y="1286"/>
                  <a:pt x="7326" y="1286"/>
                  <a:pt x="7326" y="1286"/>
                </a:cubicBezTo>
                <a:cubicBezTo>
                  <a:pt x="7297" y="1286"/>
                  <a:pt x="7297" y="1286"/>
                  <a:pt x="7297" y="1286"/>
                </a:cubicBezTo>
                <a:cubicBezTo>
                  <a:pt x="7297" y="1303"/>
                  <a:pt x="7297" y="1303"/>
                  <a:pt x="7297" y="1303"/>
                </a:cubicBezTo>
                <a:cubicBezTo>
                  <a:pt x="7292" y="1303"/>
                  <a:pt x="7292" y="1303"/>
                  <a:pt x="7292" y="1303"/>
                </a:cubicBezTo>
                <a:cubicBezTo>
                  <a:pt x="7292" y="1358"/>
                  <a:pt x="7292" y="1358"/>
                  <a:pt x="7292" y="1358"/>
                </a:cubicBezTo>
                <a:cubicBezTo>
                  <a:pt x="7281" y="1358"/>
                  <a:pt x="7281" y="1358"/>
                  <a:pt x="7281" y="1358"/>
                </a:cubicBezTo>
                <a:cubicBezTo>
                  <a:pt x="7281" y="1302"/>
                  <a:pt x="7281" y="1302"/>
                  <a:pt x="7281" y="1302"/>
                </a:cubicBezTo>
                <a:cubicBezTo>
                  <a:pt x="7273" y="1302"/>
                  <a:pt x="7273" y="1302"/>
                  <a:pt x="7273" y="1302"/>
                </a:cubicBezTo>
                <a:cubicBezTo>
                  <a:pt x="7273" y="1279"/>
                  <a:pt x="7273" y="1279"/>
                  <a:pt x="7273" y="1279"/>
                </a:cubicBezTo>
                <a:cubicBezTo>
                  <a:pt x="7210" y="1279"/>
                  <a:pt x="7210" y="1279"/>
                  <a:pt x="7210" y="1279"/>
                </a:cubicBezTo>
                <a:cubicBezTo>
                  <a:pt x="7210" y="1303"/>
                  <a:pt x="7210" y="1303"/>
                  <a:pt x="7210" y="1303"/>
                </a:cubicBezTo>
                <a:cubicBezTo>
                  <a:pt x="7179" y="1303"/>
                  <a:pt x="7179" y="1303"/>
                  <a:pt x="7179" y="1303"/>
                </a:cubicBezTo>
                <a:cubicBezTo>
                  <a:pt x="7179" y="1323"/>
                  <a:pt x="7179" y="1323"/>
                  <a:pt x="7179" y="1323"/>
                </a:cubicBezTo>
                <a:cubicBezTo>
                  <a:pt x="7170" y="1323"/>
                  <a:pt x="7170" y="1323"/>
                  <a:pt x="7170" y="1323"/>
                </a:cubicBezTo>
                <a:cubicBezTo>
                  <a:pt x="7170" y="1352"/>
                  <a:pt x="7170" y="1352"/>
                  <a:pt x="7170" y="1352"/>
                </a:cubicBezTo>
                <a:cubicBezTo>
                  <a:pt x="7090" y="1352"/>
                  <a:pt x="7090" y="1352"/>
                  <a:pt x="7090" y="1352"/>
                </a:cubicBezTo>
                <a:cubicBezTo>
                  <a:pt x="7090" y="1362"/>
                  <a:pt x="7090" y="1362"/>
                  <a:pt x="7090" y="1362"/>
                </a:cubicBezTo>
                <a:cubicBezTo>
                  <a:pt x="7069" y="1362"/>
                  <a:pt x="7069" y="1362"/>
                  <a:pt x="7069" y="1362"/>
                </a:cubicBezTo>
                <a:cubicBezTo>
                  <a:pt x="7069" y="1308"/>
                  <a:pt x="7069" y="1308"/>
                  <a:pt x="7069" y="1308"/>
                </a:cubicBezTo>
                <a:cubicBezTo>
                  <a:pt x="7036" y="1308"/>
                  <a:pt x="7036" y="1308"/>
                  <a:pt x="7036" y="1308"/>
                </a:cubicBezTo>
                <a:cubicBezTo>
                  <a:pt x="7036" y="1291"/>
                  <a:pt x="7036" y="1291"/>
                  <a:pt x="7036" y="1291"/>
                </a:cubicBezTo>
                <a:cubicBezTo>
                  <a:pt x="7010" y="1291"/>
                  <a:pt x="7010" y="1291"/>
                  <a:pt x="7010" y="1291"/>
                </a:cubicBezTo>
                <a:cubicBezTo>
                  <a:pt x="7010" y="1305"/>
                  <a:pt x="7010" y="1305"/>
                  <a:pt x="7010" y="1305"/>
                </a:cubicBezTo>
                <a:cubicBezTo>
                  <a:pt x="6993" y="1305"/>
                  <a:pt x="6993" y="1305"/>
                  <a:pt x="6993" y="1305"/>
                </a:cubicBezTo>
                <a:cubicBezTo>
                  <a:pt x="6993" y="1400"/>
                  <a:pt x="6993" y="1400"/>
                  <a:pt x="6993" y="1400"/>
                </a:cubicBezTo>
                <a:cubicBezTo>
                  <a:pt x="6972" y="1400"/>
                  <a:pt x="6972" y="1400"/>
                  <a:pt x="6972" y="1400"/>
                </a:cubicBezTo>
                <a:cubicBezTo>
                  <a:pt x="6972" y="1391"/>
                  <a:pt x="6972" y="1391"/>
                  <a:pt x="6972" y="1391"/>
                </a:cubicBezTo>
                <a:cubicBezTo>
                  <a:pt x="6952" y="1391"/>
                  <a:pt x="6952" y="1391"/>
                  <a:pt x="6952" y="1391"/>
                </a:cubicBezTo>
                <a:cubicBezTo>
                  <a:pt x="6952" y="1405"/>
                  <a:pt x="6952" y="1405"/>
                  <a:pt x="6952" y="1405"/>
                </a:cubicBezTo>
                <a:cubicBezTo>
                  <a:pt x="6936" y="1405"/>
                  <a:pt x="6936" y="1405"/>
                  <a:pt x="6936" y="1405"/>
                </a:cubicBezTo>
                <a:cubicBezTo>
                  <a:pt x="6936" y="1375"/>
                  <a:pt x="6936" y="1375"/>
                  <a:pt x="6936" y="1375"/>
                </a:cubicBezTo>
                <a:cubicBezTo>
                  <a:pt x="6922" y="1375"/>
                  <a:pt x="6922" y="1375"/>
                  <a:pt x="6922" y="1375"/>
                </a:cubicBezTo>
                <a:cubicBezTo>
                  <a:pt x="6922" y="1357"/>
                  <a:pt x="6922" y="1357"/>
                  <a:pt x="6922" y="1357"/>
                </a:cubicBezTo>
                <a:cubicBezTo>
                  <a:pt x="6906" y="1357"/>
                  <a:pt x="6906" y="1357"/>
                  <a:pt x="6906" y="1357"/>
                </a:cubicBezTo>
                <a:cubicBezTo>
                  <a:pt x="6886" y="1357"/>
                  <a:pt x="6886" y="1357"/>
                  <a:pt x="6886" y="1357"/>
                </a:cubicBezTo>
                <a:cubicBezTo>
                  <a:pt x="6886" y="1348"/>
                  <a:pt x="6886" y="1348"/>
                  <a:pt x="6886" y="1348"/>
                </a:cubicBezTo>
                <a:cubicBezTo>
                  <a:pt x="6852" y="1348"/>
                  <a:pt x="6852" y="1348"/>
                  <a:pt x="6852" y="1348"/>
                </a:cubicBezTo>
                <a:cubicBezTo>
                  <a:pt x="6852" y="1334"/>
                  <a:pt x="6852" y="1334"/>
                  <a:pt x="6852" y="1334"/>
                </a:cubicBezTo>
                <a:cubicBezTo>
                  <a:pt x="6839" y="1334"/>
                  <a:pt x="6839" y="1334"/>
                  <a:pt x="6839" y="1334"/>
                </a:cubicBezTo>
                <a:cubicBezTo>
                  <a:pt x="6839" y="1344"/>
                  <a:pt x="6839" y="1344"/>
                  <a:pt x="6839" y="1344"/>
                </a:cubicBezTo>
                <a:cubicBezTo>
                  <a:pt x="6786" y="1344"/>
                  <a:pt x="6786" y="1344"/>
                  <a:pt x="6786" y="1344"/>
                </a:cubicBezTo>
                <a:cubicBezTo>
                  <a:pt x="6786" y="1355"/>
                  <a:pt x="6786" y="1355"/>
                  <a:pt x="6786" y="1355"/>
                </a:cubicBezTo>
                <a:cubicBezTo>
                  <a:pt x="6776" y="1355"/>
                  <a:pt x="6776" y="1355"/>
                  <a:pt x="6776" y="1355"/>
                </a:cubicBezTo>
                <a:cubicBezTo>
                  <a:pt x="6776" y="1370"/>
                  <a:pt x="6776" y="1370"/>
                  <a:pt x="6776" y="1370"/>
                </a:cubicBezTo>
                <a:cubicBezTo>
                  <a:pt x="6766" y="1380"/>
                  <a:pt x="6766" y="1380"/>
                  <a:pt x="6766" y="1380"/>
                </a:cubicBezTo>
                <a:cubicBezTo>
                  <a:pt x="6766" y="1411"/>
                  <a:pt x="6766" y="1411"/>
                  <a:pt x="6766" y="1411"/>
                </a:cubicBezTo>
                <a:cubicBezTo>
                  <a:pt x="6755" y="1411"/>
                  <a:pt x="6755" y="1411"/>
                  <a:pt x="6755" y="1411"/>
                </a:cubicBezTo>
                <a:cubicBezTo>
                  <a:pt x="6755" y="1381"/>
                  <a:pt x="6755" y="1381"/>
                  <a:pt x="6755" y="1381"/>
                </a:cubicBezTo>
                <a:cubicBezTo>
                  <a:pt x="6744" y="1367"/>
                  <a:pt x="6744" y="1367"/>
                  <a:pt x="6744" y="1367"/>
                </a:cubicBezTo>
                <a:cubicBezTo>
                  <a:pt x="6744" y="1291"/>
                  <a:pt x="6744" y="1291"/>
                  <a:pt x="6744" y="1291"/>
                </a:cubicBezTo>
                <a:cubicBezTo>
                  <a:pt x="6727" y="1291"/>
                  <a:pt x="6727" y="1291"/>
                  <a:pt x="6727" y="1291"/>
                </a:cubicBezTo>
                <a:cubicBezTo>
                  <a:pt x="6727" y="1217"/>
                  <a:pt x="6727" y="1217"/>
                  <a:pt x="6727" y="1217"/>
                </a:cubicBezTo>
                <a:cubicBezTo>
                  <a:pt x="6670" y="1217"/>
                  <a:pt x="6670" y="1217"/>
                  <a:pt x="6670" y="1217"/>
                </a:cubicBezTo>
                <a:cubicBezTo>
                  <a:pt x="6670" y="1194"/>
                  <a:pt x="6670" y="1194"/>
                  <a:pt x="6670" y="1194"/>
                </a:cubicBezTo>
                <a:cubicBezTo>
                  <a:pt x="6640" y="1194"/>
                  <a:pt x="6640" y="1194"/>
                  <a:pt x="6640" y="1194"/>
                </a:cubicBezTo>
                <a:cubicBezTo>
                  <a:pt x="6640" y="1246"/>
                  <a:pt x="6640" y="1246"/>
                  <a:pt x="6640" y="1246"/>
                </a:cubicBezTo>
                <a:cubicBezTo>
                  <a:pt x="6625" y="1246"/>
                  <a:pt x="6625" y="1246"/>
                  <a:pt x="6625" y="1246"/>
                </a:cubicBezTo>
                <a:cubicBezTo>
                  <a:pt x="6625" y="1229"/>
                  <a:pt x="6625" y="1229"/>
                  <a:pt x="6625" y="1229"/>
                </a:cubicBezTo>
                <a:cubicBezTo>
                  <a:pt x="6625" y="1229"/>
                  <a:pt x="6614" y="1229"/>
                  <a:pt x="6609" y="1229"/>
                </a:cubicBezTo>
                <a:cubicBezTo>
                  <a:pt x="6604" y="1229"/>
                  <a:pt x="6604" y="1246"/>
                  <a:pt x="6604" y="1246"/>
                </a:cubicBezTo>
                <a:cubicBezTo>
                  <a:pt x="6604" y="1293"/>
                  <a:pt x="6604" y="1293"/>
                  <a:pt x="6604" y="1293"/>
                </a:cubicBezTo>
                <a:cubicBezTo>
                  <a:pt x="6562" y="1293"/>
                  <a:pt x="6562" y="1293"/>
                  <a:pt x="6562" y="1293"/>
                </a:cubicBezTo>
                <a:cubicBezTo>
                  <a:pt x="6562" y="1130"/>
                  <a:pt x="6562" y="1130"/>
                  <a:pt x="6562" y="1130"/>
                </a:cubicBezTo>
                <a:cubicBezTo>
                  <a:pt x="6505" y="1130"/>
                  <a:pt x="6505" y="1130"/>
                  <a:pt x="6505" y="1130"/>
                </a:cubicBezTo>
                <a:cubicBezTo>
                  <a:pt x="6505" y="1157"/>
                  <a:pt x="6505" y="1157"/>
                  <a:pt x="6505" y="1157"/>
                </a:cubicBezTo>
                <a:cubicBezTo>
                  <a:pt x="6481" y="1157"/>
                  <a:pt x="6477" y="1169"/>
                  <a:pt x="6477" y="1169"/>
                </a:cubicBezTo>
                <a:cubicBezTo>
                  <a:pt x="6450" y="1169"/>
                  <a:pt x="6450" y="1169"/>
                  <a:pt x="6450" y="1169"/>
                </a:cubicBezTo>
                <a:cubicBezTo>
                  <a:pt x="6450" y="1202"/>
                  <a:pt x="6450" y="1202"/>
                  <a:pt x="6450" y="1202"/>
                </a:cubicBezTo>
                <a:cubicBezTo>
                  <a:pt x="6438" y="1202"/>
                  <a:pt x="6438" y="1202"/>
                  <a:pt x="6438" y="1202"/>
                </a:cubicBezTo>
                <a:cubicBezTo>
                  <a:pt x="6438" y="1333"/>
                  <a:pt x="6438" y="1333"/>
                  <a:pt x="6438" y="1333"/>
                </a:cubicBezTo>
                <a:cubicBezTo>
                  <a:pt x="6414" y="1333"/>
                  <a:pt x="6414" y="1333"/>
                  <a:pt x="6414" y="1333"/>
                </a:cubicBezTo>
                <a:cubicBezTo>
                  <a:pt x="6414" y="1314"/>
                  <a:pt x="6414" y="1314"/>
                  <a:pt x="6414" y="1314"/>
                </a:cubicBezTo>
                <a:cubicBezTo>
                  <a:pt x="6401" y="1301"/>
                  <a:pt x="6401" y="1301"/>
                  <a:pt x="6401" y="1301"/>
                </a:cubicBezTo>
                <a:cubicBezTo>
                  <a:pt x="6394" y="1301"/>
                  <a:pt x="6394" y="1301"/>
                  <a:pt x="6394" y="1301"/>
                </a:cubicBezTo>
                <a:cubicBezTo>
                  <a:pt x="6381" y="1311"/>
                  <a:pt x="6381" y="1311"/>
                  <a:pt x="6381" y="1311"/>
                </a:cubicBezTo>
                <a:cubicBezTo>
                  <a:pt x="6381" y="1078"/>
                  <a:pt x="6381" y="1078"/>
                  <a:pt x="6381" y="1078"/>
                </a:cubicBezTo>
                <a:cubicBezTo>
                  <a:pt x="6322" y="1065"/>
                  <a:pt x="6322" y="1065"/>
                  <a:pt x="6322" y="1065"/>
                </a:cubicBezTo>
                <a:cubicBezTo>
                  <a:pt x="6297" y="1065"/>
                  <a:pt x="6297" y="1065"/>
                  <a:pt x="6297" y="1065"/>
                </a:cubicBezTo>
                <a:cubicBezTo>
                  <a:pt x="6297" y="1080"/>
                  <a:pt x="6297" y="1080"/>
                  <a:pt x="6297" y="1080"/>
                </a:cubicBezTo>
                <a:cubicBezTo>
                  <a:pt x="6280" y="1080"/>
                  <a:pt x="6280" y="1080"/>
                  <a:pt x="6280" y="1080"/>
                </a:cubicBezTo>
                <a:cubicBezTo>
                  <a:pt x="6280" y="1135"/>
                  <a:pt x="6280" y="1135"/>
                  <a:pt x="6280" y="1135"/>
                </a:cubicBezTo>
                <a:cubicBezTo>
                  <a:pt x="6264" y="1135"/>
                  <a:pt x="6264" y="1135"/>
                  <a:pt x="6264" y="1135"/>
                </a:cubicBezTo>
                <a:cubicBezTo>
                  <a:pt x="6264" y="1207"/>
                  <a:pt x="6264" y="1207"/>
                  <a:pt x="6264" y="1207"/>
                </a:cubicBezTo>
                <a:cubicBezTo>
                  <a:pt x="6242" y="1207"/>
                  <a:pt x="6242" y="1207"/>
                  <a:pt x="6242" y="1207"/>
                </a:cubicBezTo>
                <a:cubicBezTo>
                  <a:pt x="6242" y="1181"/>
                  <a:pt x="6242" y="1181"/>
                  <a:pt x="6242" y="1181"/>
                </a:cubicBezTo>
                <a:cubicBezTo>
                  <a:pt x="6214" y="1181"/>
                  <a:pt x="6214" y="1181"/>
                  <a:pt x="6214" y="1181"/>
                </a:cubicBezTo>
                <a:cubicBezTo>
                  <a:pt x="6214" y="1098"/>
                  <a:pt x="6214" y="1098"/>
                  <a:pt x="6214" y="1098"/>
                </a:cubicBezTo>
                <a:cubicBezTo>
                  <a:pt x="6196" y="1098"/>
                  <a:pt x="6196" y="1098"/>
                  <a:pt x="6196" y="1098"/>
                </a:cubicBezTo>
                <a:cubicBezTo>
                  <a:pt x="6196" y="1048"/>
                  <a:pt x="6196" y="1048"/>
                  <a:pt x="6196" y="1048"/>
                </a:cubicBezTo>
                <a:cubicBezTo>
                  <a:pt x="6114" y="1039"/>
                  <a:pt x="6114" y="1039"/>
                  <a:pt x="6114" y="1039"/>
                </a:cubicBezTo>
                <a:cubicBezTo>
                  <a:pt x="6114" y="1024"/>
                  <a:pt x="6114" y="1024"/>
                  <a:pt x="6114" y="1024"/>
                </a:cubicBezTo>
                <a:cubicBezTo>
                  <a:pt x="5961" y="1014"/>
                  <a:pt x="5961" y="1014"/>
                  <a:pt x="5961" y="1014"/>
                </a:cubicBezTo>
                <a:cubicBezTo>
                  <a:pt x="5961" y="823"/>
                  <a:pt x="5961" y="823"/>
                  <a:pt x="5961" y="823"/>
                </a:cubicBezTo>
                <a:cubicBezTo>
                  <a:pt x="5826" y="790"/>
                  <a:pt x="5826" y="790"/>
                  <a:pt x="5826" y="790"/>
                </a:cubicBezTo>
                <a:cubicBezTo>
                  <a:pt x="5688" y="818"/>
                  <a:pt x="5688" y="818"/>
                  <a:pt x="5688" y="818"/>
                </a:cubicBezTo>
                <a:cubicBezTo>
                  <a:pt x="5688" y="1359"/>
                  <a:pt x="5688" y="1359"/>
                  <a:pt x="5688" y="1359"/>
                </a:cubicBezTo>
                <a:cubicBezTo>
                  <a:pt x="5605" y="1359"/>
                  <a:pt x="5605" y="1359"/>
                  <a:pt x="5605" y="1359"/>
                </a:cubicBezTo>
                <a:cubicBezTo>
                  <a:pt x="5605" y="451"/>
                  <a:pt x="5605" y="451"/>
                  <a:pt x="5605" y="451"/>
                </a:cubicBezTo>
                <a:cubicBezTo>
                  <a:pt x="5468" y="487"/>
                  <a:pt x="5468" y="487"/>
                  <a:pt x="5468" y="487"/>
                </a:cubicBezTo>
                <a:cubicBezTo>
                  <a:pt x="5468" y="1274"/>
                  <a:pt x="5468" y="1274"/>
                  <a:pt x="5468" y="1274"/>
                </a:cubicBezTo>
                <a:cubicBezTo>
                  <a:pt x="5414" y="1274"/>
                  <a:pt x="5414" y="1274"/>
                  <a:pt x="5414" y="1274"/>
                </a:cubicBezTo>
                <a:cubicBezTo>
                  <a:pt x="5414" y="683"/>
                  <a:pt x="5414" y="683"/>
                  <a:pt x="5414" y="683"/>
                </a:cubicBezTo>
                <a:cubicBezTo>
                  <a:pt x="5404" y="683"/>
                  <a:pt x="5404" y="683"/>
                  <a:pt x="5404" y="683"/>
                </a:cubicBezTo>
                <a:cubicBezTo>
                  <a:pt x="5404" y="674"/>
                  <a:pt x="5404" y="674"/>
                  <a:pt x="5404" y="674"/>
                </a:cubicBezTo>
                <a:cubicBezTo>
                  <a:pt x="5396" y="674"/>
                  <a:pt x="5396" y="674"/>
                  <a:pt x="5396" y="674"/>
                </a:cubicBezTo>
                <a:cubicBezTo>
                  <a:pt x="5396" y="655"/>
                  <a:pt x="5396" y="655"/>
                  <a:pt x="5396" y="655"/>
                </a:cubicBezTo>
                <a:cubicBezTo>
                  <a:pt x="5384" y="655"/>
                  <a:pt x="5384" y="655"/>
                  <a:pt x="5384" y="655"/>
                </a:cubicBezTo>
                <a:cubicBezTo>
                  <a:pt x="5384" y="634"/>
                  <a:pt x="5384" y="634"/>
                  <a:pt x="5384" y="634"/>
                </a:cubicBezTo>
                <a:cubicBezTo>
                  <a:pt x="5367" y="634"/>
                  <a:pt x="5367" y="634"/>
                  <a:pt x="5367" y="634"/>
                </a:cubicBezTo>
                <a:cubicBezTo>
                  <a:pt x="5367" y="615"/>
                  <a:pt x="5367" y="615"/>
                  <a:pt x="5367" y="615"/>
                </a:cubicBezTo>
                <a:cubicBezTo>
                  <a:pt x="5360" y="615"/>
                  <a:pt x="5360" y="615"/>
                  <a:pt x="5360" y="615"/>
                </a:cubicBezTo>
                <a:cubicBezTo>
                  <a:pt x="5360" y="593"/>
                  <a:pt x="5360" y="593"/>
                  <a:pt x="5360" y="593"/>
                </a:cubicBezTo>
                <a:cubicBezTo>
                  <a:pt x="5353" y="532"/>
                  <a:pt x="5353" y="532"/>
                  <a:pt x="5353" y="532"/>
                </a:cubicBezTo>
                <a:cubicBezTo>
                  <a:pt x="5346" y="593"/>
                  <a:pt x="5346" y="593"/>
                  <a:pt x="5346" y="593"/>
                </a:cubicBezTo>
                <a:cubicBezTo>
                  <a:pt x="5346" y="615"/>
                  <a:pt x="5346" y="615"/>
                  <a:pt x="5346" y="615"/>
                </a:cubicBezTo>
                <a:cubicBezTo>
                  <a:pt x="5339" y="615"/>
                  <a:pt x="5339" y="615"/>
                  <a:pt x="5339" y="615"/>
                </a:cubicBezTo>
                <a:cubicBezTo>
                  <a:pt x="5339" y="634"/>
                  <a:pt x="5339" y="634"/>
                  <a:pt x="5339" y="634"/>
                </a:cubicBezTo>
                <a:cubicBezTo>
                  <a:pt x="5322" y="634"/>
                  <a:pt x="5322" y="634"/>
                  <a:pt x="5322" y="634"/>
                </a:cubicBezTo>
                <a:cubicBezTo>
                  <a:pt x="5322" y="655"/>
                  <a:pt x="5322" y="655"/>
                  <a:pt x="5322" y="655"/>
                </a:cubicBezTo>
                <a:cubicBezTo>
                  <a:pt x="5310" y="655"/>
                  <a:pt x="5310" y="655"/>
                  <a:pt x="5310" y="655"/>
                </a:cubicBezTo>
                <a:cubicBezTo>
                  <a:pt x="5310" y="674"/>
                  <a:pt x="5310" y="674"/>
                  <a:pt x="5310" y="674"/>
                </a:cubicBezTo>
                <a:cubicBezTo>
                  <a:pt x="5302" y="674"/>
                  <a:pt x="5302" y="674"/>
                  <a:pt x="5302" y="674"/>
                </a:cubicBezTo>
                <a:cubicBezTo>
                  <a:pt x="5302" y="683"/>
                  <a:pt x="5302" y="683"/>
                  <a:pt x="5302" y="683"/>
                </a:cubicBezTo>
                <a:cubicBezTo>
                  <a:pt x="5292" y="683"/>
                  <a:pt x="5292" y="683"/>
                  <a:pt x="5292" y="683"/>
                </a:cubicBezTo>
                <a:cubicBezTo>
                  <a:pt x="5292" y="1274"/>
                  <a:pt x="5292" y="1274"/>
                  <a:pt x="5292" y="1274"/>
                </a:cubicBezTo>
                <a:cubicBezTo>
                  <a:pt x="5260" y="1274"/>
                  <a:pt x="5260" y="1274"/>
                  <a:pt x="5260" y="1274"/>
                </a:cubicBezTo>
                <a:cubicBezTo>
                  <a:pt x="5260" y="792"/>
                  <a:pt x="5260" y="792"/>
                  <a:pt x="5260" y="792"/>
                </a:cubicBezTo>
                <a:cubicBezTo>
                  <a:pt x="5098" y="792"/>
                  <a:pt x="5098" y="792"/>
                  <a:pt x="5098" y="792"/>
                </a:cubicBezTo>
                <a:cubicBezTo>
                  <a:pt x="5073" y="817"/>
                  <a:pt x="5073" y="817"/>
                  <a:pt x="5073" y="817"/>
                </a:cubicBezTo>
                <a:cubicBezTo>
                  <a:pt x="5073" y="1219"/>
                  <a:pt x="5073" y="1219"/>
                  <a:pt x="5073" y="1219"/>
                </a:cubicBezTo>
                <a:cubicBezTo>
                  <a:pt x="5044" y="1219"/>
                  <a:pt x="5044" y="1219"/>
                  <a:pt x="5044" y="1219"/>
                </a:cubicBezTo>
                <a:cubicBezTo>
                  <a:pt x="5031" y="1237"/>
                  <a:pt x="5031" y="1237"/>
                  <a:pt x="5031" y="1237"/>
                </a:cubicBezTo>
                <a:cubicBezTo>
                  <a:pt x="5031" y="1419"/>
                  <a:pt x="5031" y="1419"/>
                  <a:pt x="5031" y="1419"/>
                </a:cubicBezTo>
                <a:cubicBezTo>
                  <a:pt x="5007" y="1419"/>
                  <a:pt x="5007" y="1419"/>
                  <a:pt x="5007" y="1419"/>
                </a:cubicBezTo>
                <a:cubicBezTo>
                  <a:pt x="5007" y="1089"/>
                  <a:pt x="5007" y="1089"/>
                  <a:pt x="5007" y="1089"/>
                </a:cubicBezTo>
                <a:cubicBezTo>
                  <a:pt x="4993" y="1089"/>
                  <a:pt x="4993" y="1089"/>
                  <a:pt x="4993" y="1089"/>
                </a:cubicBezTo>
                <a:cubicBezTo>
                  <a:pt x="4993" y="1050"/>
                  <a:pt x="4993" y="1050"/>
                  <a:pt x="4993" y="1050"/>
                </a:cubicBezTo>
                <a:cubicBezTo>
                  <a:pt x="4981" y="1050"/>
                  <a:pt x="4981" y="1050"/>
                  <a:pt x="4981" y="1050"/>
                </a:cubicBezTo>
                <a:cubicBezTo>
                  <a:pt x="4981" y="1026"/>
                  <a:pt x="4981" y="1026"/>
                  <a:pt x="4981" y="1026"/>
                </a:cubicBezTo>
                <a:cubicBezTo>
                  <a:pt x="4959" y="1026"/>
                  <a:pt x="4959" y="1026"/>
                  <a:pt x="4959" y="1026"/>
                </a:cubicBezTo>
                <a:cubicBezTo>
                  <a:pt x="4945" y="1016"/>
                  <a:pt x="4945" y="1016"/>
                  <a:pt x="4945" y="1016"/>
                </a:cubicBezTo>
                <a:cubicBezTo>
                  <a:pt x="4945" y="887"/>
                  <a:pt x="4945" y="887"/>
                  <a:pt x="4945" y="887"/>
                </a:cubicBezTo>
                <a:cubicBezTo>
                  <a:pt x="4841" y="919"/>
                  <a:pt x="4841" y="919"/>
                  <a:pt x="4841" y="919"/>
                </a:cubicBezTo>
                <a:cubicBezTo>
                  <a:pt x="4819" y="902"/>
                  <a:pt x="4819" y="902"/>
                  <a:pt x="4819" y="902"/>
                </a:cubicBezTo>
                <a:cubicBezTo>
                  <a:pt x="4819" y="685"/>
                  <a:pt x="4819" y="685"/>
                  <a:pt x="4819" y="685"/>
                </a:cubicBezTo>
                <a:cubicBezTo>
                  <a:pt x="4750" y="668"/>
                  <a:pt x="4750" y="668"/>
                  <a:pt x="4750" y="668"/>
                </a:cubicBezTo>
                <a:cubicBezTo>
                  <a:pt x="4616" y="723"/>
                  <a:pt x="4616" y="723"/>
                  <a:pt x="4616" y="723"/>
                </a:cubicBezTo>
                <a:cubicBezTo>
                  <a:pt x="4616" y="734"/>
                  <a:pt x="4616" y="734"/>
                  <a:pt x="4616" y="734"/>
                </a:cubicBezTo>
                <a:cubicBezTo>
                  <a:pt x="4593" y="720"/>
                  <a:pt x="4593" y="720"/>
                  <a:pt x="4593" y="720"/>
                </a:cubicBezTo>
                <a:cubicBezTo>
                  <a:pt x="4574" y="720"/>
                  <a:pt x="4574" y="720"/>
                  <a:pt x="4574" y="720"/>
                </a:cubicBezTo>
                <a:cubicBezTo>
                  <a:pt x="4574" y="739"/>
                  <a:pt x="4574" y="739"/>
                  <a:pt x="4574" y="739"/>
                </a:cubicBezTo>
                <a:cubicBezTo>
                  <a:pt x="4551" y="739"/>
                  <a:pt x="4551" y="739"/>
                  <a:pt x="4551" y="739"/>
                </a:cubicBezTo>
                <a:cubicBezTo>
                  <a:pt x="4551" y="807"/>
                  <a:pt x="4551" y="807"/>
                  <a:pt x="4551" y="807"/>
                </a:cubicBezTo>
                <a:cubicBezTo>
                  <a:pt x="4540" y="807"/>
                  <a:pt x="4540" y="807"/>
                  <a:pt x="4540" y="807"/>
                </a:cubicBezTo>
                <a:cubicBezTo>
                  <a:pt x="4540" y="1250"/>
                  <a:pt x="4540" y="1250"/>
                  <a:pt x="4540" y="1250"/>
                </a:cubicBezTo>
                <a:cubicBezTo>
                  <a:pt x="4523" y="1250"/>
                  <a:pt x="4523" y="1250"/>
                  <a:pt x="4523" y="1250"/>
                </a:cubicBezTo>
                <a:cubicBezTo>
                  <a:pt x="4516" y="1237"/>
                  <a:pt x="4516" y="1237"/>
                  <a:pt x="4516" y="1237"/>
                </a:cubicBezTo>
                <a:cubicBezTo>
                  <a:pt x="4516" y="1205"/>
                  <a:pt x="4516" y="1205"/>
                  <a:pt x="4516" y="1205"/>
                </a:cubicBezTo>
                <a:cubicBezTo>
                  <a:pt x="4499" y="1205"/>
                  <a:pt x="4499" y="1205"/>
                  <a:pt x="4499" y="1205"/>
                </a:cubicBezTo>
                <a:cubicBezTo>
                  <a:pt x="4499" y="1238"/>
                  <a:pt x="4499" y="1238"/>
                  <a:pt x="4499" y="1238"/>
                </a:cubicBezTo>
                <a:cubicBezTo>
                  <a:pt x="4495" y="1234"/>
                  <a:pt x="4495" y="1234"/>
                  <a:pt x="4495" y="1234"/>
                </a:cubicBezTo>
                <a:cubicBezTo>
                  <a:pt x="4495" y="1245"/>
                  <a:pt x="4495" y="1245"/>
                  <a:pt x="4495" y="1245"/>
                </a:cubicBezTo>
                <a:cubicBezTo>
                  <a:pt x="4482" y="1245"/>
                  <a:pt x="4482" y="1245"/>
                  <a:pt x="4482" y="1245"/>
                </a:cubicBezTo>
                <a:cubicBezTo>
                  <a:pt x="4482" y="1255"/>
                  <a:pt x="4482" y="1255"/>
                  <a:pt x="4482" y="1255"/>
                </a:cubicBezTo>
                <a:cubicBezTo>
                  <a:pt x="4474" y="1255"/>
                  <a:pt x="4474" y="1255"/>
                  <a:pt x="4474" y="1255"/>
                </a:cubicBezTo>
                <a:cubicBezTo>
                  <a:pt x="4474" y="1263"/>
                  <a:pt x="4474" y="1263"/>
                  <a:pt x="4474" y="1263"/>
                </a:cubicBezTo>
                <a:cubicBezTo>
                  <a:pt x="4452" y="1263"/>
                  <a:pt x="4452" y="1263"/>
                  <a:pt x="4452" y="1263"/>
                </a:cubicBezTo>
                <a:cubicBezTo>
                  <a:pt x="4452" y="1251"/>
                  <a:pt x="4452" y="1251"/>
                  <a:pt x="4452" y="1251"/>
                </a:cubicBezTo>
                <a:cubicBezTo>
                  <a:pt x="4468" y="1248"/>
                  <a:pt x="4468" y="1248"/>
                  <a:pt x="4468" y="1248"/>
                </a:cubicBezTo>
                <a:cubicBezTo>
                  <a:pt x="4468" y="1242"/>
                  <a:pt x="4468" y="1242"/>
                  <a:pt x="4468" y="1242"/>
                </a:cubicBezTo>
                <a:cubicBezTo>
                  <a:pt x="4407" y="1242"/>
                  <a:pt x="4407" y="1242"/>
                  <a:pt x="4407" y="1242"/>
                </a:cubicBezTo>
                <a:cubicBezTo>
                  <a:pt x="4409" y="1247"/>
                  <a:pt x="4409" y="1247"/>
                  <a:pt x="4409" y="1247"/>
                </a:cubicBezTo>
                <a:cubicBezTo>
                  <a:pt x="4421" y="1249"/>
                  <a:pt x="4421" y="1249"/>
                  <a:pt x="4421" y="1249"/>
                </a:cubicBezTo>
                <a:cubicBezTo>
                  <a:pt x="4421" y="1260"/>
                  <a:pt x="4421" y="1260"/>
                  <a:pt x="4421" y="1260"/>
                </a:cubicBezTo>
                <a:cubicBezTo>
                  <a:pt x="4398" y="1265"/>
                  <a:pt x="4398" y="1265"/>
                  <a:pt x="4398" y="1265"/>
                </a:cubicBezTo>
                <a:cubicBezTo>
                  <a:pt x="4369" y="1201"/>
                  <a:pt x="4369" y="1201"/>
                  <a:pt x="4369" y="1201"/>
                </a:cubicBezTo>
                <a:cubicBezTo>
                  <a:pt x="4369" y="1161"/>
                  <a:pt x="4369" y="1161"/>
                  <a:pt x="4369" y="1161"/>
                </a:cubicBezTo>
                <a:cubicBezTo>
                  <a:pt x="4369" y="948"/>
                  <a:pt x="4369" y="948"/>
                  <a:pt x="4369" y="948"/>
                </a:cubicBezTo>
                <a:cubicBezTo>
                  <a:pt x="4369" y="948"/>
                  <a:pt x="4379" y="944"/>
                  <a:pt x="4379" y="932"/>
                </a:cubicBezTo>
                <a:cubicBezTo>
                  <a:pt x="4379" y="920"/>
                  <a:pt x="4346" y="917"/>
                  <a:pt x="4333" y="917"/>
                </a:cubicBezTo>
                <a:cubicBezTo>
                  <a:pt x="4320" y="917"/>
                  <a:pt x="4287" y="920"/>
                  <a:pt x="4287" y="932"/>
                </a:cubicBezTo>
                <a:cubicBezTo>
                  <a:pt x="4287" y="944"/>
                  <a:pt x="4297" y="948"/>
                  <a:pt x="4297" y="948"/>
                </a:cubicBezTo>
                <a:cubicBezTo>
                  <a:pt x="4297" y="1161"/>
                  <a:pt x="4297" y="1161"/>
                  <a:pt x="4297" y="1161"/>
                </a:cubicBezTo>
                <a:cubicBezTo>
                  <a:pt x="4286" y="1161"/>
                  <a:pt x="4286" y="1161"/>
                  <a:pt x="4286" y="1161"/>
                </a:cubicBezTo>
                <a:cubicBezTo>
                  <a:pt x="4286" y="1131"/>
                  <a:pt x="4286" y="1131"/>
                  <a:pt x="4286" y="1131"/>
                </a:cubicBezTo>
                <a:cubicBezTo>
                  <a:pt x="4238" y="1091"/>
                  <a:pt x="4238" y="1091"/>
                  <a:pt x="4238" y="1091"/>
                </a:cubicBezTo>
                <a:cubicBezTo>
                  <a:pt x="4238" y="974"/>
                  <a:pt x="4238" y="974"/>
                  <a:pt x="4238" y="974"/>
                </a:cubicBezTo>
                <a:cubicBezTo>
                  <a:pt x="4223" y="974"/>
                  <a:pt x="4223" y="974"/>
                  <a:pt x="4223" y="974"/>
                </a:cubicBezTo>
                <a:cubicBezTo>
                  <a:pt x="4166" y="1010"/>
                  <a:pt x="4166" y="1010"/>
                  <a:pt x="4166" y="1010"/>
                </a:cubicBezTo>
                <a:cubicBezTo>
                  <a:pt x="4166" y="995"/>
                  <a:pt x="4166" y="995"/>
                  <a:pt x="4166" y="995"/>
                </a:cubicBezTo>
                <a:cubicBezTo>
                  <a:pt x="4087" y="995"/>
                  <a:pt x="4087" y="995"/>
                  <a:pt x="4087" y="995"/>
                </a:cubicBezTo>
                <a:cubicBezTo>
                  <a:pt x="4087" y="1012"/>
                  <a:pt x="4087" y="1012"/>
                  <a:pt x="4087" y="1012"/>
                </a:cubicBezTo>
                <a:cubicBezTo>
                  <a:pt x="4069" y="1012"/>
                  <a:pt x="4069" y="1012"/>
                  <a:pt x="4069" y="1012"/>
                </a:cubicBezTo>
                <a:cubicBezTo>
                  <a:pt x="4069" y="1130"/>
                  <a:pt x="4069" y="1130"/>
                  <a:pt x="4069" y="1130"/>
                </a:cubicBezTo>
                <a:cubicBezTo>
                  <a:pt x="4046" y="1117"/>
                  <a:pt x="4046" y="1117"/>
                  <a:pt x="4046" y="1117"/>
                </a:cubicBezTo>
                <a:cubicBezTo>
                  <a:pt x="4046" y="1088"/>
                  <a:pt x="4046" y="1088"/>
                  <a:pt x="4046" y="1088"/>
                </a:cubicBezTo>
                <a:cubicBezTo>
                  <a:pt x="4039" y="1088"/>
                  <a:pt x="4039" y="1088"/>
                  <a:pt x="4039" y="1088"/>
                </a:cubicBezTo>
                <a:cubicBezTo>
                  <a:pt x="4039" y="1118"/>
                  <a:pt x="4039" y="1118"/>
                  <a:pt x="4039" y="1118"/>
                </a:cubicBezTo>
                <a:cubicBezTo>
                  <a:pt x="4032" y="1118"/>
                  <a:pt x="4032" y="1118"/>
                  <a:pt x="4032" y="1118"/>
                </a:cubicBezTo>
                <a:cubicBezTo>
                  <a:pt x="4032" y="1061"/>
                  <a:pt x="4032" y="1061"/>
                  <a:pt x="4032" y="1061"/>
                </a:cubicBezTo>
                <a:cubicBezTo>
                  <a:pt x="3989" y="1061"/>
                  <a:pt x="3989" y="1061"/>
                  <a:pt x="3989" y="1061"/>
                </a:cubicBezTo>
                <a:cubicBezTo>
                  <a:pt x="3989" y="1052"/>
                  <a:pt x="3984" y="1018"/>
                  <a:pt x="3943" y="995"/>
                </a:cubicBezTo>
                <a:cubicBezTo>
                  <a:pt x="3943" y="975"/>
                  <a:pt x="3943" y="975"/>
                  <a:pt x="3943" y="975"/>
                </a:cubicBezTo>
                <a:cubicBezTo>
                  <a:pt x="3933" y="975"/>
                  <a:pt x="3933" y="975"/>
                  <a:pt x="3933" y="975"/>
                </a:cubicBezTo>
                <a:cubicBezTo>
                  <a:pt x="3923" y="975"/>
                  <a:pt x="3923" y="975"/>
                  <a:pt x="3923" y="975"/>
                </a:cubicBezTo>
                <a:cubicBezTo>
                  <a:pt x="3923" y="995"/>
                  <a:pt x="3923" y="995"/>
                  <a:pt x="3923" y="995"/>
                </a:cubicBezTo>
                <a:cubicBezTo>
                  <a:pt x="3882" y="1018"/>
                  <a:pt x="3877" y="1052"/>
                  <a:pt x="3877" y="1061"/>
                </a:cubicBezTo>
                <a:cubicBezTo>
                  <a:pt x="3877" y="1070"/>
                  <a:pt x="3885" y="1078"/>
                  <a:pt x="3885" y="1078"/>
                </a:cubicBezTo>
                <a:cubicBezTo>
                  <a:pt x="3859" y="1078"/>
                  <a:pt x="3859" y="1078"/>
                  <a:pt x="3859" y="1078"/>
                </a:cubicBezTo>
                <a:cubicBezTo>
                  <a:pt x="3846" y="1078"/>
                  <a:pt x="3846" y="1078"/>
                  <a:pt x="3846" y="1078"/>
                </a:cubicBezTo>
                <a:cubicBezTo>
                  <a:pt x="3809" y="1051"/>
                  <a:pt x="3809" y="1051"/>
                  <a:pt x="3809" y="1051"/>
                </a:cubicBezTo>
                <a:cubicBezTo>
                  <a:pt x="3781" y="1070"/>
                  <a:pt x="3781" y="1070"/>
                  <a:pt x="3781" y="1070"/>
                </a:cubicBezTo>
                <a:cubicBezTo>
                  <a:pt x="3770" y="1080"/>
                  <a:pt x="3770" y="1080"/>
                  <a:pt x="3770" y="1080"/>
                </a:cubicBezTo>
                <a:cubicBezTo>
                  <a:pt x="3742" y="1080"/>
                  <a:pt x="3742" y="1080"/>
                  <a:pt x="3742" y="1080"/>
                </a:cubicBezTo>
                <a:cubicBezTo>
                  <a:pt x="3742" y="1095"/>
                  <a:pt x="3742" y="1095"/>
                  <a:pt x="3742" y="1095"/>
                </a:cubicBezTo>
                <a:cubicBezTo>
                  <a:pt x="3759" y="1095"/>
                  <a:pt x="3763" y="1109"/>
                  <a:pt x="3763" y="1109"/>
                </a:cubicBezTo>
                <a:cubicBezTo>
                  <a:pt x="3763" y="1133"/>
                  <a:pt x="3763" y="1133"/>
                  <a:pt x="3763" y="1133"/>
                </a:cubicBezTo>
                <a:cubicBezTo>
                  <a:pt x="3734" y="1133"/>
                  <a:pt x="3734" y="1133"/>
                  <a:pt x="3734" y="1133"/>
                </a:cubicBezTo>
                <a:cubicBezTo>
                  <a:pt x="3734" y="1123"/>
                  <a:pt x="3734" y="1123"/>
                  <a:pt x="3734" y="1123"/>
                </a:cubicBezTo>
                <a:cubicBezTo>
                  <a:pt x="3673" y="1123"/>
                  <a:pt x="3673" y="1123"/>
                  <a:pt x="3673" y="1123"/>
                </a:cubicBezTo>
                <a:cubicBezTo>
                  <a:pt x="3673" y="1147"/>
                  <a:pt x="3673" y="1147"/>
                  <a:pt x="3673" y="1147"/>
                </a:cubicBezTo>
                <a:cubicBezTo>
                  <a:pt x="3635" y="1147"/>
                  <a:pt x="3635" y="1147"/>
                  <a:pt x="3635" y="1147"/>
                </a:cubicBezTo>
                <a:cubicBezTo>
                  <a:pt x="3635" y="1405"/>
                  <a:pt x="3635" y="1405"/>
                  <a:pt x="3635" y="1405"/>
                </a:cubicBezTo>
                <a:cubicBezTo>
                  <a:pt x="3585" y="1405"/>
                  <a:pt x="3585" y="1405"/>
                  <a:pt x="3585" y="1405"/>
                </a:cubicBezTo>
                <a:cubicBezTo>
                  <a:pt x="3585" y="1415"/>
                  <a:pt x="3585" y="1415"/>
                  <a:pt x="3585" y="1415"/>
                </a:cubicBezTo>
                <a:cubicBezTo>
                  <a:pt x="3576" y="1415"/>
                  <a:pt x="3576" y="1415"/>
                  <a:pt x="3576" y="1415"/>
                </a:cubicBezTo>
                <a:cubicBezTo>
                  <a:pt x="3576" y="1437"/>
                  <a:pt x="3576" y="1437"/>
                  <a:pt x="3576" y="1437"/>
                </a:cubicBezTo>
                <a:cubicBezTo>
                  <a:pt x="3565" y="1437"/>
                  <a:pt x="3565" y="1437"/>
                  <a:pt x="3565" y="1437"/>
                </a:cubicBezTo>
                <a:cubicBezTo>
                  <a:pt x="3565" y="1403"/>
                  <a:pt x="3565" y="1403"/>
                  <a:pt x="3565" y="1403"/>
                </a:cubicBezTo>
                <a:cubicBezTo>
                  <a:pt x="3528" y="1403"/>
                  <a:pt x="3528" y="1403"/>
                  <a:pt x="3528" y="1403"/>
                </a:cubicBezTo>
                <a:cubicBezTo>
                  <a:pt x="3528" y="1259"/>
                  <a:pt x="3528" y="1259"/>
                  <a:pt x="3528" y="1259"/>
                </a:cubicBezTo>
                <a:cubicBezTo>
                  <a:pt x="3478" y="1259"/>
                  <a:pt x="3478" y="1259"/>
                  <a:pt x="3478" y="1259"/>
                </a:cubicBezTo>
                <a:cubicBezTo>
                  <a:pt x="3478" y="1245"/>
                  <a:pt x="3478" y="1245"/>
                  <a:pt x="3478" y="1245"/>
                </a:cubicBezTo>
                <a:cubicBezTo>
                  <a:pt x="3463" y="1245"/>
                  <a:pt x="3463" y="1245"/>
                  <a:pt x="3463" y="1245"/>
                </a:cubicBezTo>
                <a:cubicBezTo>
                  <a:pt x="3463" y="1255"/>
                  <a:pt x="3463" y="1255"/>
                  <a:pt x="3463" y="1255"/>
                </a:cubicBezTo>
                <a:cubicBezTo>
                  <a:pt x="3455" y="1255"/>
                  <a:pt x="3455" y="1255"/>
                  <a:pt x="3455" y="1255"/>
                </a:cubicBezTo>
                <a:cubicBezTo>
                  <a:pt x="3456" y="1251"/>
                  <a:pt x="3456" y="1248"/>
                  <a:pt x="3456" y="1245"/>
                </a:cubicBezTo>
                <a:cubicBezTo>
                  <a:pt x="3456" y="1211"/>
                  <a:pt x="3436" y="1182"/>
                  <a:pt x="3407" y="1168"/>
                </a:cubicBezTo>
                <a:cubicBezTo>
                  <a:pt x="3407" y="700"/>
                  <a:pt x="3407" y="700"/>
                  <a:pt x="3407" y="700"/>
                </a:cubicBezTo>
                <a:cubicBezTo>
                  <a:pt x="3431" y="687"/>
                  <a:pt x="3447" y="662"/>
                  <a:pt x="3447" y="634"/>
                </a:cubicBezTo>
                <a:cubicBezTo>
                  <a:pt x="3447" y="597"/>
                  <a:pt x="3421" y="567"/>
                  <a:pt x="3387" y="560"/>
                </a:cubicBezTo>
                <a:cubicBezTo>
                  <a:pt x="3383" y="429"/>
                  <a:pt x="3383" y="429"/>
                  <a:pt x="3383" y="429"/>
                </a:cubicBezTo>
                <a:cubicBezTo>
                  <a:pt x="3391" y="425"/>
                  <a:pt x="3397" y="417"/>
                  <a:pt x="3397" y="407"/>
                </a:cubicBezTo>
                <a:cubicBezTo>
                  <a:pt x="3397" y="400"/>
                  <a:pt x="3394" y="393"/>
                  <a:pt x="3390" y="389"/>
                </a:cubicBezTo>
                <a:cubicBezTo>
                  <a:pt x="3390" y="372"/>
                  <a:pt x="3390" y="372"/>
                  <a:pt x="3390" y="372"/>
                </a:cubicBezTo>
                <a:cubicBezTo>
                  <a:pt x="3382" y="372"/>
                  <a:pt x="3382" y="372"/>
                  <a:pt x="3382" y="372"/>
                </a:cubicBezTo>
                <a:cubicBezTo>
                  <a:pt x="3382" y="269"/>
                  <a:pt x="3382" y="269"/>
                  <a:pt x="3382" y="269"/>
                </a:cubicBezTo>
                <a:cubicBezTo>
                  <a:pt x="3377" y="269"/>
                  <a:pt x="3377" y="269"/>
                  <a:pt x="3377" y="269"/>
                </a:cubicBezTo>
                <a:cubicBezTo>
                  <a:pt x="3377" y="187"/>
                  <a:pt x="3377" y="187"/>
                  <a:pt x="3377" y="187"/>
                </a:cubicBezTo>
                <a:cubicBezTo>
                  <a:pt x="3377" y="187"/>
                  <a:pt x="3385" y="187"/>
                  <a:pt x="3385" y="177"/>
                </a:cubicBezTo>
                <a:cubicBezTo>
                  <a:pt x="3385" y="167"/>
                  <a:pt x="3377" y="170"/>
                  <a:pt x="3377" y="170"/>
                </a:cubicBezTo>
                <a:cubicBezTo>
                  <a:pt x="3372" y="0"/>
                  <a:pt x="3372" y="0"/>
                  <a:pt x="3372" y="0"/>
                </a:cubicBezTo>
                <a:cubicBezTo>
                  <a:pt x="3367" y="170"/>
                  <a:pt x="3367" y="170"/>
                  <a:pt x="3367" y="170"/>
                </a:cubicBezTo>
                <a:cubicBezTo>
                  <a:pt x="3367" y="170"/>
                  <a:pt x="3359" y="167"/>
                  <a:pt x="3359" y="177"/>
                </a:cubicBezTo>
                <a:cubicBezTo>
                  <a:pt x="3359" y="187"/>
                  <a:pt x="3367" y="187"/>
                  <a:pt x="3367" y="187"/>
                </a:cubicBezTo>
                <a:cubicBezTo>
                  <a:pt x="3367" y="269"/>
                  <a:pt x="3367" y="269"/>
                  <a:pt x="3367" y="269"/>
                </a:cubicBezTo>
                <a:cubicBezTo>
                  <a:pt x="3362" y="269"/>
                  <a:pt x="3362" y="269"/>
                  <a:pt x="3362" y="269"/>
                </a:cubicBezTo>
                <a:cubicBezTo>
                  <a:pt x="3362" y="372"/>
                  <a:pt x="3362" y="372"/>
                  <a:pt x="3362" y="372"/>
                </a:cubicBezTo>
                <a:cubicBezTo>
                  <a:pt x="3354" y="372"/>
                  <a:pt x="3354" y="372"/>
                  <a:pt x="3354" y="372"/>
                </a:cubicBezTo>
                <a:cubicBezTo>
                  <a:pt x="3354" y="389"/>
                  <a:pt x="3354" y="389"/>
                  <a:pt x="3354" y="389"/>
                </a:cubicBezTo>
                <a:cubicBezTo>
                  <a:pt x="3350" y="393"/>
                  <a:pt x="3347" y="400"/>
                  <a:pt x="3347" y="407"/>
                </a:cubicBezTo>
                <a:cubicBezTo>
                  <a:pt x="3347" y="417"/>
                  <a:pt x="3353" y="425"/>
                  <a:pt x="3361" y="429"/>
                </a:cubicBezTo>
                <a:cubicBezTo>
                  <a:pt x="3357" y="560"/>
                  <a:pt x="3357" y="560"/>
                  <a:pt x="3357" y="560"/>
                </a:cubicBezTo>
                <a:cubicBezTo>
                  <a:pt x="3323" y="567"/>
                  <a:pt x="3297" y="597"/>
                  <a:pt x="3297" y="634"/>
                </a:cubicBezTo>
                <a:cubicBezTo>
                  <a:pt x="3297" y="659"/>
                  <a:pt x="3310" y="681"/>
                  <a:pt x="3329" y="695"/>
                </a:cubicBezTo>
                <a:cubicBezTo>
                  <a:pt x="3329" y="1173"/>
                  <a:pt x="3329" y="1173"/>
                  <a:pt x="3329" y="1173"/>
                </a:cubicBezTo>
                <a:cubicBezTo>
                  <a:pt x="3304" y="1187"/>
                  <a:pt x="3288" y="1214"/>
                  <a:pt x="3288" y="1245"/>
                </a:cubicBezTo>
                <a:cubicBezTo>
                  <a:pt x="3288" y="1275"/>
                  <a:pt x="3304" y="1302"/>
                  <a:pt x="3329" y="1317"/>
                </a:cubicBezTo>
                <a:cubicBezTo>
                  <a:pt x="3329" y="1343"/>
                  <a:pt x="3329" y="1343"/>
                  <a:pt x="3329" y="1343"/>
                </a:cubicBezTo>
                <a:cubicBezTo>
                  <a:pt x="3287" y="1479"/>
                  <a:pt x="3287" y="1479"/>
                  <a:pt x="3287" y="1479"/>
                </a:cubicBezTo>
                <a:cubicBezTo>
                  <a:pt x="3180" y="1479"/>
                  <a:pt x="3180" y="1479"/>
                  <a:pt x="3180" y="1479"/>
                </a:cubicBezTo>
                <a:cubicBezTo>
                  <a:pt x="3180" y="1420"/>
                  <a:pt x="3180" y="1420"/>
                  <a:pt x="3180" y="1420"/>
                </a:cubicBezTo>
                <a:cubicBezTo>
                  <a:pt x="3132" y="1420"/>
                  <a:pt x="3132" y="1420"/>
                  <a:pt x="3132" y="1420"/>
                </a:cubicBezTo>
                <a:cubicBezTo>
                  <a:pt x="3132" y="1479"/>
                  <a:pt x="3132" y="1479"/>
                  <a:pt x="3132" y="1479"/>
                </a:cubicBezTo>
                <a:cubicBezTo>
                  <a:pt x="2997" y="1479"/>
                  <a:pt x="2997" y="1479"/>
                  <a:pt x="2997" y="1479"/>
                </a:cubicBezTo>
                <a:cubicBezTo>
                  <a:pt x="2997" y="1395"/>
                  <a:pt x="2997" y="1395"/>
                  <a:pt x="2997" y="1395"/>
                </a:cubicBezTo>
                <a:cubicBezTo>
                  <a:pt x="2850" y="1372"/>
                  <a:pt x="2850" y="1372"/>
                  <a:pt x="2850" y="1372"/>
                </a:cubicBezTo>
                <a:cubicBezTo>
                  <a:pt x="2850" y="1279"/>
                  <a:pt x="2850" y="1279"/>
                  <a:pt x="2850" y="1279"/>
                </a:cubicBezTo>
                <a:cubicBezTo>
                  <a:pt x="2844" y="1271"/>
                  <a:pt x="2844" y="1271"/>
                  <a:pt x="2844" y="1271"/>
                </a:cubicBezTo>
                <a:cubicBezTo>
                  <a:pt x="2844" y="1227"/>
                  <a:pt x="2844" y="1227"/>
                  <a:pt x="2844" y="1227"/>
                </a:cubicBezTo>
                <a:cubicBezTo>
                  <a:pt x="2838" y="1223"/>
                  <a:pt x="2838" y="1223"/>
                  <a:pt x="2838" y="1223"/>
                </a:cubicBezTo>
                <a:cubicBezTo>
                  <a:pt x="2838" y="1194"/>
                  <a:pt x="2838" y="1194"/>
                  <a:pt x="2838" y="1194"/>
                </a:cubicBezTo>
                <a:cubicBezTo>
                  <a:pt x="2818" y="1177"/>
                  <a:pt x="2818" y="1177"/>
                  <a:pt x="2818" y="1177"/>
                </a:cubicBezTo>
                <a:cubicBezTo>
                  <a:pt x="2803" y="1177"/>
                  <a:pt x="2803" y="1177"/>
                  <a:pt x="2803" y="1177"/>
                </a:cubicBezTo>
                <a:cubicBezTo>
                  <a:pt x="2797" y="1119"/>
                  <a:pt x="2797" y="1119"/>
                  <a:pt x="2797" y="1119"/>
                </a:cubicBezTo>
                <a:cubicBezTo>
                  <a:pt x="2791" y="1177"/>
                  <a:pt x="2791" y="1177"/>
                  <a:pt x="2791" y="1177"/>
                </a:cubicBezTo>
                <a:cubicBezTo>
                  <a:pt x="2776" y="1177"/>
                  <a:pt x="2776" y="1177"/>
                  <a:pt x="2776" y="1177"/>
                </a:cubicBezTo>
                <a:cubicBezTo>
                  <a:pt x="2756" y="1194"/>
                  <a:pt x="2756" y="1194"/>
                  <a:pt x="2756" y="1194"/>
                </a:cubicBezTo>
                <a:cubicBezTo>
                  <a:pt x="2756" y="1223"/>
                  <a:pt x="2756" y="1223"/>
                  <a:pt x="2756" y="1223"/>
                </a:cubicBezTo>
                <a:cubicBezTo>
                  <a:pt x="2750" y="1227"/>
                  <a:pt x="2750" y="1227"/>
                  <a:pt x="2750" y="1227"/>
                </a:cubicBezTo>
                <a:cubicBezTo>
                  <a:pt x="2750" y="1271"/>
                  <a:pt x="2750" y="1271"/>
                  <a:pt x="2750" y="1271"/>
                </a:cubicBezTo>
                <a:cubicBezTo>
                  <a:pt x="2744" y="1279"/>
                  <a:pt x="2744" y="1279"/>
                  <a:pt x="2744" y="1279"/>
                </a:cubicBezTo>
                <a:cubicBezTo>
                  <a:pt x="2744" y="1341"/>
                  <a:pt x="2744" y="1341"/>
                  <a:pt x="2744" y="1341"/>
                </a:cubicBezTo>
                <a:cubicBezTo>
                  <a:pt x="2744" y="1341"/>
                  <a:pt x="2733" y="1330"/>
                  <a:pt x="2701" y="1330"/>
                </a:cubicBezTo>
                <a:cubicBezTo>
                  <a:pt x="2658" y="1330"/>
                  <a:pt x="2628" y="1372"/>
                  <a:pt x="2628" y="1372"/>
                </a:cubicBezTo>
                <a:cubicBezTo>
                  <a:pt x="2572" y="1372"/>
                  <a:pt x="2572" y="1372"/>
                  <a:pt x="2572" y="1372"/>
                </a:cubicBezTo>
                <a:cubicBezTo>
                  <a:pt x="2572" y="1389"/>
                  <a:pt x="2572" y="1389"/>
                  <a:pt x="2572" y="1389"/>
                </a:cubicBezTo>
                <a:cubicBezTo>
                  <a:pt x="2553" y="1389"/>
                  <a:pt x="2553" y="1389"/>
                  <a:pt x="2553" y="1389"/>
                </a:cubicBezTo>
                <a:cubicBezTo>
                  <a:pt x="2553" y="1382"/>
                  <a:pt x="2553" y="1382"/>
                  <a:pt x="2553" y="1382"/>
                </a:cubicBezTo>
                <a:cubicBezTo>
                  <a:pt x="2510" y="1382"/>
                  <a:pt x="2510" y="1382"/>
                  <a:pt x="2510" y="1382"/>
                </a:cubicBezTo>
                <a:cubicBezTo>
                  <a:pt x="2502" y="1393"/>
                  <a:pt x="2502" y="1393"/>
                  <a:pt x="2502" y="1393"/>
                </a:cubicBezTo>
                <a:cubicBezTo>
                  <a:pt x="2478" y="1393"/>
                  <a:pt x="2478" y="1393"/>
                  <a:pt x="2478" y="1393"/>
                </a:cubicBezTo>
                <a:cubicBezTo>
                  <a:pt x="2478" y="1402"/>
                  <a:pt x="2478" y="1402"/>
                  <a:pt x="2478" y="1402"/>
                </a:cubicBezTo>
                <a:cubicBezTo>
                  <a:pt x="2470" y="1402"/>
                  <a:pt x="2470" y="1402"/>
                  <a:pt x="2470" y="1402"/>
                </a:cubicBezTo>
                <a:cubicBezTo>
                  <a:pt x="2470" y="1378"/>
                  <a:pt x="2470" y="1378"/>
                  <a:pt x="2470" y="1378"/>
                </a:cubicBezTo>
                <a:cubicBezTo>
                  <a:pt x="2443" y="1378"/>
                  <a:pt x="2443" y="1378"/>
                  <a:pt x="2443" y="1378"/>
                </a:cubicBezTo>
                <a:cubicBezTo>
                  <a:pt x="2432" y="1388"/>
                  <a:pt x="2432" y="1388"/>
                  <a:pt x="2432" y="1388"/>
                </a:cubicBezTo>
                <a:cubicBezTo>
                  <a:pt x="2417" y="1388"/>
                  <a:pt x="2417" y="1388"/>
                  <a:pt x="2417" y="1388"/>
                </a:cubicBezTo>
                <a:cubicBezTo>
                  <a:pt x="2408" y="1375"/>
                  <a:pt x="2408" y="1375"/>
                  <a:pt x="2408" y="1375"/>
                </a:cubicBezTo>
                <a:cubicBezTo>
                  <a:pt x="2393" y="1375"/>
                  <a:pt x="2393" y="1375"/>
                  <a:pt x="2393" y="1375"/>
                </a:cubicBezTo>
                <a:cubicBezTo>
                  <a:pt x="2381" y="1388"/>
                  <a:pt x="2381" y="1388"/>
                  <a:pt x="2381" y="1388"/>
                </a:cubicBezTo>
                <a:cubicBezTo>
                  <a:pt x="2365" y="1388"/>
                  <a:pt x="2365" y="1388"/>
                  <a:pt x="2365" y="1388"/>
                </a:cubicBezTo>
                <a:cubicBezTo>
                  <a:pt x="2365" y="1465"/>
                  <a:pt x="2365" y="1465"/>
                  <a:pt x="2365" y="1465"/>
                </a:cubicBezTo>
                <a:cubicBezTo>
                  <a:pt x="2310" y="1465"/>
                  <a:pt x="2310" y="1465"/>
                  <a:pt x="2310" y="1465"/>
                </a:cubicBezTo>
                <a:cubicBezTo>
                  <a:pt x="2310" y="1440"/>
                  <a:pt x="2310" y="1440"/>
                  <a:pt x="2310" y="1440"/>
                </a:cubicBezTo>
                <a:cubicBezTo>
                  <a:pt x="2284" y="1420"/>
                  <a:pt x="2284" y="1420"/>
                  <a:pt x="2284" y="1420"/>
                </a:cubicBezTo>
                <a:cubicBezTo>
                  <a:pt x="2279" y="1380"/>
                  <a:pt x="2279" y="1380"/>
                  <a:pt x="2279" y="1380"/>
                </a:cubicBezTo>
                <a:cubicBezTo>
                  <a:pt x="2273" y="1419"/>
                  <a:pt x="2273" y="1419"/>
                  <a:pt x="2273" y="1419"/>
                </a:cubicBezTo>
                <a:cubicBezTo>
                  <a:pt x="2243" y="1441"/>
                  <a:pt x="2243" y="1441"/>
                  <a:pt x="2243" y="1441"/>
                </a:cubicBezTo>
                <a:cubicBezTo>
                  <a:pt x="2243" y="1457"/>
                  <a:pt x="2243" y="1457"/>
                  <a:pt x="2243" y="1457"/>
                </a:cubicBezTo>
                <a:cubicBezTo>
                  <a:pt x="2199" y="1457"/>
                  <a:pt x="2199" y="1457"/>
                  <a:pt x="2199" y="1457"/>
                </a:cubicBezTo>
                <a:cubicBezTo>
                  <a:pt x="2199" y="1401"/>
                  <a:pt x="2199" y="1401"/>
                  <a:pt x="2199" y="1401"/>
                </a:cubicBezTo>
                <a:cubicBezTo>
                  <a:pt x="2177" y="1401"/>
                  <a:pt x="2177" y="1401"/>
                  <a:pt x="2177" y="1401"/>
                </a:cubicBezTo>
                <a:cubicBezTo>
                  <a:pt x="2177" y="1391"/>
                  <a:pt x="2177" y="1391"/>
                  <a:pt x="2177" y="1391"/>
                </a:cubicBezTo>
                <a:cubicBezTo>
                  <a:pt x="2152" y="1391"/>
                  <a:pt x="2152" y="1391"/>
                  <a:pt x="2152" y="1391"/>
                </a:cubicBezTo>
                <a:cubicBezTo>
                  <a:pt x="2152" y="1409"/>
                  <a:pt x="2152" y="1409"/>
                  <a:pt x="2152" y="1409"/>
                </a:cubicBezTo>
                <a:cubicBezTo>
                  <a:pt x="2139" y="1409"/>
                  <a:pt x="2139" y="1409"/>
                  <a:pt x="2139" y="1409"/>
                </a:cubicBezTo>
                <a:cubicBezTo>
                  <a:pt x="2139" y="1371"/>
                  <a:pt x="2139" y="1371"/>
                  <a:pt x="2139" y="1371"/>
                </a:cubicBezTo>
                <a:cubicBezTo>
                  <a:pt x="2093" y="1371"/>
                  <a:pt x="2093" y="1371"/>
                  <a:pt x="2093" y="1371"/>
                </a:cubicBezTo>
                <a:cubicBezTo>
                  <a:pt x="2093" y="1436"/>
                  <a:pt x="2093" y="1436"/>
                  <a:pt x="2093" y="1436"/>
                </a:cubicBezTo>
                <a:cubicBezTo>
                  <a:pt x="2077" y="1436"/>
                  <a:pt x="2077" y="1436"/>
                  <a:pt x="2077" y="1436"/>
                </a:cubicBezTo>
                <a:cubicBezTo>
                  <a:pt x="2077" y="1453"/>
                  <a:pt x="2077" y="1453"/>
                  <a:pt x="2077" y="1453"/>
                </a:cubicBezTo>
                <a:cubicBezTo>
                  <a:pt x="2068" y="1453"/>
                  <a:pt x="2068" y="1453"/>
                  <a:pt x="2068" y="1453"/>
                </a:cubicBezTo>
                <a:cubicBezTo>
                  <a:pt x="2068" y="1463"/>
                  <a:pt x="2068" y="1463"/>
                  <a:pt x="2068" y="1463"/>
                </a:cubicBezTo>
                <a:cubicBezTo>
                  <a:pt x="2055" y="1463"/>
                  <a:pt x="2055" y="1463"/>
                  <a:pt x="2055" y="1463"/>
                </a:cubicBezTo>
                <a:cubicBezTo>
                  <a:pt x="2055" y="1453"/>
                  <a:pt x="2055" y="1453"/>
                  <a:pt x="2055" y="1453"/>
                </a:cubicBezTo>
                <a:cubicBezTo>
                  <a:pt x="2033" y="1453"/>
                  <a:pt x="2033" y="1453"/>
                  <a:pt x="2033" y="1453"/>
                </a:cubicBezTo>
                <a:cubicBezTo>
                  <a:pt x="2033" y="1461"/>
                  <a:pt x="2033" y="1461"/>
                  <a:pt x="2033" y="1461"/>
                </a:cubicBezTo>
                <a:cubicBezTo>
                  <a:pt x="2004" y="1461"/>
                  <a:pt x="2004" y="1461"/>
                  <a:pt x="2004" y="1461"/>
                </a:cubicBezTo>
                <a:cubicBezTo>
                  <a:pt x="2004" y="1471"/>
                  <a:pt x="2004" y="1471"/>
                  <a:pt x="2004" y="1471"/>
                </a:cubicBezTo>
                <a:cubicBezTo>
                  <a:pt x="1996" y="1471"/>
                  <a:pt x="1996" y="1471"/>
                  <a:pt x="1996" y="1471"/>
                </a:cubicBezTo>
                <a:cubicBezTo>
                  <a:pt x="1996" y="1463"/>
                  <a:pt x="1996" y="1463"/>
                  <a:pt x="1996" y="1463"/>
                </a:cubicBezTo>
                <a:cubicBezTo>
                  <a:pt x="1983" y="1463"/>
                  <a:pt x="1983" y="1463"/>
                  <a:pt x="1983" y="1463"/>
                </a:cubicBezTo>
                <a:cubicBezTo>
                  <a:pt x="1983" y="1479"/>
                  <a:pt x="1983" y="1479"/>
                  <a:pt x="1983" y="1479"/>
                </a:cubicBezTo>
                <a:cubicBezTo>
                  <a:pt x="1975" y="1479"/>
                  <a:pt x="1975" y="1479"/>
                  <a:pt x="1975" y="1479"/>
                </a:cubicBezTo>
                <a:cubicBezTo>
                  <a:pt x="1975" y="1343"/>
                  <a:pt x="1975" y="1343"/>
                  <a:pt x="1975" y="1343"/>
                </a:cubicBezTo>
                <a:cubicBezTo>
                  <a:pt x="1952" y="1343"/>
                  <a:pt x="1952" y="1343"/>
                  <a:pt x="1952" y="1343"/>
                </a:cubicBezTo>
                <a:cubicBezTo>
                  <a:pt x="1952" y="1352"/>
                  <a:pt x="1952" y="1352"/>
                  <a:pt x="1952" y="1352"/>
                </a:cubicBezTo>
                <a:cubicBezTo>
                  <a:pt x="1943" y="1352"/>
                  <a:pt x="1943" y="1352"/>
                  <a:pt x="1943" y="1352"/>
                </a:cubicBezTo>
                <a:cubicBezTo>
                  <a:pt x="1935" y="1335"/>
                  <a:pt x="1935" y="1335"/>
                  <a:pt x="1935" y="1335"/>
                </a:cubicBezTo>
                <a:cubicBezTo>
                  <a:pt x="1921" y="1335"/>
                  <a:pt x="1921" y="1335"/>
                  <a:pt x="1921" y="1335"/>
                </a:cubicBezTo>
                <a:cubicBezTo>
                  <a:pt x="1912" y="1352"/>
                  <a:pt x="1912" y="1352"/>
                  <a:pt x="1912" y="1352"/>
                </a:cubicBezTo>
                <a:cubicBezTo>
                  <a:pt x="1877" y="1352"/>
                  <a:pt x="1877" y="1352"/>
                  <a:pt x="1877" y="1352"/>
                </a:cubicBezTo>
                <a:cubicBezTo>
                  <a:pt x="1877" y="1456"/>
                  <a:pt x="1877" y="1456"/>
                  <a:pt x="1877" y="1456"/>
                </a:cubicBezTo>
                <a:cubicBezTo>
                  <a:pt x="1805" y="1456"/>
                  <a:pt x="1805" y="1456"/>
                  <a:pt x="1805" y="1456"/>
                </a:cubicBezTo>
                <a:cubicBezTo>
                  <a:pt x="1791" y="1441"/>
                  <a:pt x="1791" y="1441"/>
                  <a:pt x="1791" y="1441"/>
                </a:cubicBezTo>
                <a:cubicBezTo>
                  <a:pt x="1781" y="1452"/>
                  <a:pt x="1781" y="1452"/>
                  <a:pt x="1781" y="1452"/>
                </a:cubicBezTo>
                <a:cubicBezTo>
                  <a:pt x="1771" y="1452"/>
                  <a:pt x="1771" y="1452"/>
                  <a:pt x="1771" y="1452"/>
                </a:cubicBezTo>
                <a:cubicBezTo>
                  <a:pt x="1756" y="1437"/>
                  <a:pt x="1756" y="1437"/>
                  <a:pt x="1756" y="1437"/>
                </a:cubicBezTo>
                <a:cubicBezTo>
                  <a:pt x="1744" y="1437"/>
                  <a:pt x="1744" y="1437"/>
                  <a:pt x="1744" y="1437"/>
                </a:cubicBezTo>
                <a:cubicBezTo>
                  <a:pt x="1731" y="1448"/>
                  <a:pt x="1731" y="1448"/>
                  <a:pt x="1731" y="1448"/>
                </a:cubicBezTo>
                <a:cubicBezTo>
                  <a:pt x="1699" y="1448"/>
                  <a:pt x="1699" y="1448"/>
                  <a:pt x="1699" y="1448"/>
                </a:cubicBezTo>
                <a:cubicBezTo>
                  <a:pt x="1699" y="1437"/>
                  <a:pt x="1699" y="1437"/>
                  <a:pt x="1699" y="1437"/>
                </a:cubicBezTo>
                <a:cubicBezTo>
                  <a:pt x="1673" y="1437"/>
                  <a:pt x="1673" y="1437"/>
                  <a:pt x="1673" y="1437"/>
                </a:cubicBezTo>
                <a:cubicBezTo>
                  <a:pt x="1673" y="1469"/>
                  <a:pt x="1673" y="1469"/>
                  <a:pt x="1673" y="1469"/>
                </a:cubicBezTo>
                <a:cubicBezTo>
                  <a:pt x="1656" y="1469"/>
                  <a:pt x="1656" y="1469"/>
                  <a:pt x="1656" y="1469"/>
                </a:cubicBezTo>
                <a:cubicBezTo>
                  <a:pt x="1656" y="1459"/>
                  <a:pt x="1656" y="1459"/>
                  <a:pt x="1656" y="1459"/>
                </a:cubicBezTo>
                <a:cubicBezTo>
                  <a:pt x="1619" y="1459"/>
                  <a:pt x="1619" y="1459"/>
                  <a:pt x="1619" y="1459"/>
                </a:cubicBezTo>
                <a:cubicBezTo>
                  <a:pt x="1619" y="1448"/>
                  <a:pt x="1619" y="1448"/>
                  <a:pt x="1619" y="1448"/>
                </a:cubicBezTo>
                <a:cubicBezTo>
                  <a:pt x="1587" y="1448"/>
                  <a:pt x="1587" y="1448"/>
                  <a:pt x="1587" y="1448"/>
                </a:cubicBezTo>
                <a:cubicBezTo>
                  <a:pt x="1587" y="1459"/>
                  <a:pt x="1587" y="1459"/>
                  <a:pt x="1587" y="1459"/>
                </a:cubicBezTo>
                <a:cubicBezTo>
                  <a:pt x="1563" y="1459"/>
                  <a:pt x="1563" y="1459"/>
                  <a:pt x="1563" y="1459"/>
                </a:cubicBezTo>
                <a:cubicBezTo>
                  <a:pt x="1563" y="1407"/>
                  <a:pt x="1563" y="1407"/>
                  <a:pt x="1563" y="1407"/>
                </a:cubicBezTo>
                <a:cubicBezTo>
                  <a:pt x="1531" y="1393"/>
                  <a:pt x="1531" y="1393"/>
                  <a:pt x="1531" y="1393"/>
                </a:cubicBezTo>
                <a:cubicBezTo>
                  <a:pt x="1531" y="1408"/>
                  <a:pt x="1531" y="1408"/>
                  <a:pt x="1531" y="1408"/>
                </a:cubicBezTo>
                <a:cubicBezTo>
                  <a:pt x="1524" y="1408"/>
                  <a:pt x="1524" y="1408"/>
                  <a:pt x="1524" y="1408"/>
                </a:cubicBezTo>
                <a:cubicBezTo>
                  <a:pt x="1524" y="1331"/>
                  <a:pt x="1524" y="1331"/>
                  <a:pt x="1524" y="1331"/>
                </a:cubicBezTo>
                <a:cubicBezTo>
                  <a:pt x="1507" y="1331"/>
                  <a:pt x="1507" y="1331"/>
                  <a:pt x="1507" y="1331"/>
                </a:cubicBezTo>
                <a:cubicBezTo>
                  <a:pt x="1507" y="1307"/>
                  <a:pt x="1507" y="1307"/>
                  <a:pt x="1507" y="1307"/>
                </a:cubicBezTo>
                <a:cubicBezTo>
                  <a:pt x="1479" y="1307"/>
                  <a:pt x="1479" y="1307"/>
                  <a:pt x="1479" y="1307"/>
                </a:cubicBezTo>
                <a:cubicBezTo>
                  <a:pt x="1479" y="1281"/>
                  <a:pt x="1479" y="1281"/>
                  <a:pt x="1479" y="1281"/>
                </a:cubicBezTo>
                <a:cubicBezTo>
                  <a:pt x="1465" y="1281"/>
                  <a:pt x="1465" y="1281"/>
                  <a:pt x="1465" y="1281"/>
                </a:cubicBezTo>
                <a:cubicBezTo>
                  <a:pt x="1465" y="1307"/>
                  <a:pt x="1465" y="1307"/>
                  <a:pt x="1465" y="1307"/>
                </a:cubicBezTo>
                <a:cubicBezTo>
                  <a:pt x="1443" y="1307"/>
                  <a:pt x="1443" y="1307"/>
                  <a:pt x="1443" y="1307"/>
                </a:cubicBezTo>
                <a:cubicBezTo>
                  <a:pt x="1443" y="1265"/>
                  <a:pt x="1443" y="1265"/>
                  <a:pt x="1443" y="1265"/>
                </a:cubicBezTo>
                <a:cubicBezTo>
                  <a:pt x="1443" y="1265"/>
                  <a:pt x="1412" y="1232"/>
                  <a:pt x="1389" y="1232"/>
                </a:cubicBezTo>
                <a:cubicBezTo>
                  <a:pt x="1367" y="1232"/>
                  <a:pt x="1337" y="1269"/>
                  <a:pt x="1337" y="1269"/>
                </a:cubicBezTo>
                <a:cubicBezTo>
                  <a:pt x="1337" y="1359"/>
                  <a:pt x="1337" y="1359"/>
                  <a:pt x="1337" y="1359"/>
                </a:cubicBezTo>
                <a:cubicBezTo>
                  <a:pt x="1315" y="1359"/>
                  <a:pt x="1315" y="1359"/>
                  <a:pt x="1315" y="1359"/>
                </a:cubicBezTo>
                <a:cubicBezTo>
                  <a:pt x="1315" y="1417"/>
                  <a:pt x="1315" y="1417"/>
                  <a:pt x="1315" y="1417"/>
                </a:cubicBezTo>
                <a:cubicBezTo>
                  <a:pt x="1275" y="1432"/>
                  <a:pt x="1275" y="1432"/>
                  <a:pt x="1275" y="1432"/>
                </a:cubicBezTo>
                <a:cubicBezTo>
                  <a:pt x="1275" y="1445"/>
                  <a:pt x="1275" y="1445"/>
                  <a:pt x="1275" y="1445"/>
                </a:cubicBezTo>
                <a:cubicBezTo>
                  <a:pt x="1267" y="1445"/>
                  <a:pt x="1267" y="1445"/>
                  <a:pt x="1267" y="1445"/>
                </a:cubicBezTo>
                <a:cubicBezTo>
                  <a:pt x="1267" y="1421"/>
                  <a:pt x="1267" y="1421"/>
                  <a:pt x="1267" y="1421"/>
                </a:cubicBezTo>
                <a:cubicBezTo>
                  <a:pt x="1253" y="1421"/>
                  <a:pt x="1253" y="1421"/>
                  <a:pt x="1253" y="1421"/>
                </a:cubicBezTo>
                <a:cubicBezTo>
                  <a:pt x="1235" y="1395"/>
                  <a:pt x="1235" y="1395"/>
                  <a:pt x="1235" y="1395"/>
                </a:cubicBezTo>
                <a:cubicBezTo>
                  <a:pt x="1213" y="1416"/>
                  <a:pt x="1213" y="1416"/>
                  <a:pt x="1213" y="1416"/>
                </a:cubicBezTo>
                <a:cubicBezTo>
                  <a:pt x="1213" y="1399"/>
                  <a:pt x="1213" y="1399"/>
                  <a:pt x="1213" y="1399"/>
                </a:cubicBezTo>
                <a:cubicBezTo>
                  <a:pt x="1200" y="1399"/>
                  <a:pt x="1200" y="1399"/>
                  <a:pt x="1200" y="1399"/>
                </a:cubicBezTo>
                <a:cubicBezTo>
                  <a:pt x="1200" y="1409"/>
                  <a:pt x="1200" y="1409"/>
                  <a:pt x="1200" y="1409"/>
                </a:cubicBezTo>
                <a:cubicBezTo>
                  <a:pt x="1189" y="1409"/>
                  <a:pt x="1189" y="1409"/>
                  <a:pt x="1189" y="1409"/>
                </a:cubicBezTo>
                <a:cubicBezTo>
                  <a:pt x="1189" y="1392"/>
                  <a:pt x="1189" y="1392"/>
                  <a:pt x="1189" y="1392"/>
                </a:cubicBezTo>
                <a:cubicBezTo>
                  <a:pt x="1164" y="1392"/>
                  <a:pt x="1164" y="1392"/>
                  <a:pt x="1164" y="1392"/>
                </a:cubicBezTo>
                <a:cubicBezTo>
                  <a:pt x="1164" y="1401"/>
                  <a:pt x="1164" y="1401"/>
                  <a:pt x="1164" y="1401"/>
                </a:cubicBezTo>
                <a:cubicBezTo>
                  <a:pt x="1155" y="1401"/>
                  <a:pt x="1155" y="1401"/>
                  <a:pt x="1155" y="1401"/>
                </a:cubicBezTo>
                <a:cubicBezTo>
                  <a:pt x="1155" y="1417"/>
                  <a:pt x="1155" y="1417"/>
                  <a:pt x="1155" y="1417"/>
                </a:cubicBezTo>
                <a:cubicBezTo>
                  <a:pt x="1133" y="1417"/>
                  <a:pt x="1133" y="1417"/>
                  <a:pt x="1133" y="1417"/>
                </a:cubicBezTo>
                <a:cubicBezTo>
                  <a:pt x="1133" y="1397"/>
                  <a:pt x="1133" y="1397"/>
                  <a:pt x="1133" y="1397"/>
                </a:cubicBezTo>
                <a:cubicBezTo>
                  <a:pt x="1123" y="1397"/>
                  <a:pt x="1123" y="1397"/>
                  <a:pt x="1123" y="1397"/>
                </a:cubicBezTo>
                <a:cubicBezTo>
                  <a:pt x="1112" y="1385"/>
                  <a:pt x="1112" y="1385"/>
                  <a:pt x="1112" y="1385"/>
                </a:cubicBezTo>
                <a:cubicBezTo>
                  <a:pt x="1104" y="1391"/>
                  <a:pt x="1104" y="1391"/>
                  <a:pt x="1104" y="1391"/>
                </a:cubicBezTo>
                <a:cubicBezTo>
                  <a:pt x="1095" y="1391"/>
                  <a:pt x="1095" y="1391"/>
                  <a:pt x="1095" y="1391"/>
                </a:cubicBezTo>
                <a:cubicBezTo>
                  <a:pt x="1076" y="1368"/>
                  <a:pt x="1076" y="1368"/>
                  <a:pt x="1076" y="1368"/>
                </a:cubicBezTo>
                <a:cubicBezTo>
                  <a:pt x="1063" y="1389"/>
                  <a:pt x="1063" y="1389"/>
                  <a:pt x="1063" y="1389"/>
                </a:cubicBezTo>
                <a:cubicBezTo>
                  <a:pt x="1051" y="1389"/>
                  <a:pt x="1051" y="1389"/>
                  <a:pt x="1051" y="1389"/>
                </a:cubicBezTo>
                <a:cubicBezTo>
                  <a:pt x="1051" y="1371"/>
                  <a:pt x="1051" y="1371"/>
                  <a:pt x="1051" y="1371"/>
                </a:cubicBezTo>
                <a:cubicBezTo>
                  <a:pt x="1031" y="1371"/>
                  <a:pt x="1031" y="1371"/>
                  <a:pt x="1031" y="1371"/>
                </a:cubicBezTo>
                <a:cubicBezTo>
                  <a:pt x="1031" y="1391"/>
                  <a:pt x="1031" y="1391"/>
                  <a:pt x="1031" y="1391"/>
                </a:cubicBezTo>
                <a:cubicBezTo>
                  <a:pt x="1020" y="1403"/>
                  <a:pt x="1020" y="1403"/>
                  <a:pt x="1020" y="1403"/>
                </a:cubicBezTo>
                <a:cubicBezTo>
                  <a:pt x="1012" y="1403"/>
                  <a:pt x="1012" y="1403"/>
                  <a:pt x="1012" y="1403"/>
                </a:cubicBezTo>
                <a:cubicBezTo>
                  <a:pt x="1012" y="1376"/>
                  <a:pt x="1012" y="1376"/>
                  <a:pt x="1012" y="1376"/>
                </a:cubicBezTo>
                <a:cubicBezTo>
                  <a:pt x="999" y="1376"/>
                  <a:pt x="999" y="1376"/>
                  <a:pt x="999" y="1376"/>
                </a:cubicBezTo>
                <a:cubicBezTo>
                  <a:pt x="988" y="1359"/>
                  <a:pt x="988" y="1359"/>
                  <a:pt x="988" y="1359"/>
                </a:cubicBezTo>
                <a:cubicBezTo>
                  <a:pt x="969" y="1381"/>
                  <a:pt x="969" y="1381"/>
                  <a:pt x="969" y="1381"/>
                </a:cubicBezTo>
                <a:cubicBezTo>
                  <a:pt x="969" y="1224"/>
                  <a:pt x="969" y="1224"/>
                  <a:pt x="969" y="1224"/>
                </a:cubicBezTo>
                <a:cubicBezTo>
                  <a:pt x="943" y="1224"/>
                  <a:pt x="943" y="1224"/>
                  <a:pt x="943" y="1224"/>
                </a:cubicBezTo>
                <a:cubicBezTo>
                  <a:pt x="943" y="1212"/>
                  <a:pt x="943" y="1212"/>
                  <a:pt x="943" y="1212"/>
                </a:cubicBezTo>
                <a:cubicBezTo>
                  <a:pt x="969" y="1212"/>
                  <a:pt x="969" y="1212"/>
                  <a:pt x="969" y="1212"/>
                </a:cubicBezTo>
                <a:cubicBezTo>
                  <a:pt x="969" y="1204"/>
                  <a:pt x="969" y="1204"/>
                  <a:pt x="969" y="1204"/>
                </a:cubicBezTo>
                <a:cubicBezTo>
                  <a:pt x="847" y="1204"/>
                  <a:pt x="847" y="1204"/>
                  <a:pt x="847" y="1204"/>
                </a:cubicBezTo>
                <a:cubicBezTo>
                  <a:pt x="847" y="1211"/>
                  <a:pt x="847" y="1211"/>
                  <a:pt x="847" y="1211"/>
                </a:cubicBezTo>
                <a:cubicBezTo>
                  <a:pt x="857" y="1211"/>
                  <a:pt x="857" y="1211"/>
                  <a:pt x="857" y="1211"/>
                </a:cubicBezTo>
                <a:cubicBezTo>
                  <a:pt x="857" y="1224"/>
                  <a:pt x="857" y="1224"/>
                  <a:pt x="857" y="1224"/>
                </a:cubicBezTo>
                <a:cubicBezTo>
                  <a:pt x="843" y="1224"/>
                  <a:pt x="843" y="1224"/>
                  <a:pt x="843" y="1224"/>
                </a:cubicBezTo>
                <a:cubicBezTo>
                  <a:pt x="843" y="1375"/>
                  <a:pt x="843" y="1375"/>
                  <a:pt x="843" y="1375"/>
                </a:cubicBezTo>
                <a:cubicBezTo>
                  <a:pt x="828" y="1375"/>
                  <a:pt x="828" y="1375"/>
                  <a:pt x="828" y="1375"/>
                </a:cubicBezTo>
                <a:cubicBezTo>
                  <a:pt x="828" y="1387"/>
                  <a:pt x="828" y="1387"/>
                  <a:pt x="828" y="1387"/>
                </a:cubicBezTo>
                <a:cubicBezTo>
                  <a:pt x="816" y="1387"/>
                  <a:pt x="816" y="1387"/>
                  <a:pt x="816" y="1387"/>
                </a:cubicBezTo>
                <a:cubicBezTo>
                  <a:pt x="816" y="1403"/>
                  <a:pt x="816" y="1403"/>
                  <a:pt x="816" y="1403"/>
                </a:cubicBezTo>
                <a:cubicBezTo>
                  <a:pt x="804" y="1403"/>
                  <a:pt x="804" y="1403"/>
                  <a:pt x="804" y="1403"/>
                </a:cubicBezTo>
                <a:cubicBezTo>
                  <a:pt x="787" y="1393"/>
                  <a:pt x="787" y="1393"/>
                  <a:pt x="787" y="1393"/>
                </a:cubicBezTo>
                <a:cubicBezTo>
                  <a:pt x="787" y="1193"/>
                  <a:pt x="787" y="1193"/>
                  <a:pt x="787" y="1193"/>
                </a:cubicBezTo>
                <a:cubicBezTo>
                  <a:pt x="691" y="1193"/>
                  <a:pt x="691" y="1193"/>
                  <a:pt x="691" y="1193"/>
                </a:cubicBezTo>
                <a:cubicBezTo>
                  <a:pt x="691" y="1427"/>
                  <a:pt x="691" y="1427"/>
                  <a:pt x="691" y="1427"/>
                </a:cubicBezTo>
                <a:cubicBezTo>
                  <a:pt x="664" y="1427"/>
                  <a:pt x="664" y="1427"/>
                  <a:pt x="664" y="1427"/>
                </a:cubicBezTo>
                <a:cubicBezTo>
                  <a:pt x="664" y="1445"/>
                  <a:pt x="664" y="1445"/>
                  <a:pt x="664" y="1445"/>
                </a:cubicBezTo>
                <a:cubicBezTo>
                  <a:pt x="640" y="1445"/>
                  <a:pt x="640" y="1445"/>
                  <a:pt x="640" y="1445"/>
                </a:cubicBezTo>
                <a:cubicBezTo>
                  <a:pt x="640" y="1436"/>
                  <a:pt x="640" y="1436"/>
                  <a:pt x="640" y="1436"/>
                </a:cubicBezTo>
                <a:cubicBezTo>
                  <a:pt x="625" y="1436"/>
                  <a:pt x="625" y="1436"/>
                  <a:pt x="625" y="1436"/>
                </a:cubicBezTo>
                <a:cubicBezTo>
                  <a:pt x="625" y="1237"/>
                  <a:pt x="625" y="1237"/>
                  <a:pt x="625" y="1237"/>
                </a:cubicBezTo>
                <a:cubicBezTo>
                  <a:pt x="601" y="1237"/>
                  <a:pt x="601" y="1237"/>
                  <a:pt x="601" y="1237"/>
                </a:cubicBezTo>
                <a:cubicBezTo>
                  <a:pt x="601" y="1228"/>
                  <a:pt x="601" y="1228"/>
                  <a:pt x="601" y="1228"/>
                </a:cubicBezTo>
                <a:cubicBezTo>
                  <a:pt x="536" y="1228"/>
                  <a:pt x="536" y="1228"/>
                  <a:pt x="536" y="1228"/>
                </a:cubicBezTo>
                <a:cubicBezTo>
                  <a:pt x="536" y="1241"/>
                  <a:pt x="536" y="1241"/>
                  <a:pt x="536" y="1241"/>
                </a:cubicBezTo>
                <a:cubicBezTo>
                  <a:pt x="515" y="1241"/>
                  <a:pt x="515" y="1241"/>
                  <a:pt x="515" y="1241"/>
                </a:cubicBezTo>
                <a:cubicBezTo>
                  <a:pt x="515" y="1227"/>
                  <a:pt x="515" y="1227"/>
                  <a:pt x="515" y="1227"/>
                </a:cubicBezTo>
                <a:cubicBezTo>
                  <a:pt x="501" y="1227"/>
                  <a:pt x="501" y="1227"/>
                  <a:pt x="501" y="1227"/>
                </a:cubicBezTo>
                <a:cubicBezTo>
                  <a:pt x="501" y="1227"/>
                  <a:pt x="487" y="1169"/>
                  <a:pt x="456" y="1169"/>
                </a:cubicBezTo>
                <a:cubicBezTo>
                  <a:pt x="425" y="1169"/>
                  <a:pt x="401" y="1224"/>
                  <a:pt x="401" y="1224"/>
                </a:cubicBezTo>
                <a:cubicBezTo>
                  <a:pt x="392" y="1224"/>
                  <a:pt x="392" y="1224"/>
                  <a:pt x="392" y="1224"/>
                </a:cubicBezTo>
                <a:cubicBezTo>
                  <a:pt x="392" y="1243"/>
                  <a:pt x="392" y="1243"/>
                  <a:pt x="392" y="1243"/>
                </a:cubicBezTo>
                <a:cubicBezTo>
                  <a:pt x="373" y="1243"/>
                  <a:pt x="373" y="1243"/>
                  <a:pt x="373" y="1243"/>
                </a:cubicBezTo>
                <a:cubicBezTo>
                  <a:pt x="373" y="1233"/>
                  <a:pt x="373" y="1233"/>
                  <a:pt x="373" y="1233"/>
                </a:cubicBezTo>
                <a:cubicBezTo>
                  <a:pt x="320" y="1233"/>
                  <a:pt x="320" y="1233"/>
                  <a:pt x="320" y="1233"/>
                </a:cubicBezTo>
                <a:cubicBezTo>
                  <a:pt x="320" y="1245"/>
                  <a:pt x="320" y="1245"/>
                  <a:pt x="320" y="1245"/>
                </a:cubicBezTo>
                <a:cubicBezTo>
                  <a:pt x="303" y="1245"/>
                  <a:pt x="303" y="1245"/>
                  <a:pt x="303" y="1245"/>
                </a:cubicBezTo>
                <a:cubicBezTo>
                  <a:pt x="288" y="1257"/>
                  <a:pt x="288" y="1257"/>
                  <a:pt x="288" y="1257"/>
                </a:cubicBezTo>
                <a:cubicBezTo>
                  <a:pt x="288" y="1331"/>
                  <a:pt x="288" y="1331"/>
                  <a:pt x="288" y="1331"/>
                </a:cubicBezTo>
                <a:cubicBezTo>
                  <a:pt x="268" y="1331"/>
                  <a:pt x="268" y="1331"/>
                  <a:pt x="268" y="1331"/>
                </a:cubicBezTo>
                <a:cubicBezTo>
                  <a:pt x="268" y="1373"/>
                  <a:pt x="268" y="1373"/>
                  <a:pt x="268" y="1373"/>
                </a:cubicBezTo>
                <a:cubicBezTo>
                  <a:pt x="252" y="1373"/>
                  <a:pt x="252" y="1373"/>
                  <a:pt x="252" y="1373"/>
                </a:cubicBezTo>
                <a:cubicBezTo>
                  <a:pt x="252" y="1325"/>
                  <a:pt x="252" y="1325"/>
                  <a:pt x="252" y="1325"/>
                </a:cubicBezTo>
                <a:cubicBezTo>
                  <a:pt x="236" y="1325"/>
                  <a:pt x="236" y="1325"/>
                  <a:pt x="236" y="1325"/>
                </a:cubicBezTo>
                <a:cubicBezTo>
                  <a:pt x="236" y="1342"/>
                  <a:pt x="236" y="1342"/>
                  <a:pt x="236" y="1342"/>
                </a:cubicBezTo>
                <a:cubicBezTo>
                  <a:pt x="218" y="1342"/>
                  <a:pt x="218" y="1342"/>
                  <a:pt x="218" y="1342"/>
                </a:cubicBezTo>
                <a:cubicBezTo>
                  <a:pt x="218" y="1331"/>
                  <a:pt x="218" y="1331"/>
                  <a:pt x="218" y="1331"/>
                </a:cubicBezTo>
                <a:cubicBezTo>
                  <a:pt x="195" y="1331"/>
                  <a:pt x="195" y="1331"/>
                  <a:pt x="195" y="1331"/>
                </a:cubicBezTo>
                <a:cubicBezTo>
                  <a:pt x="195" y="1312"/>
                  <a:pt x="195" y="1312"/>
                  <a:pt x="195" y="1312"/>
                </a:cubicBezTo>
                <a:cubicBezTo>
                  <a:pt x="182" y="1299"/>
                  <a:pt x="182" y="1299"/>
                  <a:pt x="182" y="1299"/>
                </a:cubicBezTo>
                <a:cubicBezTo>
                  <a:pt x="168" y="1283"/>
                  <a:pt x="168" y="1283"/>
                  <a:pt x="168" y="1283"/>
                </a:cubicBezTo>
                <a:cubicBezTo>
                  <a:pt x="134" y="1283"/>
                  <a:pt x="134" y="1283"/>
                  <a:pt x="134" y="1283"/>
                </a:cubicBezTo>
                <a:cubicBezTo>
                  <a:pt x="102" y="1307"/>
                  <a:pt x="102" y="1307"/>
                  <a:pt x="102" y="1307"/>
                </a:cubicBezTo>
                <a:cubicBezTo>
                  <a:pt x="78" y="1307"/>
                  <a:pt x="78" y="1307"/>
                  <a:pt x="78" y="1307"/>
                </a:cubicBezTo>
                <a:cubicBezTo>
                  <a:pt x="78" y="1401"/>
                  <a:pt x="78" y="1401"/>
                  <a:pt x="78" y="1401"/>
                </a:cubicBezTo>
                <a:cubicBezTo>
                  <a:pt x="56" y="1357"/>
                  <a:pt x="56" y="1357"/>
                  <a:pt x="56" y="1357"/>
                </a:cubicBezTo>
                <a:cubicBezTo>
                  <a:pt x="56" y="1333"/>
                  <a:pt x="56" y="1333"/>
                  <a:pt x="56" y="1333"/>
                </a:cubicBezTo>
                <a:cubicBezTo>
                  <a:pt x="0" y="1333"/>
                  <a:pt x="0" y="1333"/>
                  <a:pt x="0" y="1333"/>
                </a:cubicBezTo>
                <a:cubicBezTo>
                  <a:pt x="0" y="1542"/>
                  <a:pt x="0" y="1542"/>
                  <a:pt x="0" y="1542"/>
                </a:cubicBezTo>
                <a:cubicBezTo>
                  <a:pt x="8000" y="1542"/>
                  <a:pt x="8000" y="1542"/>
                  <a:pt x="8000" y="1542"/>
                </a:cubicBezTo>
                <a:cubicBezTo>
                  <a:pt x="8000" y="1472"/>
                  <a:pt x="8000" y="1472"/>
                  <a:pt x="8000" y="1472"/>
                </a:cubicBezTo>
                <a:lnTo>
                  <a:pt x="7978" y="1472"/>
                </a:lnTo>
                <a:close/>
                <a:moveTo>
                  <a:pt x="3369" y="1457"/>
                </a:moveTo>
                <a:cubicBezTo>
                  <a:pt x="3356" y="1457"/>
                  <a:pt x="3356" y="1457"/>
                  <a:pt x="3356" y="1457"/>
                </a:cubicBezTo>
                <a:cubicBezTo>
                  <a:pt x="3356" y="1408"/>
                  <a:pt x="3356" y="1408"/>
                  <a:pt x="3356" y="1408"/>
                </a:cubicBezTo>
                <a:cubicBezTo>
                  <a:pt x="3369" y="1408"/>
                  <a:pt x="3369" y="1408"/>
                  <a:pt x="3369" y="1408"/>
                </a:cubicBezTo>
                <a:lnTo>
                  <a:pt x="3369" y="1457"/>
                </a:lnTo>
                <a:close/>
                <a:moveTo>
                  <a:pt x="3369" y="1389"/>
                </a:moveTo>
                <a:cubicBezTo>
                  <a:pt x="3356" y="1389"/>
                  <a:pt x="3356" y="1389"/>
                  <a:pt x="3356" y="1389"/>
                </a:cubicBezTo>
                <a:cubicBezTo>
                  <a:pt x="3356" y="1335"/>
                  <a:pt x="3356" y="1335"/>
                  <a:pt x="3356" y="1335"/>
                </a:cubicBezTo>
                <a:cubicBezTo>
                  <a:pt x="3369" y="1335"/>
                  <a:pt x="3369" y="1335"/>
                  <a:pt x="3369" y="1335"/>
                </a:cubicBezTo>
                <a:lnTo>
                  <a:pt x="3369" y="1389"/>
                </a:lnTo>
                <a:close/>
                <a:moveTo>
                  <a:pt x="3356" y="1141"/>
                </a:moveTo>
                <a:cubicBezTo>
                  <a:pt x="3356" y="1098"/>
                  <a:pt x="3356" y="1098"/>
                  <a:pt x="3356" y="1098"/>
                </a:cubicBezTo>
                <a:cubicBezTo>
                  <a:pt x="3356" y="1098"/>
                  <a:pt x="3373" y="1103"/>
                  <a:pt x="3373" y="1119"/>
                </a:cubicBezTo>
                <a:cubicBezTo>
                  <a:pt x="3373" y="1136"/>
                  <a:pt x="3356" y="1141"/>
                  <a:pt x="3356" y="1141"/>
                </a:cubicBezTo>
                <a:close/>
                <a:moveTo>
                  <a:pt x="3356" y="1060"/>
                </a:moveTo>
                <a:cubicBezTo>
                  <a:pt x="3356" y="1024"/>
                  <a:pt x="3356" y="1024"/>
                  <a:pt x="3356" y="1024"/>
                </a:cubicBezTo>
                <a:cubicBezTo>
                  <a:pt x="3356" y="1024"/>
                  <a:pt x="3373" y="1029"/>
                  <a:pt x="3373" y="1042"/>
                </a:cubicBezTo>
                <a:cubicBezTo>
                  <a:pt x="3373" y="1055"/>
                  <a:pt x="3356" y="1060"/>
                  <a:pt x="3356" y="1060"/>
                </a:cubicBezTo>
                <a:close/>
                <a:moveTo>
                  <a:pt x="3356" y="988"/>
                </a:moveTo>
                <a:cubicBezTo>
                  <a:pt x="3356" y="950"/>
                  <a:pt x="3356" y="950"/>
                  <a:pt x="3356" y="950"/>
                </a:cubicBezTo>
                <a:cubicBezTo>
                  <a:pt x="3356" y="950"/>
                  <a:pt x="3373" y="953"/>
                  <a:pt x="3373" y="969"/>
                </a:cubicBezTo>
                <a:cubicBezTo>
                  <a:pt x="3373" y="985"/>
                  <a:pt x="3356" y="988"/>
                  <a:pt x="3356" y="988"/>
                </a:cubicBezTo>
                <a:close/>
                <a:moveTo>
                  <a:pt x="3356" y="911"/>
                </a:moveTo>
                <a:cubicBezTo>
                  <a:pt x="3356" y="872"/>
                  <a:pt x="3356" y="872"/>
                  <a:pt x="3356" y="872"/>
                </a:cubicBezTo>
                <a:cubicBezTo>
                  <a:pt x="3356" y="872"/>
                  <a:pt x="3373" y="878"/>
                  <a:pt x="3373" y="891"/>
                </a:cubicBezTo>
                <a:cubicBezTo>
                  <a:pt x="3373" y="905"/>
                  <a:pt x="3356" y="911"/>
                  <a:pt x="3356" y="911"/>
                </a:cubicBezTo>
                <a:close/>
                <a:moveTo>
                  <a:pt x="3356" y="835"/>
                </a:moveTo>
                <a:cubicBezTo>
                  <a:pt x="3356" y="796"/>
                  <a:pt x="3356" y="796"/>
                  <a:pt x="3356" y="796"/>
                </a:cubicBezTo>
                <a:cubicBezTo>
                  <a:pt x="3356" y="796"/>
                  <a:pt x="3373" y="800"/>
                  <a:pt x="3373" y="815"/>
                </a:cubicBezTo>
                <a:cubicBezTo>
                  <a:pt x="3373" y="831"/>
                  <a:pt x="3356" y="835"/>
                  <a:pt x="3356" y="835"/>
                </a:cubicBezTo>
                <a:close/>
                <a:moveTo>
                  <a:pt x="3356" y="756"/>
                </a:moveTo>
                <a:cubicBezTo>
                  <a:pt x="3356" y="718"/>
                  <a:pt x="3356" y="718"/>
                  <a:pt x="3356" y="718"/>
                </a:cubicBezTo>
                <a:cubicBezTo>
                  <a:pt x="3356" y="718"/>
                  <a:pt x="3373" y="720"/>
                  <a:pt x="3373" y="737"/>
                </a:cubicBezTo>
                <a:cubicBezTo>
                  <a:pt x="3373" y="754"/>
                  <a:pt x="3356" y="756"/>
                  <a:pt x="3356" y="756"/>
                </a:cubicBezTo>
                <a:close/>
                <a:moveTo>
                  <a:pt x="5556" y="570"/>
                </a:moveTo>
                <a:cubicBezTo>
                  <a:pt x="5508" y="582"/>
                  <a:pt x="5508" y="582"/>
                  <a:pt x="5508" y="582"/>
                </a:cubicBezTo>
                <a:cubicBezTo>
                  <a:pt x="5490" y="529"/>
                  <a:pt x="5490" y="529"/>
                  <a:pt x="5490" y="529"/>
                </a:cubicBezTo>
                <a:cubicBezTo>
                  <a:pt x="5566" y="508"/>
                  <a:pt x="5566" y="508"/>
                  <a:pt x="5566" y="508"/>
                </a:cubicBezTo>
                <a:lnTo>
                  <a:pt x="5556" y="570"/>
                </a:lnTo>
                <a:close/>
              </a:path>
            </a:pathLst>
          </a:custGeom>
          <a:noFill/>
          <a:ln>
            <a:gradFill>
              <a:gsLst>
                <a:gs pos="0">
                  <a:schemeClr val="accent1">
                    <a:lumMod val="5000"/>
                    <a:lumOff val="95000"/>
                  </a:schemeClr>
                </a:gs>
                <a:gs pos="100000">
                  <a:srgbClr val="28A9D6">
                    <a:alpha val="75000"/>
                  </a:srgbClr>
                </a:gs>
              </a:gsLst>
              <a:lin ang="5400000" scaled="1"/>
            </a:gradFill>
          </a:ln>
          <a:effectLst/>
        </p:spPr>
        <p:txBody>
          <a:bodyPr lIns="121920" tIns="60960" rIns="121920" bIns="60960"/>
          <a:lstStyle/>
          <a:p>
            <a:pPr fontAlgn="auto">
              <a:spcBef>
                <a:spcPts val="0"/>
              </a:spcBef>
              <a:spcAft>
                <a:spcPts val="0"/>
              </a:spcAft>
              <a:defRPr/>
            </a:pPr>
            <a:endParaRPr lang="zh-CN" altLang="en-US" sz="2400">
              <a:latin typeface="+mn-lt"/>
              <a:ea typeface="+mn-ea"/>
            </a:endParaRPr>
          </a:p>
        </p:txBody>
      </p:sp>
      <p:cxnSp>
        <p:nvCxnSpPr>
          <p:cNvPr id="20" name="直接连接符 19" hidden="1"/>
          <p:cNvCxnSpPr/>
          <p:nvPr userDrawn="1"/>
        </p:nvCxnSpPr>
        <p:spPr>
          <a:xfrm>
            <a:off x="3181350" y="431800"/>
            <a:ext cx="0" cy="525463"/>
          </a:xfrm>
          <a:prstGeom prst="line">
            <a:avLst/>
          </a:prstGeom>
          <a:ln>
            <a:solidFill>
              <a:srgbClr val="28A9D6"/>
            </a:solidFill>
          </a:ln>
        </p:spPr>
        <p:style>
          <a:lnRef idx="1">
            <a:schemeClr val="accent1"/>
          </a:lnRef>
          <a:fillRef idx="0">
            <a:schemeClr val="accent1"/>
          </a:fillRef>
          <a:effectRef idx="0">
            <a:schemeClr val="accent1"/>
          </a:effectRef>
          <a:fontRef idx="minor">
            <a:schemeClr val="tx1"/>
          </a:fontRef>
        </p:style>
      </p:cxnSp>
      <p:sp>
        <p:nvSpPr>
          <p:cNvPr id="21" name="任意多边形 20"/>
          <p:cNvSpPr/>
          <p:nvPr userDrawn="1"/>
        </p:nvSpPr>
        <p:spPr>
          <a:xfrm flipV="1">
            <a:off x="174625" y="423863"/>
            <a:ext cx="1385888" cy="431800"/>
          </a:xfrm>
          <a:custGeom>
            <a:avLst/>
            <a:gdLst>
              <a:gd name="connsiteX0" fmla="*/ 167822 w 1386790"/>
              <a:gd name="connsiteY0" fmla="*/ 524933 h 524933"/>
              <a:gd name="connsiteX1" fmla="*/ 168846 w 1386790"/>
              <a:gd name="connsiteY1" fmla="*/ 524933 h 524933"/>
              <a:gd name="connsiteX2" fmla="*/ 168846 w 1386790"/>
              <a:gd name="connsiteY2" fmla="*/ 14598 h 524933"/>
              <a:gd name="connsiteX3" fmla="*/ 1386790 w 1386790"/>
              <a:gd name="connsiteY3" fmla="*/ 14598 h 524933"/>
              <a:gd name="connsiteX4" fmla="*/ 1386790 w 1386790"/>
              <a:gd name="connsiteY4" fmla="*/ 0 h 524933"/>
              <a:gd name="connsiteX5" fmla="*/ 167822 w 1386790"/>
              <a:gd name="connsiteY5" fmla="*/ 0 h 524933"/>
              <a:gd name="connsiteX6" fmla="*/ 152999 w 1386790"/>
              <a:gd name="connsiteY6" fmla="*/ 0 h 524933"/>
              <a:gd name="connsiteX7" fmla="*/ 152999 w 1386790"/>
              <a:gd name="connsiteY7" fmla="*/ 507260 h 524933"/>
              <a:gd name="connsiteX8" fmla="*/ 107280 w 1386790"/>
              <a:gd name="connsiteY8" fmla="*/ 507260 h 524933"/>
              <a:gd name="connsiteX9" fmla="*/ 107280 w 1386790"/>
              <a:gd name="connsiteY9" fmla="*/ 0 h 524933"/>
              <a:gd name="connsiteX10" fmla="*/ 0 w 1386790"/>
              <a:gd name="connsiteY10" fmla="*/ 0 h 524933"/>
              <a:gd name="connsiteX11" fmla="*/ 0 w 1386790"/>
              <a:gd name="connsiteY11" fmla="*/ 524932 h 524933"/>
              <a:gd name="connsiteX12" fmla="*/ 33834 w 1386790"/>
              <a:gd name="connsiteY12" fmla="*/ 524932 h 524933"/>
              <a:gd name="connsiteX13" fmla="*/ 33834 w 1386790"/>
              <a:gd name="connsiteY13" fmla="*/ 23810 h 524933"/>
              <a:gd name="connsiteX14" fmla="*/ 79553 w 1386790"/>
              <a:gd name="connsiteY14" fmla="*/ 23810 h 524933"/>
              <a:gd name="connsiteX15" fmla="*/ 79553 w 1386790"/>
              <a:gd name="connsiteY15" fmla="*/ 524932 h 524933"/>
              <a:gd name="connsiteX16" fmla="*/ 167822 w 1386790"/>
              <a:gd name="connsiteY16" fmla="*/ 524932 h 524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86790" h="524933">
                <a:moveTo>
                  <a:pt x="167822" y="524933"/>
                </a:moveTo>
                <a:lnTo>
                  <a:pt x="168846" y="524933"/>
                </a:lnTo>
                <a:lnTo>
                  <a:pt x="168846" y="14598"/>
                </a:lnTo>
                <a:lnTo>
                  <a:pt x="1386790" y="14598"/>
                </a:lnTo>
                <a:lnTo>
                  <a:pt x="1386790" y="0"/>
                </a:lnTo>
                <a:lnTo>
                  <a:pt x="167822" y="0"/>
                </a:lnTo>
                <a:lnTo>
                  <a:pt x="152999" y="0"/>
                </a:lnTo>
                <a:lnTo>
                  <a:pt x="152999" y="507260"/>
                </a:lnTo>
                <a:lnTo>
                  <a:pt x="107280" y="507260"/>
                </a:lnTo>
                <a:lnTo>
                  <a:pt x="107280" y="0"/>
                </a:lnTo>
                <a:lnTo>
                  <a:pt x="0" y="0"/>
                </a:lnTo>
                <a:lnTo>
                  <a:pt x="0" y="524932"/>
                </a:lnTo>
                <a:lnTo>
                  <a:pt x="33834" y="524932"/>
                </a:lnTo>
                <a:lnTo>
                  <a:pt x="33834" y="23810"/>
                </a:lnTo>
                <a:lnTo>
                  <a:pt x="79553" y="23810"/>
                </a:lnTo>
                <a:lnTo>
                  <a:pt x="79553" y="524932"/>
                </a:lnTo>
                <a:lnTo>
                  <a:pt x="167822" y="524932"/>
                </a:lnTo>
                <a:close/>
              </a:path>
            </a:pathLst>
          </a:custGeom>
          <a:solidFill>
            <a:srgbClr val="28A9D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2" name="灯片编号占位符 3"/>
          <p:cNvSpPr>
            <a:spLocks noGrp="1"/>
          </p:cNvSpPr>
          <p:nvPr>
            <p:ph type="sldNum" sz="quarter" idx="10"/>
          </p:nvPr>
        </p:nvSpPr>
        <p:spPr>
          <a:xfrm>
            <a:off x="1036638" y="6334125"/>
            <a:ext cx="292100" cy="284163"/>
          </a:xfrm>
          <a:prstGeom prst="rect">
            <a:avLst/>
          </a:prstGeom>
        </p:spPr>
        <p:txBody>
          <a:bodyPr anchor="ctr" anchorCtr="1"/>
          <a:lstStyle>
            <a:lvl1pPr algn="ctr">
              <a:defRPr sz="1200" smtClean="0">
                <a:solidFill>
                  <a:schemeClr val="tx1"/>
                </a:solidFill>
              </a:defRPr>
            </a:lvl1pPr>
          </a:lstStyle>
          <a:p>
            <a:pPr>
              <a:defRPr/>
            </a:pPr>
            <a:fld id="{1A26503F-D37B-489B-8EC0-E42C7B562D0F}" type="slidenum">
              <a:rPr lang="zh-CN" altLang="en-US"/>
            </a:fld>
            <a:endParaRPr lang="zh-CN" altLang="en-US" dirty="0"/>
          </a:p>
        </p:txBody>
      </p:sp>
      <p:sp>
        <p:nvSpPr>
          <p:cNvPr id="23" name="标题 1"/>
          <p:cNvSpPr>
            <a:spLocks noGrp="1"/>
          </p:cNvSpPr>
          <p:nvPr>
            <p:ph type="title"/>
          </p:nvPr>
        </p:nvSpPr>
        <p:spPr>
          <a:xfrm>
            <a:off x="838200" y="365126"/>
            <a:ext cx="10312400" cy="490538"/>
          </a:xfrm>
        </p:spPr>
        <p:txBody>
          <a:bodyPr>
            <a:noAutofit/>
          </a:bodyPr>
          <a:lstStyle>
            <a:lvl1pPr>
              <a:defRPr sz="2800" b="1"/>
            </a:lvl1pPr>
          </a:lstStyle>
          <a:p>
            <a:r>
              <a:rPr lang="zh-CN" altLang="en-US" dirty="0"/>
              <a:t>单击此处编辑母版标题样式</a:t>
            </a:r>
            <a:endParaRPr lang="zh-CN" altLang="en-US" dirty="0"/>
          </a:p>
        </p:txBody>
      </p:sp>
      <p:sp>
        <p:nvSpPr>
          <p:cNvPr id="24" name="内容占位符 2"/>
          <p:cNvSpPr>
            <a:spLocks noGrp="1"/>
          </p:cNvSpPr>
          <p:nvPr>
            <p:ph idx="1"/>
          </p:nvPr>
        </p:nvSpPr>
        <p:spPr>
          <a:xfrm>
            <a:off x="838200" y="1035773"/>
            <a:ext cx="10515600" cy="514119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overrideClrMapping bg1="lt1" tx1="dk1" bg2="lt2" tx2="dk2" accent1="accent1" accent2="accent2" accent3="accent3" accent4="accent4" accent5="accent5" accent6="accent6" hlink="hlink" folHlink="folHlink"/>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200" eaLnBrk="1" fontAlgn="auto" hangingPunct="1">
              <a:spcBef>
                <a:spcPts val="0"/>
              </a:spcBef>
              <a:spcAft>
                <a:spcPts val="0"/>
              </a:spcAft>
            </a:pPr>
            <a:fld id="{CECE52E5-F9E5-461C-A50E-4E32AF0CE3E0}" type="datetime1">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200" eaLnBrk="1" fontAlgn="auto" hangingPunct="1">
              <a:spcBef>
                <a:spcPts val="0"/>
              </a:spcBef>
              <a:spcAft>
                <a:spcPts val="0"/>
              </a:spcAft>
            </a:pPr>
            <a:endParaRPr lang="zh-CN" altLang="en-US">
              <a:solidFill>
                <a:prstClr val="black">
                  <a:tint val="75000"/>
                </a:prstClr>
              </a:solidFill>
              <a:latin typeface="Calibri" panose="020F0502020204030204"/>
              <a:ea typeface="宋体" panose="02010600030101010101" pitchFamily="2" charset="-122"/>
            </a:endParaRPr>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defTabSz="1219200" eaLnBrk="1" fontAlgn="auto" hangingPunct="1">
              <a:spcBef>
                <a:spcPts val="0"/>
              </a:spcBef>
              <a:spcAft>
                <a:spcPts val="0"/>
              </a:spcAft>
            </a:pPr>
            <a:fld id="{3035ED93-17FC-4FE4-A1D1-0058140FE02A}" type="slidenum">
              <a:rPr lang="zh-CN" altLang="en-US" smtClean="0">
                <a:solidFill>
                  <a:prstClr val="black">
                    <a:tint val="75000"/>
                  </a:prstClr>
                </a:solidFill>
                <a:latin typeface="Calibri" panose="020F0502020204030204"/>
                <a:ea typeface="宋体" panose="02010600030101010101" pitchFamily="2" charset="-122"/>
              </a:rPr>
            </a:fld>
            <a:endParaRPr lang="zh-CN" altLang="en-US">
              <a:solidFill>
                <a:prstClr val="black">
                  <a:tint val="75000"/>
                </a:prstClr>
              </a:solidFill>
              <a:latin typeface="Calibri" panose="020F0502020204030204"/>
              <a:ea typeface="宋体" panose="02010600030101010101" pitchFamily="2"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vmlDrawing" Target="../drawings/vmlDrawing2.vml"/><Relationship Id="rId3" Type="http://schemas.openxmlformats.org/officeDocument/2006/relationships/slideLayout" Target="../slideLayouts/slideLayout1.xml"/><Relationship Id="rId2" Type="http://schemas.openxmlformats.org/officeDocument/2006/relationships/image" Target="../media/image11.wmf"/><Relationship Id="rId1"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12.png"/></Relationships>
</file>

<file path=ppt/slides/_rels/slide38.xml.rels><?xml version="1.0" encoding="UTF-8" standalone="yes"?>
<Relationships xmlns="http://schemas.openxmlformats.org/package/2006/relationships"><Relationship Id="rId9" Type="http://schemas.openxmlformats.org/officeDocument/2006/relationships/notesSlide" Target="../notesSlides/notesSlide30.xml"/><Relationship Id="rId8" Type="http://schemas.openxmlformats.org/officeDocument/2006/relationships/slideLayout" Target="../slideLayouts/slideLayout1.xml"/><Relationship Id="rId7" Type="http://schemas.openxmlformats.org/officeDocument/2006/relationships/tags" Target="../tags/tag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tags" Target="../tags/tag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35.xml"/><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image" Target="../media/image13.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1.xml"/><Relationship Id="rId6" Type="http://schemas.openxmlformats.org/officeDocument/2006/relationships/tags" Target="../tags/tag3.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1.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5.xml"/><Relationship Id="rId3" Type="http://schemas.openxmlformats.org/officeDocument/2006/relationships/image" Target="../media/image3.jpeg"/><Relationship Id="rId2" Type="http://schemas.openxmlformats.org/officeDocument/2006/relationships/image" Target="../media/image2.w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18.wmf"/><Relationship Id="rId7" Type="http://schemas.openxmlformats.org/officeDocument/2006/relationships/oleObject" Target="../embeddings/oleObject5.bin"/><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 Id="rId3" Type="http://schemas.openxmlformats.org/officeDocument/2006/relationships/oleObject" Target="../embeddings/oleObject3.bin"/><Relationship Id="rId2" Type="http://schemas.openxmlformats.org/officeDocument/2006/relationships/image" Target="../media/image15.png"/><Relationship Id="rId11" Type="http://schemas.openxmlformats.org/officeDocument/2006/relationships/notesSlide" Target="../notesSlides/notesSlide42.xml"/><Relationship Id="rId10" Type="http://schemas.openxmlformats.org/officeDocument/2006/relationships/vmlDrawing" Target="../drawings/vmlDrawing3.vml"/><Relationship Id="rId1" Type="http://schemas.openxmlformats.org/officeDocument/2006/relationships/image" Target="../media/image1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vmlDrawing" Target="../drawings/vmlDrawing4.vml"/><Relationship Id="rId3" Type="http://schemas.openxmlformats.org/officeDocument/2006/relationships/slideLayout" Target="../slideLayouts/slideLayout1.xml"/><Relationship Id="rId2" Type="http://schemas.openxmlformats.org/officeDocument/2006/relationships/image" Target="../media/image20.wmf"/><Relationship Id="rId1" Type="http://schemas.openxmlformats.org/officeDocument/2006/relationships/oleObject" Target="../embeddings/oleObject6.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1"/>
          <a:stretch>
            <a:fillRect/>
          </a:stretch>
        </a:blipFill>
        <a:effectLst/>
      </p:bgPr>
    </p:bg>
    <p:spTree>
      <p:nvGrpSpPr>
        <p:cNvPr id="1" name=""/>
        <p:cNvGrpSpPr/>
        <p:nvPr/>
      </p:nvGrpSpPr>
      <p:grpSpPr>
        <a:xfrm>
          <a:off x="0" y="0"/>
          <a:ext cx="0" cy="0"/>
          <a:chOff x="0" y="0"/>
          <a:chExt cx="0" cy="0"/>
        </a:xfrm>
      </p:grpSpPr>
      <p:sp>
        <p:nvSpPr>
          <p:cNvPr id="45058" name="Rectangle 3"/>
          <p:cNvSpPr>
            <a:spLocks noGrp="1" noChangeArrowheads="1"/>
          </p:cNvSpPr>
          <p:nvPr>
            <p:ph type="subTitle" idx="4294967295"/>
          </p:nvPr>
        </p:nvSpPr>
        <p:spPr>
          <a:xfrm>
            <a:off x="0" y="1552575"/>
            <a:ext cx="12192000" cy="2495550"/>
          </a:xfrm>
          <a:solidFill>
            <a:srgbClr val="66CCFF">
              <a:alpha val="48000"/>
            </a:srgbClr>
          </a:solidFill>
        </p:spPr>
        <p:txBody>
          <a:bodyPr lIns="121909" tIns="60954" rIns="121909" bIns="60954"/>
          <a:lstStyle/>
          <a:p>
            <a:pPr marL="0" indent="0" algn="ctr" eaLnBrk="1" hangingPunct="1">
              <a:buFontTx/>
              <a:buNone/>
            </a:pPr>
            <a:r>
              <a:rPr lang="zh-CN" altLang="en-US" sz="5400" b="1" dirty="0">
                <a:latin typeface="微软雅黑" panose="020B0503020204020204" pitchFamily="34" charset="-122"/>
                <a:ea typeface="微软雅黑" panose="020B0503020204020204" pitchFamily="34" charset="-122"/>
                <a:cs typeface="微软雅黑" panose="020B0503020204020204" pitchFamily="34" charset="-122"/>
              </a:rPr>
              <a:t>质量</a:t>
            </a:r>
            <a:r>
              <a:rPr lang="zh-CN" altLang="en-US"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体系策划</a:t>
            </a:r>
            <a:endParaRPr lang="en-US" altLang="zh-CN"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marL="0" indent="0" algn="ctr" eaLnBrk="1" hangingPunct="1">
              <a:buFontTx/>
              <a:buNone/>
            </a:pPr>
            <a:r>
              <a:rPr lang="zh-CN" altLang="en-US"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与</a:t>
            </a:r>
            <a:r>
              <a:rPr lang="en-US" altLang="zh-CN"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IPD</a:t>
            </a:r>
            <a:r>
              <a:rPr lang="zh-CN" altLang="en-US"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的融合</a:t>
            </a:r>
            <a:endParaRPr lang="zh-CN" altLang="en-US" sz="5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1.1 IPD</a:t>
            </a:r>
            <a:r>
              <a:rPr lang="zh-CN" altLang="en-US" sz="3200" b="1" dirty="0">
                <a:solidFill>
                  <a:prstClr val="white"/>
                </a:solidFill>
                <a:latin typeface="微软雅黑" panose="020B0503020204020204" pitchFamily="34" charset="-122"/>
                <a:ea typeface="微软雅黑" panose="020B0503020204020204" pitchFamily="34" charset="-122"/>
              </a:rPr>
              <a:t>在华为的地位</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48" name="内容占位符 2"/>
          <p:cNvSpPr>
            <a:spLocks noGrp="1"/>
          </p:cNvSpPr>
          <p:nvPr>
            <p:ph idx="1"/>
          </p:nvPr>
        </p:nvSpPr>
        <p:spPr>
          <a:xfrm>
            <a:off x="1242604" y="1064752"/>
            <a:ext cx="8637588" cy="1152015"/>
          </a:xfrm>
        </p:spPr>
        <p:txBody>
          <a:bodyPr lIns="72000" tIns="0" bIns="0" anchor="ctr" anchorCtr="0"/>
          <a:lstStyle/>
          <a:p>
            <a:pPr eaLnBrk="1" hangingPunct="1">
              <a:lnSpc>
                <a:spcPct val="150000"/>
              </a:lnSpc>
              <a:defRP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为客户服务是华为存在的唯一理由</a:t>
            </a:r>
            <a:endParaRPr lang="en-US" altLang="zh-CN" sz="2000" dirty="0">
              <a:latin typeface="微软雅黑" panose="020B0503020204020204" pitchFamily="34" charset="-122"/>
              <a:ea typeface="微软雅黑" panose="020B0503020204020204" pitchFamily="34" charset="-122"/>
              <a:cs typeface="宋体" panose="02010600030101010101" pitchFamily="2" charset="-122"/>
            </a:endParaRPr>
          </a:p>
          <a:p>
            <a:pPr eaLnBrk="1" hangingPunct="1">
              <a:lnSpc>
                <a:spcPct val="150000"/>
              </a:lnSpc>
              <a:defRPr/>
            </a:pPr>
            <a:r>
              <a:rPr lang="zh-CN" altLang="en-US" sz="2000" dirty="0">
                <a:latin typeface="微软雅黑" panose="020B0503020204020204" pitchFamily="34" charset="-122"/>
                <a:ea typeface="微软雅黑" panose="020B0503020204020204" pitchFamily="34" charset="-122"/>
                <a:cs typeface="宋体" panose="02010600030101010101" pitchFamily="2" charset="-122"/>
              </a:rPr>
              <a:t>从公司发展层面看，为客户创造价值的</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2</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大</a:t>
            </a:r>
            <a:r>
              <a:rPr lang="en-US" altLang="zh-CN" sz="2000" dirty="0">
                <a:latin typeface="微软雅黑" panose="020B0503020204020204" pitchFamily="34" charset="-122"/>
                <a:ea typeface="微软雅黑" panose="020B0503020204020204" pitchFamily="34" charset="-122"/>
                <a:cs typeface="宋体" panose="02010600030101010101" pitchFamily="2" charset="-122"/>
              </a:rPr>
              <a:t>1</a:t>
            </a:r>
            <a:r>
              <a:rPr lang="zh-CN" altLang="en-US" sz="2000" dirty="0">
                <a:latin typeface="微软雅黑" panose="020B0503020204020204" pitchFamily="34" charset="-122"/>
                <a:ea typeface="微软雅黑" panose="020B0503020204020204" pitchFamily="34" charset="-122"/>
                <a:cs typeface="宋体" panose="02010600030101010101" pitchFamily="2" charset="-122"/>
              </a:rPr>
              <a:t>小主业务流</a:t>
            </a:r>
            <a:endParaRPr lang="zh-CN" altLang="en-US" sz="2000" dirty="0">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49" name="组合 48"/>
          <p:cNvGrpSpPr/>
          <p:nvPr/>
        </p:nvGrpSpPr>
        <p:grpSpPr>
          <a:xfrm>
            <a:off x="1673288" y="2453304"/>
            <a:ext cx="9108847" cy="3078163"/>
            <a:chOff x="223838" y="2886075"/>
            <a:chExt cx="8677275" cy="3078163"/>
          </a:xfrm>
        </p:grpSpPr>
        <p:sp>
          <p:nvSpPr>
            <p:cNvPr id="50" name="流程图: 联系 49"/>
            <p:cNvSpPr/>
            <p:nvPr/>
          </p:nvSpPr>
          <p:spPr>
            <a:xfrm>
              <a:off x="223838" y="4152900"/>
              <a:ext cx="876300" cy="876300"/>
            </a:xfrm>
            <a:prstGeom prst="flowChartConnector">
              <a:avLst/>
            </a:prstGeom>
            <a:solidFill>
              <a:srgbClr val="92D050"/>
            </a:solidFill>
            <a:ln>
              <a:solidFill>
                <a:schemeClr val="bg1"/>
              </a:solidFill>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客户</a:t>
              </a:r>
              <a:endParaRPr lang="en-US" altLang="zh-CN">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defRPr/>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要求</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流程图: 联系 50"/>
            <p:cNvSpPr/>
            <p:nvPr/>
          </p:nvSpPr>
          <p:spPr>
            <a:xfrm>
              <a:off x="8024813" y="4152900"/>
              <a:ext cx="876300" cy="876300"/>
            </a:xfrm>
            <a:prstGeom prst="flowChartConnector">
              <a:avLst/>
            </a:prstGeom>
            <a:solidFill>
              <a:srgbClr val="92D050"/>
            </a:solidFill>
            <a:ln>
              <a:solidFill>
                <a:schemeClr val="bg1"/>
              </a:solidFill>
            </a:ln>
          </p:spPr>
          <p:style>
            <a:lnRef idx="2">
              <a:schemeClr val="accent1"/>
            </a:lnRef>
            <a:fillRef idx="1">
              <a:schemeClr val="lt1"/>
            </a:fillRef>
            <a:effectRef idx="0">
              <a:schemeClr val="accent1"/>
            </a:effectRef>
            <a:fontRef idx="minor">
              <a:schemeClr val="dk1"/>
            </a:fontRef>
          </p:style>
          <p:txBody>
            <a:bodyPr wrap="none" anchor="ctr"/>
            <a:lstStyle/>
            <a:p>
              <a:pPr algn="ctr">
                <a:defRPr/>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客户</a:t>
              </a:r>
              <a:endParaRPr lang="en-US" altLang="zh-CN">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defRPr/>
              </a:pPr>
              <a:r>
                <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满意</a:t>
              </a:r>
              <a:endParaRPr lang="zh-CN" altLang="en-US">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2" name="燕尾形 51"/>
            <p:cNvSpPr/>
            <p:nvPr/>
          </p:nvSpPr>
          <p:spPr>
            <a:xfrm>
              <a:off x="2247900" y="3219450"/>
              <a:ext cx="1152525" cy="554038"/>
            </a:xfrm>
            <a:prstGeom prst="chevron">
              <a:avLst>
                <a:gd name="adj" fmla="val 34576"/>
              </a:avLst>
            </a:prstGeom>
            <a:solidFill>
              <a:srgbClr val="79DA18"/>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产品</a:t>
              </a:r>
              <a:endParaRPr lang="en-US" altLang="zh-CN"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规划</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3" name="五边形 52"/>
            <p:cNvSpPr/>
            <p:nvPr/>
          </p:nvSpPr>
          <p:spPr>
            <a:xfrm>
              <a:off x="1449388" y="3219450"/>
              <a:ext cx="982662" cy="554038"/>
            </a:xfrm>
            <a:prstGeom prst="homePlate">
              <a:avLst>
                <a:gd name="adj" fmla="val 33594"/>
              </a:avLst>
            </a:prstGeom>
            <a:solidFill>
              <a:srgbClr val="74B23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客户</a:t>
              </a:r>
              <a:endParaRPr lang="en-US" altLang="zh-CN"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需求</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4" name="燕尾形 53"/>
            <p:cNvSpPr/>
            <p:nvPr/>
          </p:nvSpPr>
          <p:spPr>
            <a:xfrm>
              <a:off x="3214688" y="3219450"/>
              <a:ext cx="1381125" cy="554038"/>
            </a:xfrm>
            <a:prstGeom prst="chevron">
              <a:avLst>
                <a:gd name="adj" fmla="val 34576"/>
              </a:avLst>
            </a:prstGeom>
            <a:solidFill>
              <a:srgbClr val="C2DF13"/>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en-US" altLang="zh-CN" sz="1400">
                  <a:solidFill>
                    <a:schemeClr val="tx1"/>
                  </a:solidFill>
                  <a:latin typeface="微软雅黑" panose="020B0503020204020204" pitchFamily="34" charset="-122"/>
                  <a:ea typeface="微软雅黑" panose="020B0503020204020204" pitchFamily="34" charset="-122"/>
                </a:rPr>
                <a:t>Charter</a:t>
              </a:r>
              <a:endParaRPr lang="en-US" altLang="zh-CN" sz="1400">
                <a:solidFill>
                  <a:schemeClr val="tx1"/>
                </a:solidFill>
                <a:latin typeface="微软雅黑" panose="020B0503020204020204" pitchFamily="34" charset="-122"/>
                <a:ea typeface="微软雅黑" panose="020B0503020204020204" pitchFamily="34"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rPr>
                <a:t>开发</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5" name="燕尾形 54"/>
            <p:cNvSpPr/>
            <p:nvPr/>
          </p:nvSpPr>
          <p:spPr>
            <a:xfrm>
              <a:off x="4410075" y="3219450"/>
              <a:ext cx="1152525" cy="554038"/>
            </a:xfrm>
            <a:prstGeom prst="chevron">
              <a:avLst>
                <a:gd name="adj" fmla="val 34576"/>
              </a:avLst>
            </a:prstGeom>
            <a:solidFill>
              <a:srgbClr val="D3EE32"/>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产品</a:t>
              </a:r>
              <a:endParaRPr lang="en-US" altLang="zh-CN"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开发</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56" name="燕尾形 55"/>
            <p:cNvSpPr/>
            <p:nvPr/>
          </p:nvSpPr>
          <p:spPr>
            <a:xfrm>
              <a:off x="5378450" y="3219450"/>
              <a:ext cx="1152525" cy="554038"/>
            </a:xfrm>
            <a:prstGeom prst="chevron">
              <a:avLst>
                <a:gd name="adj" fmla="val 34576"/>
              </a:avLst>
            </a:prstGeom>
            <a:solidFill>
              <a:srgbClr val="FFDC6D"/>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rPr>
                <a:t>上市</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7" name="燕尾形 56"/>
            <p:cNvSpPr/>
            <p:nvPr/>
          </p:nvSpPr>
          <p:spPr>
            <a:xfrm>
              <a:off x="6345238" y="3219450"/>
              <a:ext cx="1381125" cy="554038"/>
            </a:xfrm>
            <a:prstGeom prst="chevron">
              <a:avLst>
                <a:gd name="adj" fmla="val 34576"/>
              </a:avLst>
            </a:prstGeom>
            <a:solidFill>
              <a:srgbClr val="FFC00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rPr>
                <a:t>生命周期</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8" name="燕尾形 57"/>
            <p:cNvSpPr/>
            <p:nvPr/>
          </p:nvSpPr>
          <p:spPr>
            <a:xfrm>
              <a:off x="2251075" y="4314825"/>
              <a:ext cx="1079500" cy="554038"/>
            </a:xfrm>
            <a:prstGeom prst="chevron">
              <a:avLst>
                <a:gd name="adj" fmla="val 34576"/>
              </a:avLst>
            </a:prstGeom>
            <a:solidFill>
              <a:srgbClr val="FFDC6D"/>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rPr>
                <a:t>机会</a:t>
              </a:r>
              <a:endParaRPr lang="en-US" altLang="zh-CN" sz="1400">
                <a:solidFill>
                  <a:schemeClr val="tx1"/>
                </a:solidFill>
                <a:latin typeface="微软雅黑" panose="020B0503020204020204" pitchFamily="34" charset="-122"/>
                <a:ea typeface="微软雅黑" panose="020B0503020204020204" pitchFamily="34"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rPr>
                <a:t>管理</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59" name="五边形 58"/>
            <p:cNvSpPr/>
            <p:nvPr/>
          </p:nvSpPr>
          <p:spPr>
            <a:xfrm>
              <a:off x="1449388" y="4314825"/>
              <a:ext cx="982662" cy="554038"/>
            </a:xfrm>
            <a:prstGeom prst="homePlate">
              <a:avLst>
                <a:gd name="adj" fmla="val 33594"/>
              </a:avLst>
            </a:prstGeom>
            <a:solidFill>
              <a:srgbClr val="FFC00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市场线索</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0" name="燕尾形 59"/>
            <p:cNvSpPr/>
            <p:nvPr/>
          </p:nvSpPr>
          <p:spPr>
            <a:xfrm>
              <a:off x="3149600" y="4314825"/>
              <a:ext cx="1079500" cy="554038"/>
            </a:xfrm>
            <a:prstGeom prst="chevron">
              <a:avLst>
                <a:gd name="adj" fmla="val 34576"/>
              </a:avLst>
            </a:prstGeom>
            <a:solidFill>
              <a:srgbClr val="FFFF9F"/>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投标</a:t>
              </a:r>
              <a:endParaRPr lang="en-US" altLang="zh-CN"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管理</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燕尾形 60"/>
            <p:cNvSpPr/>
            <p:nvPr/>
          </p:nvSpPr>
          <p:spPr>
            <a:xfrm>
              <a:off x="4048125" y="4314825"/>
              <a:ext cx="1079500" cy="554038"/>
            </a:xfrm>
            <a:prstGeom prst="chevron">
              <a:avLst>
                <a:gd name="adj" fmla="val 34576"/>
              </a:avLst>
            </a:prstGeom>
            <a:solidFill>
              <a:srgbClr val="C5E1E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rPr>
                <a:t>合同</a:t>
              </a:r>
              <a:endParaRPr lang="en-US" altLang="zh-CN" sz="1400">
                <a:solidFill>
                  <a:schemeClr val="tx1"/>
                </a:solidFill>
                <a:latin typeface="微软雅黑" panose="020B0503020204020204" pitchFamily="34" charset="-122"/>
                <a:ea typeface="微软雅黑" panose="020B0503020204020204" pitchFamily="34"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rPr>
                <a:t>订单</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2" name="燕尾形 61"/>
            <p:cNvSpPr/>
            <p:nvPr/>
          </p:nvSpPr>
          <p:spPr>
            <a:xfrm>
              <a:off x="4946650" y="4314825"/>
              <a:ext cx="1079500" cy="554038"/>
            </a:xfrm>
            <a:prstGeom prst="chevron">
              <a:avLst>
                <a:gd name="adj" fmla="val 34576"/>
              </a:avLst>
            </a:prstGeom>
            <a:solidFill>
              <a:srgbClr val="79DCFF"/>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rPr>
                <a:t>制造</a:t>
              </a:r>
              <a:endParaRPr lang="en-US" altLang="zh-CN" sz="1400">
                <a:solidFill>
                  <a:schemeClr val="tx1"/>
                </a:solidFill>
                <a:latin typeface="微软雅黑" panose="020B0503020204020204" pitchFamily="34" charset="-122"/>
                <a:ea typeface="微软雅黑" panose="020B0503020204020204" pitchFamily="34"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rPr>
                <a:t>发货</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3" name="燕尾形 62"/>
            <p:cNvSpPr/>
            <p:nvPr/>
          </p:nvSpPr>
          <p:spPr>
            <a:xfrm>
              <a:off x="6743700" y="4314825"/>
              <a:ext cx="971550" cy="554038"/>
            </a:xfrm>
            <a:prstGeom prst="chevron">
              <a:avLst>
                <a:gd name="adj" fmla="val 34576"/>
              </a:avLst>
            </a:prstGeom>
            <a:solidFill>
              <a:srgbClr val="009ED6"/>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rPr>
                <a:t>回款</a:t>
              </a:r>
              <a:endParaRPr lang="zh-CN" altLang="en-US" sz="1400">
                <a:solidFill>
                  <a:schemeClr val="tx1"/>
                </a:solidFill>
                <a:latin typeface="微软雅黑" panose="020B0503020204020204" pitchFamily="34" charset="-122"/>
                <a:ea typeface="微软雅黑" panose="020B0503020204020204" pitchFamily="34" charset="-122"/>
              </a:endParaRPr>
            </a:p>
          </p:txBody>
        </p:sp>
        <p:sp>
          <p:nvSpPr>
            <p:cNvPr id="64" name="燕尾形 63"/>
            <p:cNvSpPr/>
            <p:nvPr/>
          </p:nvSpPr>
          <p:spPr>
            <a:xfrm>
              <a:off x="5845175" y="4314825"/>
              <a:ext cx="1079500" cy="554038"/>
            </a:xfrm>
            <a:prstGeom prst="chevron">
              <a:avLst>
                <a:gd name="adj" fmla="val 34576"/>
              </a:avLst>
            </a:prstGeom>
            <a:solidFill>
              <a:srgbClr val="05BEFF"/>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安装</a:t>
              </a:r>
              <a:endParaRPr lang="en-US" altLang="zh-CN"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验收</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5" name="燕尾形 64"/>
            <p:cNvSpPr/>
            <p:nvPr/>
          </p:nvSpPr>
          <p:spPr>
            <a:xfrm>
              <a:off x="3294063" y="5410200"/>
              <a:ext cx="2195512" cy="554038"/>
            </a:xfrm>
            <a:prstGeom prst="chevron">
              <a:avLst>
                <a:gd name="adj" fmla="val 34576"/>
              </a:avLst>
            </a:prstGeom>
            <a:solidFill>
              <a:srgbClr val="73ADA3"/>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网上问题</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6" name="五边形 65"/>
            <p:cNvSpPr/>
            <p:nvPr/>
          </p:nvSpPr>
          <p:spPr>
            <a:xfrm>
              <a:off x="1449388" y="5410200"/>
              <a:ext cx="2027237" cy="554038"/>
            </a:xfrm>
            <a:prstGeom prst="homePlate">
              <a:avLst>
                <a:gd name="adj" fmla="val 33594"/>
              </a:avLst>
            </a:prstGeom>
            <a:solidFill>
              <a:srgbClr val="74B23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客户投诉</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7" name="燕尾形 66"/>
            <p:cNvSpPr/>
            <p:nvPr/>
          </p:nvSpPr>
          <p:spPr>
            <a:xfrm>
              <a:off x="5305425" y="5410200"/>
              <a:ext cx="2409825" cy="554038"/>
            </a:xfrm>
            <a:prstGeom prst="chevron">
              <a:avLst>
                <a:gd name="adj" fmla="val 34576"/>
              </a:avLst>
            </a:prstGeom>
            <a:solidFill>
              <a:srgbClr val="009ED6"/>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defRPr/>
              </a:pPr>
              <a:r>
                <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rPr>
                <a:t>问题解决</a:t>
              </a:r>
              <a:endParaRPr lang="zh-CN" altLang="en-US" sz="1400">
                <a:solidFill>
                  <a:schemeClr val="tx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8" name="文本框 27"/>
            <p:cNvSpPr txBox="1">
              <a:spLocks noChangeArrowheads="1"/>
            </p:cNvSpPr>
            <p:nvPr/>
          </p:nvSpPr>
          <p:spPr bwMode="auto">
            <a:xfrm>
              <a:off x="1628775" y="2886075"/>
              <a:ext cx="5942013" cy="307975"/>
            </a:xfrm>
            <a:prstGeom prst="rect">
              <a:avLst/>
            </a:prstGeom>
            <a:noFill/>
            <a:ln>
              <a:noFill/>
            </a:ln>
          </p:spPr>
          <p:txBody>
            <a:bodyPr>
              <a:spAutoFit/>
            </a:bodyPr>
            <a:lstStyle>
              <a:lvl1pPr>
                <a:defRPr kumimoji="1" sz="2400">
                  <a:solidFill>
                    <a:schemeClr val="tx1"/>
                  </a:solidFill>
                  <a:latin typeface="Times New Roman" panose="0202060305040502030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Times New Roman" panose="02020603050405020304" charset="0"/>
                  <a:ea typeface="宋体" panose="02010600030101010101" pitchFamily="2" charset="-122"/>
                </a:defRPr>
              </a:lvl2pPr>
              <a:lvl3pPr marL="1143000" indent="-228600">
                <a:defRPr kumimoji="1" sz="2400">
                  <a:solidFill>
                    <a:schemeClr val="tx1"/>
                  </a:solidFill>
                  <a:latin typeface="Times New Roman" panose="02020603050405020304" charset="0"/>
                  <a:ea typeface="宋体" panose="02010600030101010101" pitchFamily="2" charset="-122"/>
                </a:defRPr>
              </a:lvl3pPr>
              <a:lvl4pPr marL="1600200" indent="-228600">
                <a:defRPr kumimoji="1" sz="2400">
                  <a:solidFill>
                    <a:schemeClr val="tx1"/>
                  </a:solidFill>
                  <a:latin typeface="Times New Roman" panose="02020603050405020304" charset="0"/>
                  <a:ea typeface="宋体" panose="02010600030101010101" pitchFamily="2" charset="-122"/>
                </a:defRPr>
              </a:lvl4pPr>
              <a:lvl5pPr marL="2057400" indent="-228600">
                <a:defRPr kumimoji="1" sz="2400">
                  <a:solidFill>
                    <a:schemeClr val="tx1"/>
                  </a:solidFill>
                  <a:latin typeface="Times New Roman" panose="0202060305040502030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r>
                <a:rPr kumimoji="0" lang="en-US" altLang="zh-CN" sz="1400" dirty="0">
                  <a:latin typeface="微软雅黑" panose="020B0503020204020204" pitchFamily="34" charset="-122"/>
                  <a:ea typeface="微软雅黑" panose="020B0503020204020204" pitchFamily="34" charset="-122"/>
                  <a:cs typeface="华文细黑" panose="02010600040101010101" charset="-122"/>
                </a:rPr>
                <a:t>IPD-Integrated Product Development</a:t>
              </a:r>
              <a:endParaRPr kumimoji="0" lang="zh-CN" altLang="en-US" sz="1400" dirty="0">
                <a:latin typeface="微软雅黑" panose="020B0503020204020204" pitchFamily="34" charset="-122"/>
                <a:ea typeface="微软雅黑" panose="020B0503020204020204" pitchFamily="34" charset="-122"/>
                <a:cs typeface="华文细黑" panose="02010600040101010101" charset="-122"/>
              </a:endParaRPr>
            </a:p>
          </p:txBody>
        </p:sp>
        <p:sp>
          <p:nvSpPr>
            <p:cNvPr id="69" name="文本框 28"/>
            <p:cNvSpPr txBox="1">
              <a:spLocks noChangeArrowheads="1"/>
            </p:cNvSpPr>
            <p:nvPr/>
          </p:nvSpPr>
          <p:spPr bwMode="auto">
            <a:xfrm>
              <a:off x="1628775" y="4010025"/>
              <a:ext cx="5942013" cy="307975"/>
            </a:xfrm>
            <a:prstGeom prst="rect">
              <a:avLst/>
            </a:prstGeom>
            <a:noFill/>
            <a:ln>
              <a:noFill/>
            </a:ln>
          </p:spPr>
          <p:txBody>
            <a:bodyPr>
              <a:spAutoFit/>
            </a:bodyPr>
            <a:lstStyle>
              <a:lvl1pPr>
                <a:defRPr kumimoji="1" sz="2400">
                  <a:solidFill>
                    <a:schemeClr val="tx1"/>
                  </a:solidFill>
                  <a:latin typeface="Times New Roman" panose="0202060305040502030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Times New Roman" panose="02020603050405020304" charset="0"/>
                  <a:ea typeface="宋体" panose="02010600030101010101" pitchFamily="2" charset="-122"/>
                </a:defRPr>
              </a:lvl2pPr>
              <a:lvl3pPr marL="1143000" indent="-228600">
                <a:defRPr kumimoji="1" sz="2400">
                  <a:solidFill>
                    <a:schemeClr val="tx1"/>
                  </a:solidFill>
                  <a:latin typeface="Times New Roman" panose="02020603050405020304" charset="0"/>
                  <a:ea typeface="宋体" panose="02010600030101010101" pitchFamily="2" charset="-122"/>
                </a:defRPr>
              </a:lvl3pPr>
              <a:lvl4pPr marL="1600200" indent="-228600">
                <a:defRPr kumimoji="1" sz="2400">
                  <a:solidFill>
                    <a:schemeClr val="tx1"/>
                  </a:solidFill>
                  <a:latin typeface="Times New Roman" panose="02020603050405020304" charset="0"/>
                  <a:ea typeface="宋体" panose="02010600030101010101" pitchFamily="2" charset="-122"/>
                </a:defRPr>
              </a:lvl4pPr>
              <a:lvl5pPr marL="2057400" indent="-228600">
                <a:defRPr kumimoji="1" sz="2400">
                  <a:solidFill>
                    <a:schemeClr val="tx1"/>
                  </a:solidFill>
                  <a:latin typeface="Times New Roman" panose="0202060305040502030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r>
                <a:rPr kumimoji="0" lang="en-US" altLang="zh-CN" sz="1400">
                  <a:latin typeface="微软雅黑" panose="020B0503020204020204" pitchFamily="34" charset="-122"/>
                  <a:ea typeface="微软雅黑" panose="020B0503020204020204" pitchFamily="34" charset="-122"/>
                  <a:cs typeface="华文细黑" panose="02010600040101010101" charset="-122"/>
                </a:rPr>
                <a:t>LTC-Lead to Cash</a:t>
              </a:r>
              <a:endParaRPr kumimoji="0" lang="zh-CN" altLang="en-US" sz="1400">
                <a:latin typeface="微软雅黑" panose="020B0503020204020204" pitchFamily="34" charset="-122"/>
                <a:ea typeface="微软雅黑" panose="020B0503020204020204" pitchFamily="34" charset="-122"/>
                <a:cs typeface="华文细黑" panose="02010600040101010101" charset="-122"/>
              </a:endParaRPr>
            </a:p>
          </p:txBody>
        </p:sp>
        <p:sp>
          <p:nvSpPr>
            <p:cNvPr id="70" name="文本框 29"/>
            <p:cNvSpPr txBox="1">
              <a:spLocks noChangeArrowheads="1"/>
            </p:cNvSpPr>
            <p:nvPr/>
          </p:nvSpPr>
          <p:spPr bwMode="auto">
            <a:xfrm>
              <a:off x="1628775" y="5118100"/>
              <a:ext cx="5942013" cy="307975"/>
            </a:xfrm>
            <a:prstGeom prst="rect">
              <a:avLst/>
            </a:prstGeom>
            <a:noFill/>
            <a:ln>
              <a:noFill/>
            </a:ln>
          </p:spPr>
          <p:txBody>
            <a:bodyPr>
              <a:spAutoFit/>
            </a:bodyPr>
            <a:lstStyle>
              <a:lvl1pPr>
                <a:defRPr kumimoji="1" sz="2400">
                  <a:solidFill>
                    <a:schemeClr val="tx1"/>
                  </a:solidFill>
                  <a:latin typeface="Times New Roman" panose="02020603050405020304" charset="0"/>
                  <a:ea typeface="宋体" panose="02010600030101010101" pitchFamily="2" charset="-122"/>
                  <a:cs typeface="宋体" panose="02010600030101010101" pitchFamily="2" charset="-122"/>
                </a:defRPr>
              </a:lvl1pPr>
              <a:lvl2pPr marL="742950" indent="-285750">
                <a:defRPr kumimoji="1" sz="2400">
                  <a:solidFill>
                    <a:schemeClr val="tx1"/>
                  </a:solidFill>
                  <a:latin typeface="Times New Roman" panose="02020603050405020304" charset="0"/>
                  <a:ea typeface="宋体" panose="02010600030101010101" pitchFamily="2" charset="-122"/>
                </a:defRPr>
              </a:lvl2pPr>
              <a:lvl3pPr marL="1143000" indent="-228600">
                <a:defRPr kumimoji="1" sz="2400">
                  <a:solidFill>
                    <a:schemeClr val="tx1"/>
                  </a:solidFill>
                  <a:latin typeface="Times New Roman" panose="02020603050405020304" charset="0"/>
                  <a:ea typeface="宋体" panose="02010600030101010101" pitchFamily="2" charset="-122"/>
                </a:defRPr>
              </a:lvl3pPr>
              <a:lvl4pPr marL="1600200" indent="-228600">
                <a:defRPr kumimoji="1" sz="2400">
                  <a:solidFill>
                    <a:schemeClr val="tx1"/>
                  </a:solidFill>
                  <a:latin typeface="Times New Roman" panose="02020603050405020304" charset="0"/>
                  <a:ea typeface="宋体" panose="02010600030101010101" pitchFamily="2" charset="-122"/>
                </a:defRPr>
              </a:lvl4pPr>
              <a:lvl5pPr marL="2057400" indent="-228600">
                <a:defRPr kumimoji="1" sz="2400">
                  <a:solidFill>
                    <a:schemeClr val="tx1"/>
                  </a:solidFill>
                  <a:latin typeface="Times New Roman" panose="02020603050405020304" charset="0"/>
                  <a:ea typeface="宋体" panose="02010600030101010101" pitchFamily="2" charset="-122"/>
                </a:defRPr>
              </a:lvl5pPr>
              <a:lvl6pPr marL="25146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6pPr>
              <a:lvl7pPr marL="29718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7pPr>
              <a:lvl8pPr marL="34290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8pPr>
              <a:lvl9pPr marL="3886200" indent="-228600" fontAlgn="base">
                <a:spcBef>
                  <a:spcPct val="0"/>
                </a:spcBef>
                <a:spcAft>
                  <a:spcPct val="0"/>
                </a:spcAft>
                <a:defRPr kumimoji="1" sz="2400">
                  <a:solidFill>
                    <a:schemeClr val="tx1"/>
                  </a:solidFill>
                  <a:latin typeface="Times New Roman" panose="02020603050405020304" charset="0"/>
                  <a:ea typeface="宋体" panose="02010600030101010101" pitchFamily="2" charset="-122"/>
                </a:defRPr>
              </a:lvl9pPr>
            </a:lstStyle>
            <a:p>
              <a:r>
                <a:rPr kumimoji="0" lang="en-US" altLang="zh-CN" sz="1400">
                  <a:latin typeface="微软雅黑" panose="020B0503020204020204" pitchFamily="34" charset="-122"/>
                  <a:ea typeface="微软雅黑" panose="020B0503020204020204" pitchFamily="34" charset="-122"/>
                  <a:cs typeface="华文细黑" panose="02010600040101010101" charset="-122"/>
                </a:rPr>
                <a:t>ITR-Issue to Resolution</a:t>
              </a:r>
              <a:endParaRPr kumimoji="0" lang="zh-CN" altLang="en-US" sz="1400">
                <a:latin typeface="微软雅黑" panose="020B0503020204020204" pitchFamily="34" charset="-122"/>
                <a:ea typeface="微软雅黑" panose="020B0503020204020204" pitchFamily="34" charset="-122"/>
                <a:cs typeface="华文细黑" panose="02010600040101010101" charset="-122"/>
              </a:endParaRPr>
            </a:p>
          </p:txBody>
        </p:sp>
        <p:sp>
          <p:nvSpPr>
            <p:cNvPr id="71" name="左大括号 11"/>
            <p:cNvSpPr/>
            <p:nvPr/>
          </p:nvSpPr>
          <p:spPr bwMode="auto">
            <a:xfrm>
              <a:off x="1193800" y="3479800"/>
              <a:ext cx="231775" cy="2190750"/>
            </a:xfrm>
            <a:prstGeom prst="leftBrace">
              <a:avLst>
                <a:gd name="adj1" fmla="val 38990"/>
                <a:gd name="adj2" fmla="val 50000"/>
              </a:avLst>
            </a:prstGeom>
            <a:noFill/>
            <a:ln w="9525">
              <a:solidFill>
                <a:schemeClr val="tx1"/>
              </a:solidFill>
              <a:round/>
            </a:ln>
          </p:spPr>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72" name="左大括号 25"/>
            <p:cNvSpPr/>
            <p:nvPr/>
          </p:nvSpPr>
          <p:spPr bwMode="auto">
            <a:xfrm flipH="1">
              <a:off x="7721600" y="3479800"/>
              <a:ext cx="196850" cy="2190750"/>
            </a:xfrm>
            <a:prstGeom prst="leftBrace">
              <a:avLst>
                <a:gd name="adj1" fmla="val 39106"/>
                <a:gd name="adj2" fmla="val 50000"/>
              </a:avLst>
            </a:prstGeom>
            <a:noFill/>
            <a:ln w="9525">
              <a:solidFill>
                <a:schemeClr val="tx1"/>
              </a:solidFill>
              <a:round/>
            </a:ln>
          </p:spPr>
          <p:txBody>
            <a:bodyPr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 name="矩形 1"/>
          <p:cNvSpPr/>
          <p:nvPr/>
        </p:nvSpPr>
        <p:spPr>
          <a:xfrm>
            <a:off x="1928488" y="5796389"/>
            <a:ext cx="8157029" cy="369332"/>
          </a:xfrm>
          <a:prstGeom prst="rect">
            <a:avLst/>
          </a:prstGeom>
        </p:spPr>
        <p:txBody>
          <a:bodyPr wrap="square">
            <a:spAutoFit/>
          </a:bodyPr>
          <a:lstStyle/>
          <a:p>
            <a:pPr eaLnBrk="1" hangingPunct="1">
              <a:defRPr/>
            </a:pPr>
            <a:r>
              <a:rPr lang="en-US" altLang="zh-CN" sz="1800" i="1" dirty="0">
                <a:latin typeface="微软雅黑" panose="020B0503020204020204" pitchFamily="34" charset="-122"/>
                <a:ea typeface="微软雅黑" panose="020B0503020204020204" pitchFamily="34" charset="-122"/>
                <a:cs typeface="宋体" panose="02010600030101010101" pitchFamily="2" charset="-122"/>
              </a:rPr>
              <a:t>(</a:t>
            </a:r>
            <a:r>
              <a:rPr lang="zh-CN" altLang="en-US" sz="1800" i="1" dirty="0">
                <a:latin typeface="微软雅黑" panose="020B0503020204020204" pitchFamily="34" charset="-122"/>
                <a:ea typeface="微软雅黑" panose="020B0503020204020204" pitchFamily="34" charset="-122"/>
                <a:cs typeface="宋体" panose="02010600030101010101" pitchFamily="2" charset="-122"/>
              </a:rPr>
              <a:t>备注：</a:t>
            </a:r>
            <a:r>
              <a:rPr lang="en-US" altLang="zh-CN" sz="1800" i="1" dirty="0">
                <a:latin typeface="微软雅黑" panose="020B0503020204020204" pitchFamily="34" charset="-122"/>
                <a:ea typeface="微软雅黑" panose="020B0503020204020204" pitchFamily="34" charset="-122"/>
              </a:rPr>
              <a:t> </a:t>
            </a:r>
            <a:r>
              <a:rPr lang="zh-CN" altLang="en-US" sz="1800" i="1" dirty="0">
                <a:latin typeface="微软雅黑" panose="020B0503020204020204" pitchFamily="34" charset="-122"/>
                <a:ea typeface="微软雅黑" panose="020B0503020204020204" pitchFamily="34" charset="-122"/>
              </a:rPr>
              <a:t>华为最新的公司主业务流扩展为  </a:t>
            </a:r>
            <a:r>
              <a:rPr lang="en-US" altLang="zh-CN" sz="1800" i="1" dirty="0">
                <a:latin typeface="微软雅黑" panose="020B0503020204020204" pitchFamily="34" charset="-122"/>
                <a:ea typeface="微软雅黑" panose="020B0503020204020204" pitchFamily="34" charset="-122"/>
              </a:rPr>
              <a:t>IPD\MTL\LTC\</a:t>
            </a:r>
            <a:r>
              <a:rPr lang="zh-CN" altLang="en-US" sz="1800" i="1" dirty="0">
                <a:latin typeface="微软雅黑" panose="020B0503020204020204" pitchFamily="34" charset="-122"/>
                <a:ea typeface="微软雅黑" panose="020B0503020204020204" pitchFamily="34" charset="-122"/>
              </a:rPr>
              <a:t>渠道销售</a:t>
            </a:r>
            <a:r>
              <a:rPr lang="en-US" altLang="zh-CN" sz="1800" i="1" dirty="0">
                <a:latin typeface="微软雅黑" panose="020B0503020204020204" pitchFamily="34" charset="-122"/>
                <a:ea typeface="微软雅黑" panose="020B0503020204020204" pitchFamily="34" charset="-122"/>
              </a:rPr>
              <a:t>\ITR)</a:t>
            </a:r>
            <a:endParaRPr lang="zh-CN" altLang="en-US" sz="1800" i="1" dirty="0">
              <a:latin typeface="微软雅黑" panose="020B0503020204020204" pitchFamily="34" charset="-122"/>
              <a:ea typeface="微软雅黑" panose="020B0503020204020204" pitchFamily="34" charset="-122"/>
              <a:cs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8" name="矩形 227"/>
          <p:cNvSpPr/>
          <p:nvPr/>
        </p:nvSpPr>
        <p:spPr>
          <a:xfrm>
            <a:off x="3497368" y="1515048"/>
            <a:ext cx="4074311" cy="2225587"/>
          </a:xfrm>
          <a:prstGeom prst="rect">
            <a:avLst/>
          </a:prstGeom>
          <a:solidFill>
            <a:srgbClr val="C5E1E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84" name="矩形 183"/>
          <p:cNvSpPr/>
          <p:nvPr/>
        </p:nvSpPr>
        <p:spPr>
          <a:xfrm>
            <a:off x="7636050" y="3618623"/>
            <a:ext cx="3906981" cy="2184748"/>
          </a:xfrm>
          <a:prstGeom prst="rect">
            <a:avLst/>
          </a:prstGeom>
          <a:solidFill>
            <a:srgbClr val="C5E1E0"/>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44" name="圆角矩形 43"/>
          <p:cNvSpPr/>
          <p:nvPr/>
        </p:nvSpPr>
        <p:spPr>
          <a:xfrm>
            <a:off x="974025" y="3478367"/>
            <a:ext cx="1701710" cy="2695901"/>
          </a:xfrm>
          <a:prstGeom prst="roundRect">
            <a:avLst/>
          </a:prstGeom>
          <a:solidFill>
            <a:srgbClr val="79DCFF"/>
          </a:solidFill>
          <a:ln>
            <a:solidFill>
              <a:schemeClr val="bg1"/>
            </a:solidFill>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t" anchorCtr="0"/>
          <a:lstStyle/>
          <a:p>
            <a:pPr algn="ctr"/>
            <a:r>
              <a:rPr lang="zh-CN" altLang="en-US" sz="1600" b="1" dirty="0">
                <a:solidFill>
                  <a:schemeClr val="tx1"/>
                </a:solidFill>
                <a:latin typeface="微软雅黑" panose="020B0503020204020204" pitchFamily="34" charset="-122"/>
                <a:ea typeface="微软雅黑" panose="020B0503020204020204" pitchFamily="34" charset="-122"/>
              </a:rPr>
              <a:t>市场需求</a:t>
            </a:r>
            <a:endParaRPr lang="zh-CN" altLang="en-US" sz="1600" b="1" dirty="0">
              <a:solidFill>
                <a:schemeClr val="tx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1.1 IPD</a:t>
            </a:r>
            <a:r>
              <a:rPr lang="zh-CN" altLang="en-US" sz="3200" b="1" dirty="0">
                <a:solidFill>
                  <a:prstClr val="white"/>
                </a:solidFill>
                <a:latin typeface="微软雅黑" panose="020B0503020204020204" pitchFamily="34" charset="-122"/>
                <a:ea typeface="微软雅黑" panose="020B0503020204020204" pitchFamily="34" charset="-122"/>
              </a:rPr>
              <a:t>主业务流框架</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3" name="矩形 32"/>
          <p:cNvSpPr/>
          <p:nvPr/>
        </p:nvSpPr>
        <p:spPr>
          <a:xfrm>
            <a:off x="1057156" y="1431215"/>
            <a:ext cx="1487319" cy="2708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商业战略</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1057156" y="1787509"/>
            <a:ext cx="1487319" cy="2708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历史数据</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1057155" y="2143803"/>
            <a:ext cx="1487319" cy="270812"/>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技术</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1671515" y="4060695"/>
            <a:ext cx="614482" cy="199206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需求管理</a:t>
            </a:r>
            <a:endParaRPr lang="en-US" altLang="zh-CN" sz="1400" dirty="0">
              <a:solidFill>
                <a:schemeClr val="tx1"/>
              </a:solidFill>
              <a:latin typeface="微软雅黑" panose="020B0503020204020204" pitchFamily="34" charset="-122"/>
              <a:ea typeface="微软雅黑" panose="020B0503020204020204" pitchFamily="34" charset="-122"/>
            </a:endParaRPr>
          </a:p>
          <a:p>
            <a:pPr algn="ctr"/>
            <a:r>
              <a:rPr lang="zh-CN" altLang="en-US" sz="1400" dirty="0">
                <a:solidFill>
                  <a:schemeClr val="tx1"/>
                </a:solidFill>
                <a:latin typeface="微软雅黑" panose="020B0503020204020204" pitchFamily="34" charset="-122"/>
                <a:ea typeface="微软雅黑" panose="020B0503020204020204" pitchFamily="34" charset="-122"/>
              </a:rPr>
              <a:t>（流程</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方法</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工具）</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9" name="直接箭头连接符 8"/>
          <p:cNvCxnSpPr/>
          <p:nvPr/>
        </p:nvCxnSpPr>
        <p:spPr bwMode="auto">
          <a:xfrm>
            <a:off x="2646215" y="1551709"/>
            <a:ext cx="526473" cy="0"/>
          </a:xfrm>
          <a:prstGeom prst="straightConnector1">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cxnSp>
        <p:nvCxnSpPr>
          <p:cNvPr id="39" name="直接箭头连接符 38"/>
          <p:cNvCxnSpPr/>
          <p:nvPr/>
        </p:nvCxnSpPr>
        <p:spPr bwMode="auto">
          <a:xfrm>
            <a:off x="2646215" y="1907309"/>
            <a:ext cx="526473" cy="0"/>
          </a:xfrm>
          <a:prstGeom prst="straightConnector1">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cxnSp>
        <p:nvCxnSpPr>
          <p:cNvPr id="40" name="直接箭头连接符 39"/>
          <p:cNvCxnSpPr/>
          <p:nvPr/>
        </p:nvCxnSpPr>
        <p:spPr bwMode="auto">
          <a:xfrm>
            <a:off x="2646215" y="2262909"/>
            <a:ext cx="526473" cy="0"/>
          </a:xfrm>
          <a:prstGeom prst="straightConnector1">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cxnSp>
        <p:nvCxnSpPr>
          <p:cNvPr id="41" name="直接箭头连接符 40"/>
          <p:cNvCxnSpPr/>
          <p:nvPr/>
        </p:nvCxnSpPr>
        <p:spPr bwMode="auto">
          <a:xfrm>
            <a:off x="4180714" y="2255150"/>
            <a:ext cx="2491" cy="346362"/>
          </a:xfrm>
          <a:prstGeom prst="straightConnector1">
            <a:avLst/>
          </a:prstGeom>
          <a:ln w="19050">
            <a:headEnd type="triangle" w="med" len="med"/>
            <a:tailEnd type="triangle" w="med" len="med"/>
          </a:ln>
        </p:spPr>
        <p:style>
          <a:lnRef idx="2">
            <a:schemeClr val="accent3"/>
          </a:lnRef>
          <a:fillRef idx="0">
            <a:schemeClr val="accent3"/>
          </a:fillRef>
          <a:effectRef idx="1">
            <a:schemeClr val="accent3"/>
          </a:effectRef>
          <a:fontRef idx="minor">
            <a:schemeClr val="tx1"/>
          </a:fontRef>
        </p:style>
      </p:cxnSp>
      <p:cxnSp>
        <p:nvCxnSpPr>
          <p:cNvPr id="42" name="直接箭头连接符 41"/>
          <p:cNvCxnSpPr/>
          <p:nvPr/>
        </p:nvCxnSpPr>
        <p:spPr bwMode="auto">
          <a:xfrm>
            <a:off x="2909451" y="5111332"/>
            <a:ext cx="4749254" cy="3365"/>
          </a:xfrm>
          <a:prstGeom prst="straightConnector1">
            <a:avLst/>
          </a:prstGeom>
          <a:ln w="6350">
            <a:prstDash val="sysDash"/>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45" name="五边形 44"/>
          <p:cNvSpPr/>
          <p:nvPr/>
        </p:nvSpPr>
        <p:spPr>
          <a:xfrm>
            <a:off x="3784772" y="1866708"/>
            <a:ext cx="796866" cy="355599"/>
          </a:xfrm>
          <a:prstGeom prst="homePlate">
            <a:avLst>
              <a:gd name="adj" fmla="val 33594"/>
            </a:avLst>
          </a:prstGeom>
          <a:noFill/>
          <a:ln w="28575">
            <a:solidFill>
              <a:srgbClr val="FFC000"/>
            </a:solidFill>
            <a:prstDash val="sysDash"/>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SP</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6" name="燕尾形 45"/>
          <p:cNvSpPr/>
          <p:nvPr/>
        </p:nvSpPr>
        <p:spPr>
          <a:xfrm>
            <a:off x="4521779" y="1866708"/>
            <a:ext cx="909195" cy="355599"/>
          </a:xfrm>
          <a:prstGeom prst="chevron">
            <a:avLst>
              <a:gd name="adj" fmla="val 34576"/>
            </a:avLst>
          </a:prstGeom>
          <a:noFill/>
          <a:ln w="28575">
            <a:solidFill>
              <a:srgbClr val="FFC000"/>
            </a:solidFill>
            <a:prstDash val="sysDash"/>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BP</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73" name="直接箭头连接符 72"/>
          <p:cNvCxnSpPr/>
          <p:nvPr/>
        </p:nvCxnSpPr>
        <p:spPr bwMode="auto">
          <a:xfrm>
            <a:off x="4973885" y="2255150"/>
            <a:ext cx="2491" cy="346362"/>
          </a:xfrm>
          <a:prstGeom prst="straightConnector1">
            <a:avLst/>
          </a:prstGeom>
          <a:ln w="19050">
            <a:headEnd type="triangl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74" name="五边形 73"/>
          <p:cNvSpPr/>
          <p:nvPr/>
        </p:nvSpPr>
        <p:spPr>
          <a:xfrm>
            <a:off x="3910953" y="2626084"/>
            <a:ext cx="1576929" cy="355599"/>
          </a:xfrm>
          <a:prstGeom prst="homePlate">
            <a:avLst>
              <a:gd name="adj" fmla="val 33594"/>
            </a:avLst>
          </a:prstGeom>
          <a:solidFill>
            <a:srgbClr val="FFC000"/>
          </a:solidFill>
          <a:ln w="28575">
            <a:solidFill>
              <a:srgbClr val="FFC000"/>
            </a:solidFill>
            <a:prstDash val="solid"/>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路标</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13" name="肘形连接符 12"/>
          <p:cNvCxnSpPr>
            <a:endCxn id="74" idx="2"/>
          </p:cNvCxnSpPr>
          <p:nvPr/>
        </p:nvCxnSpPr>
        <p:spPr bwMode="auto">
          <a:xfrm flipV="1">
            <a:off x="2879943" y="2981683"/>
            <a:ext cx="1759745" cy="1044199"/>
          </a:xfrm>
          <a:prstGeom prst="bentConnector2">
            <a:avLst/>
          </a:prstGeom>
          <a:ln w="6350">
            <a:prstDash val="sysDash"/>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14" name="矩形 13"/>
          <p:cNvSpPr/>
          <p:nvPr/>
        </p:nvSpPr>
        <p:spPr>
          <a:xfrm>
            <a:off x="2879943" y="3787379"/>
            <a:ext cx="1620957" cy="307777"/>
          </a:xfrm>
          <a:prstGeom prst="rect">
            <a:avLst/>
          </a:prstGeom>
        </p:spPr>
        <p:txBody>
          <a:bodyPr wrap="none">
            <a:spAutoFit/>
          </a:bodyPr>
          <a:lstStyle/>
          <a:p>
            <a:pPr algn="ctr"/>
            <a:r>
              <a:rPr lang="zh-CN" altLang="en-US" sz="1400" dirty="0">
                <a:latin typeface="微软雅黑" panose="020B0503020204020204" pitchFamily="34" charset="-122"/>
                <a:ea typeface="微软雅黑" panose="020B0503020204020204" pitchFamily="34" charset="-122"/>
              </a:rPr>
              <a:t>中长期产品包需求</a:t>
            </a:r>
            <a:endParaRPr lang="zh-CN" altLang="en-US" sz="1400" dirty="0">
              <a:latin typeface="微软雅黑" panose="020B0503020204020204" pitchFamily="34" charset="-122"/>
              <a:ea typeface="微软雅黑" panose="020B0503020204020204" pitchFamily="34" charset="-122"/>
            </a:endParaRPr>
          </a:p>
        </p:txBody>
      </p:sp>
      <p:sp>
        <p:nvSpPr>
          <p:cNvPr id="76" name="燕尾形 75"/>
          <p:cNvSpPr/>
          <p:nvPr/>
        </p:nvSpPr>
        <p:spPr>
          <a:xfrm>
            <a:off x="5390016" y="3094343"/>
            <a:ext cx="2081044" cy="582328"/>
          </a:xfrm>
          <a:prstGeom prst="chevron">
            <a:avLst>
              <a:gd name="adj" fmla="val 34576"/>
            </a:avLst>
          </a:prstGeom>
          <a:solidFill>
            <a:srgbClr val="FFC000"/>
          </a:solidFill>
          <a:ln w="28575">
            <a:solidFill>
              <a:srgbClr val="FFC000"/>
            </a:solidFill>
            <a:prstDash val="solid"/>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Charter</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latin typeface="微软雅黑" panose="020B0503020204020204" pitchFamily="34" charset="-122"/>
                <a:ea typeface="微软雅黑" panose="020B0503020204020204" pitchFamily="34" charset="-122"/>
              </a:rPr>
              <a:t>（初始商业计划书）</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77" name="肘形连接符 76"/>
          <p:cNvCxnSpPr>
            <a:stCxn id="74" idx="3"/>
            <a:endCxn id="76" idx="0"/>
          </p:cNvCxnSpPr>
          <p:nvPr/>
        </p:nvCxnSpPr>
        <p:spPr bwMode="auto">
          <a:xfrm>
            <a:off x="5487882" y="2803884"/>
            <a:ext cx="841983" cy="290459"/>
          </a:xfrm>
          <a:prstGeom prst="bentConnector2">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cxnSp>
        <p:nvCxnSpPr>
          <p:cNvPr id="78" name="肘形连接符 77"/>
          <p:cNvCxnSpPr>
            <a:stCxn id="79" idx="1"/>
            <a:endCxn id="76" idx="1"/>
          </p:cNvCxnSpPr>
          <p:nvPr/>
        </p:nvCxnSpPr>
        <p:spPr bwMode="auto">
          <a:xfrm rot="10800000" flipH="1">
            <a:off x="2940416" y="3385508"/>
            <a:ext cx="2650946" cy="1172413"/>
          </a:xfrm>
          <a:prstGeom prst="bentConnector3">
            <a:avLst>
              <a:gd name="adj1" fmla="val 80746"/>
            </a:avLst>
          </a:prstGeom>
          <a:ln w="6350">
            <a:prstDash val="sysDash"/>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79" name="矩形 78"/>
          <p:cNvSpPr/>
          <p:nvPr/>
        </p:nvSpPr>
        <p:spPr>
          <a:xfrm>
            <a:off x="2940416" y="4404031"/>
            <a:ext cx="1441420" cy="307777"/>
          </a:xfrm>
          <a:prstGeom prst="rect">
            <a:avLst/>
          </a:prstGeom>
        </p:spPr>
        <p:txBody>
          <a:bodyPr wrap="none">
            <a:spAutoFit/>
          </a:bodyPr>
          <a:lstStyle/>
          <a:p>
            <a:pPr algn="ctr"/>
            <a:r>
              <a:rPr lang="zh-CN" altLang="en-US" sz="1400" dirty="0">
                <a:latin typeface="微软雅黑" panose="020B0503020204020204" pitchFamily="34" charset="-122"/>
                <a:ea typeface="微软雅黑" panose="020B0503020204020204" pitchFamily="34" charset="-122"/>
              </a:rPr>
              <a:t>短期产品包需求</a:t>
            </a:r>
            <a:endParaRPr lang="zh-CN" altLang="en-US" sz="1400" dirty="0">
              <a:latin typeface="微软雅黑" panose="020B0503020204020204" pitchFamily="34" charset="-122"/>
              <a:ea typeface="微软雅黑" panose="020B0503020204020204" pitchFamily="34" charset="-122"/>
            </a:endParaRPr>
          </a:p>
        </p:txBody>
      </p:sp>
      <p:sp>
        <p:nvSpPr>
          <p:cNvPr id="80" name="矩形 79"/>
          <p:cNvSpPr/>
          <p:nvPr/>
        </p:nvSpPr>
        <p:spPr>
          <a:xfrm>
            <a:off x="2925779" y="5025930"/>
            <a:ext cx="1441420" cy="307777"/>
          </a:xfrm>
          <a:prstGeom prst="rect">
            <a:avLst/>
          </a:prstGeom>
        </p:spPr>
        <p:txBody>
          <a:bodyPr wrap="none">
            <a:spAutoFit/>
          </a:bodyPr>
          <a:lstStyle/>
          <a:p>
            <a:pPr algn="ctr"/>
            <a:r>
              <a:rPr lang="zh-CN" altLang="en-US" sz="1400" dirty="0">
                <a:latin typeface="微软雅黑" panose="020B0503020204020204" pitchFamily="34" charset="-122"/>
                <a:ea typeface="微软雅黑" panose="020B0503020204020204" pitchFamily="34" charset="-122"/>
              </a:rPr>
              <a:t>紧急产品包需求</a:t>
            </a:r>
            <a:endParaRPr lang="zh-CN" altLang="en-US" sz="1400" dirty="0">
              <a:latin typeface="微软雅黑" panose="020B0503020204020204" pitchFamily="34" charset="-122"/>
              <a:ea typeface="微软雅黑" panose="020B0503020204020204" pitchFamily="34" charset="-122"/>
            </a:endParaRPr>
          </a:p>
        </p:txBody>
      </p:sp>
      <p:cxnSp>
        <p:nvCxnSpPr>
          <p:cNvPr id="81" name="肘形连接符 80"/>
          <p:cNvCxnSpPr>
            <a:stCxn id="76" idx="2"/>
          </p:cNvCxnSpPr>
          <p:nvPr/>
        </p:nvCxnSpPr>
        <p:spPr bwMode="auto">
          <a:xfrm rot="16200000" flipH="1">
            <a:off x="6345381" y="3661154"/>
            <a:ext cx="1314119" cy="1345151"/>
          </a:xfrm>
          <a:prstGeom prst="bentConnector2">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grpSp>
        <p:nvGrpSpPr>
          <p:cNvPr id="191" name="组合 190"/>
          <p:cNvGrpSpPr/>
          <p:nvPr/>
        </p:nvGrpSpPr>
        <p:grpSpPr>
          <a:xfrm>
            <a:off x="7738283" y="3849262"/>
            <a:ext cx="3235643" cy="1954109"/>
            <a:chOff x="8159226" y="3989491"/>
            <a:chExt cx="3235643" cy="1954109"/>
          </a:xfrm>
        </p:grpSpPr>
        <p:grpSp>
          <p:nvGrpSpPr>
            <p:cNvPr id="120" name="组合 119"/>
            <p:cNvGrpSpPr/>
            <p:nvPr/>
          </p:nvGrpSpPr>
          <p:grpSpPr>
            <a:xfrm>
              <a:off x="8159226" y="4221206"/>
              <a:ext cx="3042387" cy="1722394"/>
              <a:chOff x="8030458" y="4928104"/>
              <a:chExt cx="2357173" cy="1407068"/>
            </a:xfrm>
          </p:grpSpPr>
          <p:cxnSp>
            <p:nvCxnSpPr>
              <p:cNvPr id="84" name="直接连接符 83"/>
              <p:cNvCxnSpPr/>
              <p:nvPr/>
            </p:nvCxnSpPr>
            <p:spPr>
              <a:xfrm>
                <a:off x="8788662" y="5203072"/>
                <a:ext cx="1598969" cy="224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V="1">
                <a:off x="8788662" y="5976075"/>
                <a:ext cx="1598969" cy="2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8031313" y="4928104"/>
                <a:ext cx="757348" cy="2862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8046945" y="5958498"/>
                <a:ext cx="747810" cy="3766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8030458" y="4928104"/>
                <a:ext cx="7505" cy="14070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8791661" y="5224421"/>
                <a:ext cx="0" cy="7426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8409987" y="5071247"/>
                <a:ext cx="0" cy="1075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9187190" y="5224421"/>
                <a:ext cx="0" cy="740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10384510" y="5224421"/>
                <a:ext cx="0" cy="746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文本框 95"/>
              <p:cNvSpPr txBox="1"/>
              <p:nvPr/>
            </p:nvSpPr>
            <p:spPr>
              <a:xfrm>
                <a:off x="8037875" y="5302637"/>
                <a:ext cx="362580" cy="626226"/>
              </a:xfrm>
              <a:prstGeom prst="rect">
                <a:avLst/>
              </a:prstGeom>
              <a:noFill/>
            </p:spPr>
            <p:txBody>
              <a:bodyPr wrap="square" rtlCol="0" anchor="ctr" anchorCtr="0">
                <a:noAutofit/>
              </a:bodyPr>
              <a:lstStyle/>
              <a:p>
                <a:pPr algn="ctr"/>
                <a:r>
                  <a:rPr lang="zh-CN" altLang="en-US" sz="1400" dirty="0">
                    <a:latin typeface="微软雅黑" panose="020B0503020204020204" pitchFamily="34" charset="-122"/>
                    <a:ea typeface="微软雅黑" panose="020B0503020204020204" pitchFamily="34" charset="-122"/>
                  </a:rPr>
                  <a:t>概</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念</a:t>
                </a:r>
                <a:endParaRPr lang="zh-CN" altLang="en-US" sz="14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8485265" y="5302637"/>
                <a:ext cx="302822" cy="626226"/>
              </a:xfrm>
              <a:prstGeom prst="rect">
                <a:avLst/>
              </a:prstGeom>
              <a:noFill/>
            </p:spPr>
            <p:txBody>
              <a:bodyPr wrap="square" rtlCol="0" anchor="ctr" anchorCtr="0">
                <a:noAutofit/>
              </a:bodyPr>
              <a:lstStyle/>
              <a:p>
                <a:r>
                  <a:rPr lang="zh-CN" altLang="en-US" sz="1400" dirty="0">
                    <a:latin typeface="微软雅黑" panose="020B0503020204020204" pitchFamily="34" charset="-122"/>
                    <a:ea typeface="微软雅黑" panose="020B0503020204020204" pitchFamily="34" charset="-122"/>
                  </a:rPr>
                  <a:t>计</a:t>
                </a:r>
                <a:endParaRPr lang="en-US" altLang="zh-CN" sz="1400" dirty="0">
                  <a:latin typeface="微软雅黑" panose="020B0503020204020204" pitchFamily="34" charset="-122"/>
                  <a:ea typeface="微软雅黑" panose="020B0503020204020204" pitchFamily="34" charset="-122"/>
                </a:endParaRPr>
              </a:p>
              <a:p>
                <a:r>
                  <a:rPr lang="zh-CN" altLang="en-US" sz="1400" dirty="0">
                    <a:latin typeface="微软雅黑" panose="020B0503020204020204" pitchFamily="34" charset="-122"/>
                    <a:ea typeface="微软雅黑" panose="020B0503020204020204" pitchFamily="34" charset="-122"/>
                  </a:rPr>
                  <a:t>划</a:t>
                </a:r>
                <a:endParaRPr lang="zh-CN" altLang="en-US" sz="1400" dirty="0">
                  <a:latin typeface="微软雅黑" panose="020B0503020204020204" pitchFamily="34" charset="-122"/>
                  <a:ea typeface="微软雅黑" panose="020B0503020204020204" pitchFamily="34" charset="-122"/>
                </a:endParaRPr>
              </a:p>
            </p:txBody>
          </p:sp>
          <p:sp>
            <p:nvSpPr>
              <p:cNvPr id="112" name="文本框 111"/>
              <p:cNvSpPr txBox="1"/>
              <p:nvPr/>
            </p:nvSpPr>
            <p:spPr>
              <a:xfrm>
                <a:off x="8872897" y="5302637"/>
                <a:ext cx="302822" cy="626226"/>
              </a:xfrm>
              <a:prstGeom prst="rect">
                <a:avLst/>
              </a:prstGeom>
              <a:noFill/>
            </p:spPr>
            <p:txBody>
              <a:bodyPr wrap="square" rtlCol="0" anchor="ctr" anchorCtr="0">
                <a:noAutofit/>
              </a:bodyPr>
              <a:lstStyle/>
              <a:p>
                <a:r>
                  <a:rPr lang="zh-CN" altLang="en-US" sz="1400" dirty="0">
                    <a:latin typeface="微软雅黑" panose="020B0503020204020204" pitchFamily="34" charset="-122"/>
                    <a:ea typeface="微软雅黑" panose="020B0503020204020204" pitchFamily="34" charset="-122"/>
                  </a:rPr>
                  <a:t>开发</a:t>
                </a:r>
                <a:endParaRPr lang="zh-CN" altLang="en-US" sz="1400" dirty="0">
                  <a:latin typeface="微软雅黑" panose="020B0503020204020204" pitchFamily="34" charset="-122"/>
                  <a:ea typeface="微软雅黑" panose="020B0503020204020204" pitchFamily="34" charset="-122"/>
                </a:endParaRPr>
              </a:p>
            </p:txBody>
          </p:sp>
          <p:cxnSp>
            <p:nvCxnSpPr>
              <p:cNvPr id="113" name="直接连接符 112"/>
              <p:cNvCxnSpPr/>
              <p:nvPr/>
            </p:nvCxnSpPr>
            <p:spPr>
              <a:xfrm>
                <a:off x="9582719" y="5224421"/>
                <a:ext cx="0" cy="740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文本框 113"/>
              <p:cNvSpPr txBox="1"/>
              <p:nvPr/>
            </p:nvSpPr>
            <p:spPr>
              <a:xfrm>
                <a:off x="9260529" y="5302637"/>
                <a:ext cx="302822" cy="626226"/>
              </a:xfrm>
              <a:prstGeom prst="rect">
                <a:avLst/>
              </a:prstGeom>
              <a:noFill/>
            </p:spPr>
            <p:txBody>
              <a:bodyPr wrap="square" rtlCol="0" anchor="ctr" anchorCtr="0">
                <a:noAutofit/>
              </a:bodyPr>
              <a:lstStyle/>
              <a:p>
                <a:r>
                  <a:rPr lang="zh-CN" altLang="en-US" sz="1400" dirty="0">
                    <a:latin typeface="微软雅黑" panose="020B0503020204020204" pitchFamily="34" charset="-122"/>
                    <a:ea typeface="微软雅黑" panose="020B0503020204020204" pitchFamily="34" charset="-122"/>
                  </a:rPr>
                  <a:t>验证</a:t>
                </a:r>
                <a:endParaRPr lang="zh-CN" altLang="en-US" sz="1400" dirty="0">
                  <a:latin typeface="微软雅黑" panose="020B0503020204020204" pitchFamily="34" charset="-122"/>
                  <a:ea typeface="微软雅黑" panose="020B0503020204020204" pitchFamily="34" charset="-122"/>
                </a:endParaRPr>
              </a:p>
            </p:txBody>
          </p:sp>
          <p:cxnSp>
            <p:nvCxnSpPr>
              <p:cNvPr id="115" name="直接连接符 114"/>
              <p:cNvCxnSpPr/>
              <p:nvPr/>
            </p:nvCxnSpPr>
            <p:spPr>
              <a:xfrm>
                <a:off x="9978248" y="5224421"/>
                <a:ext cx="0" cy="740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6" name="文本框 115"/>
              <p:cNvSpPr txBox="1"/>
              <p:nvPr/>
            </p:nvSpPr>
            <p:spPr>
              <a:xfrm>
                <a:off x="9648161" y="5312007"/>
                <a:ext cx="302822" cy="626226"/>
              </a:xfrm>
              <a:prstGeom prst="rect">
                <a:avLst/>
              </a:prstGeom>
              <a:noFill/>
            </p:spPr>
            <p:txBody>
              <a:bodyPr wrap="square" rtlCol="0" anchor="ctr" anchorCtr="0">
                <a:noAutofit/>
              </a:bodyPr>
              <a:lstStyle/>
              <a:p>
                <a:r>
                  <a:rPr lang="zh-CN" altLang="en-US" sz="1400" dirty="0">
                    <a:latin typeface="微软雅黑" panose="020B0503020204020204" pitchFamily="34" charset="-122"/>
                    <a:ea typeface="微软雅黑" panose="020B0503020204020204" pitchFamily="34" charset="-122"/>
                  </a:rPr>
                  <a:t>发布</a:t>
                </a:r>
                <a:endParaRPr lang="zh-CN" altLang="en-US" sz="1400" dirty="0">
                  <a:latin typeface="微软雅黑" panose="020B0503020204020204" pitchFamily="34" charset="-122"/>
                  <a:ea typeface="微软雅黑" panose="020B0503020204020204" pitchFamily="34" charset="-122"/>
                </a:endParaRPr>
              </a:p>
            </p:txBody>
          </p:sp>
          <p:sp>
            <p:nvSpPr>
              <p:cNvPr id="117" name="文本框 116"/>
              <p:cNvSpPr txBox="1"/>
              <p:nvPr/>
            </p:nvSpPr>
            <p:spPr>
              <a:xfrm>
                <a:off x="10035791" y="5302637"/>
                <a:ext cx="302822" cy="704005"/>
              </a:xfrm>
              <a:prstGeom prst="rect">
                <a:avLst/>
              </a:prstGeom>
              <a:noFill/>
            </p:spPr>
            <p:txBody>
              <a:bodyPr wrap="square" lIns="0" tIns="0" rIns="0" bIns="0" rtlCol="0">
                <a:spAutoFit/>
              </a:bodyPr>
              <a:lstStyle/>
              <a:p>
                <a:pPr algn="ctr"/>
                <a:r>
                  <a:rPr lang="zh-CN" altLang="en-US" sz="1400" dirty="0">
                    <a:latin typeface="微软雅黑" panose="020B0503020204020204" pitchFamily="34" charset="-122"/>
                    <a:ea typeface="微软雅黑" panose="020B0503020204020204" pitchFamily="34" charset="-122"/>
                  </a:rPr>
                  <a:t>生</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命</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周</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期</a:t>
                </a:r>
                <a:endParaRPr lang="zh-CN" altLang="en-US" sz="1400" dirty="0">
                  <a:latin typeface="微软雅黑" panose="020B0503020204020204" pitchFamily="34" charset="-122"/>
                  <a:ea typeface="微软雅黑" panose="020B0503020204020204" pitchFamily="34" charset="-122"/>
                </a:endParaRPr>
              </a:p>
            </p:txBody>
          </p:sp>
        </p:grpSp>
        <p:grpSp>
          <p:nvGrpSpPr>
            <p:cNvPr id="156" name="组合 155"/>
            <p:cNvGrpSpPr/>
            <p:nvPr/>
          </p:nvGrpSpPr>
          <p:grpSpPr>
            <a:xfrm>
              <a:off x="8386301" y="4141827"/>
              <a:ext cx="2905153" cy="987051"/>
              <a:chOff x="8414011" y="4044842"/>
              <a:chExt cx="2905153" cy="987051"/>
            </a:xfrm>
          </p:grpSpPr>
          <p:cxnSp>
            <p:nvCxnSpPr>
              <p:cNvPr id="122" name="直接连接符 121"/>
              <p:cNvCxnSpPr/>
              <p:nvPr/>
            </p:nvCxnSpPr>
            <p:spPr>
              <a:xfrm>
                <a:off x="9347762" y="4315064"/>
                <a:ext cx="1971402" cy="21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8414011" y="4044842"/>
                <a:ext cx="933750" cy="270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a:xfrm>
                <a:off x="8414011" y="4064787"/>
                <a:ext cx="0" cy="156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a:off x="11302082" y="4324531"/>
                <a:ext cx="0" cy="705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11201611" y="5029553"/>
                <a:ext cx="112599" cy="2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组合 156"/>
            <p:cNvGrpSpPr/>
            <p:nvPr/>
          </p:nvGrpSpPr>
          <p:grpSpPr>
            <a:xfrm>
              <a:off x="8489716" y="3989491"/>
              <a:ext cx="2905153" cy="987051"/>
              <a:chOff x="8414011" y="4044842"/>
              <a:chExt cx="2905153" cy="987051"/>
            </a:xfrm>
          </p:grpSpPr>
          <p:cxnSp>
            <p:nvCxnSpPr>
              <p:cNvPr id="158" name="直接连接符 157"/>
              <p:cNvCxnSpPr/>
              <p:nvPr/>
            </p:nvCxnSpPr>
            <p:spPr>
              <a:xfrm>
                <a:off x="9347762" y="4315064"/>
                <a:ext cx="1971402" cy="2120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直接连接符 158"/>
              <p:cNvCxnSpPr/>
              <p:nvPr/>
            </p:nvCxnSpPr>
            <p:spPr>
              <a:xfrm>
                <a:off x="8414011" y="4044842"/>
                <a:ext cx="933750" cy="2702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 name="直接连接符 159"/>
              <p:cNvCxnSpPr/>
              <p:nvPr/>
            </p:nvCxnSpPr>
            <p:spPr>
              <a:xfrm>
                <a:off x="8414011" y="4064787"/>
                <a:ext cx="0" cy="15641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接连接符 160"/>
              <p:cNvCxnSpPr/>
              <p:nvPr/>
            </p:nvCxnSpPr>
            <p:spPr>
              <a:xfrm>
                <a:off x="11302082" y="4324531"/>
                <a:ext cx="0" cy="70502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直接连接符 161"/>
              <p:cNvCxnSpPr/>
              <p:nvPr/>
            </p:nvCxnSpPr>
            <p:spPr>
              <a:xfrm>
                <a:off x="11201611" y="5029553"/>
                <a:ext cx="112599" cy="2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3" name="矩形 182"/>
          <p:cNvSpPr/>
          <p:nvPr/>
        </p:nvSpPr>
        <p:spPr>
          <a:xfrm>
            <a:off x="7472024" y="6076320"/>
            <a:ext cx="532518" cy="307777"/>
          </a:xfrm>
          <a:prstGeom prst="rect">
            <a:avLst/>
          </a:prstGeom>
        </p:spPr>
        <p:txBody>
          <a:bodyPr wrap="none">
            <a:spAutoFit/>
          </a:bodyPr>
          <a:lstStyle/>
          <a:p>
            <a:pPr algn="ctr"/>
            <a:r>
              <a:rPr lang="en-US" altLang="zh-CN" sz="1400" dirty="0">
                <a:latin typeface="微软雅黑" panose="020B0503020204020204" pitchFamily="34" charset="-122"/>
                <a:ea typeface="微软雅黑" panose="020B0503020204020204" pitchFamily="34" charset="-122"/>
              </a:rPr>
              <a:t>PCR</a:t>
            </a:r>
            <a:endParaRPr lang="zh-CN" altLang="en-US" sz="1400" dirty="0">
              <a:latin typeface="微软雅黑" panose="020B0503020204020204" pitchFamily="34" charset="-122"/>
              <a:ea typeface="微软雅黑" panose="020B0503020204020204" pitchFamily="34" charset="-122"/>
            </a:endParaRPr>
          </a:p>
        </p:txBody>
      </p:sp>
      <p:cxnSp>
        <p:nvCxnSpPr>
          <p:cNvPr id="197" name="直接箭头连接符 196"/>
          <p:cNvCxnSpPr/>
          <p:nvPr/>
        </p:nvCxnSpPr>
        <p:spPr bwMode="auto">
          <a:xfrm>
            <a:off x="1782078" y="2551360"/>
            <a:ext cx="0" cy="667890"/>
          </a:xfrm>
          <a:prstGeom prst="straightConnector1">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sp>
        <p:nvSpPr>
          <p:cNvPr id="200" name="矩形 199"/>
          <p:cNvSpPr/>
          <p:nvPr/>
        </p:nvSpPr>
        <p:spPr>
          <a:xfrm>
            <a:off x="9474019" y="3661403"/>
            <a:ext cx="1991929" cy="523220"/>
          </a:xfrm>
          <a:prstGeom prst="rect">
            <a:avLst/>
          </a:prstGeom>
        </p:spPr>
        <p:txBody>
          <a:bodyPr wrap="square">
            <a:spAutoFit/>
          </a:bodyPr>
          <a:lstStyle/>
          <a:p>
            <a:pPr algn="ctr"/>
            <a:r>
              <a:rPr lang="zh-CN" altLang="en-US" sz="1400" b="1" dirty="0">
                <a:latin typeface="微软雅黑" panose="020B0503020204020204" pitchFamily="34" charset="-122"/>
                <a:ea typeface="微软雅黑" panose="020B0503020204020204" pitchFamily="34" charset="-122"/>
              </a:rPr>
              <a:t>产品实现与服务</a:t>
            </a:r>
            <a:endParaRPr lang="en-US" altLang="zh-CN" sz="1400" b="1" dirty="0">
              <a:latin typeface="微软雅黑" panose="020B0503020204020204" pitchFamily="34" charset="-122"/>
              <a:ea typeface="微软雅黑" panose="020B0503020204020204" pitchFamily="34" charset="-122"/>
            </a:endParaRPr>
          </a:p>
          <a:p>
            <a:pPr algn="ctr"/>
            <a:r>
              <a:rPr lang="zh-CN" altLang="en-US" sz="1400" b="1" dirty="0">
                <a:latin typeface="微软雅黑" panose="020B0503020204020204" pitchFamily="34" charset="-122"/>
                <a:ea typeface="微软雅黑" panose="020B0503020204020204" pitchFamily="34" charset="-122"/>
              </a:rPr>
              <a:t>技术支撑与平台</a:t>
            </a:r>
            <a:endParaRPr lang="zh-CN" altLang="en-US" sz="1400" b="1" dirty="0">
              <a:latin typeface="微软雅黑" panose="020B0503020204020204" pitchFamily="34" charset="-122"/>
              <a:ea typeface="微软雅黑" panose="020B0503020204020204" pitchFamily="34" charset="-122"/>
            </a:endParaRPr>
          </a:p>
        </p:txBody>
      </p:sp>
      <p:sp>
        <p:nvSpPr>
          <p:cNvPr id="201" name="矩形 200"/>
          <p:cNvSpPr/>
          <p:nvPr/>
        </p:nvSpPr>
        <p:spPr>
          <a:xfrm>
            <a:off x="5403263" y="1193498"/>
            <a:ext cx="1467068" cy="400110"/>
          </a:xfrm>
          <a:prstGeom prst="rect">
            <a:avLst/>
          </a:prstGeom>
        </p:spPr>
        <p:txBody>
          <a:bodyPr wrap="none">
            <a:spAutoFit/>
          </a:bodyPr>
          <a:lstStyle/>
          <a:p>
            <a:pPr algn="ctr"/>
            <a:r>
              <a:rPr lang="zh-CN" altLang="en-US" sz="2000" b="1" i="1" dirty="0">
                <a:latin typeface="微软雅黑" panose="020B0503020204020204" pitchFamily="34" charset="-122"/>
                <a:ea typeface="微软雅黑" panose="020B0503020204020204" pitchFamily="34" charset="-122"/>
              </a:rPr>
              <a:t>做正确的事</a:t>
            </a:r>
            <a:endParaRPr lang="zh-CN" altLang="en-US" sz="2000" b="1" i="1" dirty="0">
              <a:latin typeface="微软雅黑" panose="020B0503020204020204" pitchFamily="34" charset="-122"/>
              <a:ea typeface="微软雅黑" panose="020B0503020204020204" pitchFamily="34" charset="-122"/>
            </a:endParaRPr>
          </a:p>
        </p:txBody>
      </p:sp>
      <p:cxnSp>
        <p:nvCxnSpPr>
          <p:cNvPr id="224" name="肘形连接符 223"/>
          <p:cNvCxnSpPr>
            <a:stCxn id="80" idx="3"/>
            <a:endCxn id="112" idx="2"/>
          </p:cNvCxnSpPr>
          <p:nvPr/>
        </p:nvCxnSpPr>
        <p:spPr bwMode="auto">
          <a:xfrm>
            <a:off x="4367199" y="5179819"/>
            <a:ext cx="4653839" cy="126188"/>
          </a:xfrm>
          <a:prstGeom prst="bentConnector4">
            <a:avLst>
              <a:gd name="adj1" fmla="val 47900"/>
              <a:gd name="adj2" fmla="val 720330"/>
            </a:avLst>
          </a:prstGeom>
          <a:ln w="6350">
            <a:prstDash val="sysDash"/>
            <a:headEnd type="none" w="med" len="med"/>
            <a:tailEnd type="triangle" w="med" len="med"/>
          </a:ln>
        </p:spPr>
        <p:style>
          <a:lnRef idx="2">
            <a:schemeClr val="accent3"/>
          </a:lnRef>
          <a:fillRef idx="0">
            <a:schemeClr val="accent3"/>
          </a:fillRef>
          <a:effectRef idx="1">
            <a:schemeClr val="accent3"/>
          </a:effectRef>
          <a:fontRef idx="minor">
            <a:schemeClr val="tx1"/>
          </a:fontRef>
        </p:style>
      </p:cxnSp>
      <p:sp>
        <p:nvSpPr>
          <p:cNvPr id="227" name="矩形 226"/>
          <p:cNvSpPr/>
          <p:nvPr/>
        </p:nvSpPr>
        <p:spPr>
          <a:xfrm>
            <a:off x="9041295" y="3268889"/>
            <a:ext cx="1723549" cy="400110"/>
          </a:xfrm>
          <a:prstGeom prst="rect">
            <a:avLst/>
          </a:prstGeom>
        </p:spPr>
        <p:txBody>
          <a:bodyPr wrap="none">
            <a:spAutoFit/>
          </a:bodyPr>
          <a:lstStyle/>
          <a:p>
            <a:pPr algn="ctr"/>
            <a:r>
              <a:rPr lang="zh-CN" altLang="en-US" sz="2000" b="1" i="1" dirty="0">
                <a:latin typeface="微软雅黑" panose="020B0503020204020204" pitchFamily="34" charset="-122"/>
                <a:ea typeface="微软雅黑" panose="020B0503020204020204" pitchFamily="34" charset="-122"/>
              </a:rPr>
              <a:t>把事情做正确</a:t>
            </a:r>
            <a:endParaRPr lang="zh-CN" altLang="en-US" sz="2000" b="1" i="1" dirty="0">
              <a:latin typeface="微软雅黑" panose="020B0503020204020204" pitchFamily="34" charset="-122"/>
              <a:ea typeface="微软雅黑" panose="020B0503020204020204" pitchFamily="34" charset="-122"/>
            </a:endParaRPr>
          </a:p>
        </p:txBody>
      </p:sp>
      <p:sp>
        <p:nvSpPr>
          <p:cNvPr id="230" name="AutoShape 280"/>
          <p:cNvSpPr>
            <a:spLocks noChangeArrowheads="1"/>
          </p:cNvSpPr>
          <p:nvPr/>
        </p:nvSpPr>
        <p:spPr bwMode="auto">
          <a:xfrm rot="9645798">
            <a:off x="8088874" y="1742374"/>
            <a:ext cx="413799" cy="578507"/>
          </a:xfrm>
          <a:prstGeom prst="rightArrow">
            <a:avLst>
              <a:gd name="adj1" fmla="val 50000"/>
              <a:gd name="adj2" fmla="val 25000"/>
            </a:avLst>
          </a:prstGeom>
          <a:solidFill>
            <a:schemeClr val="bg1">
              <a:lumMod val="95000"/>
            </a:schemeClr>
          </a:solidFill>
          <a:ln w="9525">
            <a:noFill/>
            <a:miter lim="800000"/>
          </a:ln>
          <a:effectLst>
            <a:outerShdw blurRad="50800" dist="38100" dir="5400000" algn="t" rotWithShape="0">
              <a:prstClr val="black">
                <a:alpha val="40000"/>
              </a:prstClr>
            </a:outerShdw>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1" name="AutoShape 280"/>
          <p:cNvSpPr>
            <a:spLocks noChangeArrowheads="1"/>
          </p:cNvSpPr>
          <p:nvPr/>
        </p:nvSpPr>
        <p:spPr bwMode="auto">
          <a:xfrm rot="5753002">
            <a:off x="9792837" y="2591622"/>
            <a:ext cx="390778" cy="578507"/>
          </a:xfrm>
          <a:prstGeom prst="rightArrow">
            <a:avLst>
              <a:gd name="adj1" fmla="val 50000"/>
              <a:gd name="adj2" fmla="val 25000"/>
            </a:avLst>
          </a:prstGeom>
          <a:solidFill>
            <a:schemeClr val="bg1">
              <a:lumMod val="95000"/>
            </a:schemeClr>
          </a:solidFill>
          <a:ln w="9525">
            <a:noFill/>
            <a:miter lim="800000"/>
          </a:ln>
          <a:effectLst>
            <a:outerShdw blurRad="50800" dist="38100" dir="5400000" algn="t" rotWithShape="0">
              <a:prstClr val="black">
                <a:alpha val="40000"/>
              </a:prstClr>
            </a:outerShdw>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2" name="矩形 231"/>
          <p:cNvSpPr/>
          <p:nvPr/>
        </p:nvSpPr>
        <p:spPr>
          <a:xfrm>
            <a:off x="8594845" y="1450513"/>
            <a:ext cx="2502642" cy="1223558"/>
          </a:xfrm>
          <a:prstGeom prst="rect">
            <a:avLst/>
          </a:prstGeom>
          <a:solidFill>
            <a:schemeClr val="bg1"/>
          </a:solid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通过 </a:t>
            </a:r>
            <a:r>
              <a:rPr lang="en-US" altLang="zh-CN" sz="1400" dirty="0">
                <a:solidFill>
                  <a:schemeClr val="tx1"/>
                </a:solidFill>
                <a:latin typeface="微软雅黑" panose="020B0503020204020204" pitchFamily="34" charset="-122"/>
                <a:ea typeface="微软雅黑" panose="020B0503020204020204" pitchFamily="34" charset="-122"/>
              </a:rPr>
              <a:t>”</a:t>
            </a:r>
            <a:r>
              <a:rPr lang="zh-CN" altLang="en-US" sz="1400" dirty="0">
                <a:solidFill>
                  <a:schemeClr val="tx1"/>
                </a:solidFill>
                <a:latin typeface="微软雅黑" panose="020B0503020204020204" pitchFamily="34" charset="-122"/>
                <a:ea typeface="微软雅黑" panose="020B0503020204020204" pitchFamily="34" charset="-122"/>
              </a:rPr>
              <a:t>做正确的事“、”把事情做正确“，确保产品聚焦市场需求，减少浪费，改善</a:t>
            </a:r>
            <a:r>
              <a:rPr lang="en-US" altLang="zh-CN" sz="1400" b="1" dirty="0">
                <a:solidFill>
                  <a:schemeClr val="tx1"/>
                </a:solidFill>
                <a:latin typeface="微软雅黑" panose="020B0503020204020204" pitchFamily="34" charset="-122"/>
                <a:ea typeface="微软雅黑" panose="020B0503020204020204" pitchFamily="34" charset="-122"/>
              </a:rPr>
              <a:t>TTM</a:t>
            </a:r>
            <a:r>
              <a:rPr lang="zh-CN" altLang="en-US" sz="1400" dirty="0">
                <a:solidFill>
                  <a:schemeClr val="tx1"/>
                </a:solidFill>
                <a:latin typeface="微软雅黑" panose="020B0503020204020204" pitchFamily="34" charset="-122"/>
                <a:ea typeface="微软雅黑" panose="020B0503020204020204" pitchFamily="34" charset="-122"/>
              </a:rPr>
              <a:t>，最终实现产品的商业成功</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233" name="矩形 232"/>
          <p:cNvSpPr/>
          <p:nvPr/>
        </p:nvSpPr>
        <p:spPr>
          <a:xfrm>
            <a:off x="3555388" y="1517090"/>
            <a:ext cx="902811"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战略规划</a:t>
            </a:r>
            <a:endParaRPr lang="zh-CN" altLang="en-US" sz="1400" b="1" dirty="0">
              <a:latin typeface="微软雅黑" panose="020B0503020204020204" pitchFamily="34" charset="-122"/>
              <a:ea typeface="微软雅黑" panose="020B0503020204020204" pitchFamily="34" charset="-122"/>
            </a:endParaRPr>
          </a:p>
        </p:txBody>
      </p:sp>
      <p:sp>
        <p:nvSpPr>
          <p:cNvPr id="234" name="矩形 233"/>
          <p:cNvSpPr/>
          <p:nvPr/>
        </p:nvSpPr>
        <p:spPr>
          <a:xfrm>
            <a:off x="6434190" y="2251441"/>
            <a:ext cx="902811" cy="307777"/>
          </a:xfrm>
          <a:prstGeom prst="rect">
            <a:avLst/>
          </a:prstGeom>
        </p:spPr>
        <p:txBody>
          <a:bodyPr wrap="none">
            <a:spAutoFit/>
          </a:bodyPr>
          <a:lstStyle/>
          <a:p>
            <a:pPr algn="ctr"/>
            <a:r>
              <a:rPr lang="zh-CN" altLang="en-US" sz="1400" b="1" dirty="0">
                <a:latin typeface="微软雅黑" panose="020B0503020204020204" pitchFamily="34" charset="-122"/>
                <a:ea typeface="微软雅黑" panose="020B0503020204020204" pitchFamily="34" charset="-122"/>
              </a:rPr>
              <a:t>市场管理</a:t>
            </a:r>
            <a:endParaRPr lang="zh-CN" altLang="en-US" sz="14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1.1 </a:t>
            </a:r>
            <a:r>
              <a:rPr lang="zh-CN" altLang="en-US" sz="3200" b="1" dirty="0">
                <a:solidFill>
                  <a:schemeClr val="bg1"/>
                </a:solidFill>
                <a:latin typeface="微软雅黑" panose="020B0503020204020204" pitchFamily="34" charset="-122"/>
                <a:ea typeface="微软雅黑" panose="020B0503020204020204" pitchFamily="34" charset="-122"/>
              </a:rPr>
              <a:t>基于</a:t>
            </a:r>
            <a:r>
              <a:rPr lang="en-US" altLang="zh-CN" sz="3200" b="1" dirty="0">
                <a:solidFill>
                  <a:schemeClr val="bg1"/>
                </a:solidFill>
                <a:latin typeface="微软雅黑" panose="020B0503020204020204" pitchFamily="34" charset="-122"/>
                <a:ea typeface="微软雅黑" panose="020B0503020204020204" pitchFamily="34" charset="-122"/>
              </a:rPr>
              <a:t>ISO9000</a:t>
            </a:r>
            <a:r>
              <a:rPr lang="zh-CN" altLang="en-US" sz="3200" b="1" dirty="0">
                <a:solidFill>
                  <a:schemeClr val="bg1"/>
                </a:solidFill>
                <a:latin typeface="微软雅黑" panose="020B0503020204020204" pitchFamily="34" charset="-122"/>
                <a:ea typeface="微软雅黑" panose="020B0503020204020204" pitchFamily="34" charset="-122"/>
              </a:rPr>
              <a:t>的</a:t>
            </a:r>
            <a:r>
              <a:rPr lang="en-US" altLang="zh-CN" sz="3200" b="1" dirty="0">
                <a:solidFill>
                  <a:schemeClr val="bg1"/>
                </a:solidFill>
                <a:latin typeface="微软雅黑" panose="020B0503020204020204" pitchFamily="34" charset="-122"/>
                <a:ea typeface="微软雅黑" panose="020B0503020204020204" pitchFamily="34" charset="-122"/>
              </a:rPr>
              <a:t>IPD</a:t>
            </a:r>
            <a:r>
              <a:rPr lang="zh-CN" altLang="en-US" sz="3200" b="1" dirty="0">
                <a:solidFill>
                  <a:schemeClr val="bg1"/>
                </a:solidFill>
                <a:latin typeface="微软雅黑" panose="020B0503020204020204" pitchFamily="34" charset="-122"/>
                <a:ea typeface="微软雅黑" panose="020B0503020204020204" pitchFamily="34" charset="-122"/>
              </a:rPr>
              <a:t>流程管理体系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65547" y="1061247"/>
            <a:ext cx="11281467" cy="5674936"/>
            <a:chOff x="419395" y="738554"/>
            <a:chExt cx="8461100" cy="4256202"/>
          </a:xfrm>
        </p:grpSpPr>
        <p:sp>
          <p:nvSpPr>
            <p:cNvPr id="9" name="椭圆 8"/>
            <p:cNvSpPr/>
            <p:nvPr/>
          </p:nvSpPr>
          <p:spPr>
            <a:xfrm>
              <a:off x="1103009" y="1075872"/>
              <a:ext cx="7029230" cy="3918884"/>
            </a:xfrm>
            <a:prstGeom prst="ellipse">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latin typeface="微软雅黑" panose="020B0503020204020204" pitchFamily="34" charset="-122"/>
                <a:ea typeface="微软雅黑" panose="020B0503020204020204" pitchFamily="34" charset="-122"/>
              </a:endParaRPr>
            </a:p>
          </p:txBody>
        </p:sp>
        <p:sp>
          <p:nvSpPr>
            <p:cNvPr id="11" name="圆角矩形 10"/>
            <p:cNvSpPr/>
            <p:nvPr/>
          </p:nvSpPr>
          <p:spPr>
            <a:xfrm>
              <a:off x="2247725" y="3019811"/>
              <a:ext cx="4645701" cy="1208190"/>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336019" y="1162734"/>
              <a:ext cx="2375476" cy="680365"/>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latin typeface="微软雅黑" panose="020B0503020204020204" pitchFamily="34" charset="-122"/>
                <a:ea typeface="微软雅黑" panose="020B0503020204020204" pitchFamily="34" charset="-122"/>
              </a:endParaRPr>
            </a:p>
          </p:txBody>
        </p:sp>
        <p:sp>
          <p:nvSpPr>
            <p:cNvPr id="14" name="矩形 13"/>
            <p:cNvSpPr/>
            <p:nvPr/>
          </p:nvSpPr>
          <p:spPr>
            <a:xfrm>
              <a:off x="2902828" y="776127"/>
              <a:ext cx="3325356" cy="2699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b="1" dirty="0">
                  <a:latin typeface="微软雅黑" panose="020B0503020204020204" pitchFamily="34" charset="-122"/>
                  <a:ea typeface="微软雅黑" panose="020B0503020204020204" pitchFamily="34" charset="-122"/>
                </a:rPr>
                <a:t>QMS(IPD)</a:t>
              </a:r>
              <a:r>
                <a:rPr lang="zh-CN" altLang="en-US" sz="1865" b="1" dirty="0">
                  <a:latin typeface="微软雅黑" panose="020B0503020204020204" pitchFamily="34" charset="-122"/>
                  <a:ea typeface="微软雅黑" panose="020B0503020204020204" pitchFamily="34" charset="-122"/>
                </a:rPr>
                <a:t>管理体系持续改进</a:t>
              </a:r>
              <a:endParaRPr lang="zh-CN" altLang="en-US" sz="1865" b="1" dirty="0">
                <a:latin typeface="微软雅黑" panose="020B0503020204020204" pitchFamily="34" charset="-122"/>
                <a:ea typeface="微软雅黑" panose="020B0503020204020204" pitchFamily="34" charset="-122"/>
              </a:endParaRPr>
            </a:p>
          </p:txBody>
        </p:sp>
        <p:sp>
          <p:nvSpPr>
            <p:cNvPr id="15" name="矩形 14"/>
            <p:cNvSpPr/>
            <p:nvPr/>
          </p:nvSpPr>
          <p:spPr>
            <a:xfrm>
              <a:off x="3443367" y="1369546"/>
              <a:ext cx="1116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领导力</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3443366" y="1563346"/>
              <a:ext cx="1116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团队与组织管理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3917090" y="1203772"/>
              <a:ext cx="1328917" cy="11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管理职责</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4559367" y="1369546"/>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战略与运营管理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4562493" y="1563346"/>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变革与流程管理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841685" y="1921467"/>
              <a:ext cx="2062840" cy="974007"/>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latin typeface="微软雅黑" panose="020B0503020204020204" pitchFamily="34" charset="-122"/>
                <a:ea typeface="微软雅黑" panose="020B0503020204020204" pitchFamily="34" charset="-122"/>
              </a:endParaRPr>
            </a:p>
          </p:txBody>
        </p:sp>
        <p:sp>
          <p:nvSpPr>
            <p:cNvPr id="21" name="矩形 20"/>
            <p:cNvSpPr/>
            <p:nvPr/>
          </p:nvSpPr>
          <p:spPr>
            <a:xfrm>
              <a:off x="2004123" y="2231941"/>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人力管道管理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2004123" y="2428937"/>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IT</a:t>
              </a:r>
              <a:r>
                <a:rPr lang="zh-CN" altLang="en-US" sz="1200" dirty="0">
                  <a:solidFill>
                    <a:schemeClr val="tx1"/>
                  </a:solidFill>
                  <a:latin typeface="微软雅黑" panose="020B0503020204020204" pitchFamily="34" charset="-122"/>
                  <a:ea typeface="微软雅黑" panose="020B0503020204020204" pitchFamily="34" charset="-122"/>
                </a:rPr>
                <a:t>与工具</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2230065" y="1982969"/>
              <a:ext cx="1328917" cy="133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资源管理</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2894525" y="2231941"/>
              <a:ext cx="895386"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能力提升</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2895241" y="2428937"/>
              <a:ext cx="894669"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知识管理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004180" y="1918619"/>
              <a:ext cx="2131798" cy="976855"/>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latin typeface="微软雅黑" panose="020B0503020204020204" pitchFamily="34" charset="-122"/>
                <a:ea typeface="微软雅黑" panose="020B0503020204020204" pitchFamily="34" charset="-122"/>
              </a:endParaRPr>
            </a:p>
          </p:txBody>
        </p:sp>
        <p:sp>
          <p:nvSpPr>
            <p:cNvPr id="28" name="矩形 27"/>
            <p:cNvSpPr/>
            <p:nvPr/>
          </p:nvSpPr>
          <p:spPr>
            <a:xfrm>
              <a:off x="5156655" y="2428937"/>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审核</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评估</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5373179" y="1955590"/>
              <a:ext cx="1434080" cy="188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度量</a:t>
              </a:r>
              <a:r>
                <a:rPr lang="en-US" altLang="zh-CN" sz="1865" b="1" dirty="0">
                  <a:solidFill>
                    <a:schemeClr val="tx1"/>
                  </a:solidFill>
                  <a:latin typeface="微软雅黑" panose="020B0503020204020204" pitchFamily="34" charset="-122"/>
                  <a:ea typeface="微软雅黑" panose="020B0503020204020204" pitchFamily="34" charset="-122"/>
                </a:rPr>
                <a:t>/</a:t>
              </a:r>
              <a:r>
                <a:rPr lang="zh-CN" altLang="en-US" sz="1865" b="1" dirty="0">
                  <a:solidFill>
                    <a:schemeClr val="tx1"/>
                  </a:solidFill>
                  <a:latin typeface="微软雅黑" panose="020B0503020204020204" pitchFamily="34" charset="-122"/>
                  <a:ea typeface="微软雅黑" panose="020B0503020204020204" pitchFamily="34" charset="-122"/>
                </a:rPr>
                <a:t>分析</a:t>
              </a:r>
              <a:r>
                <a:rPr lang="en-US" altLang="zh-CN" sz="1865" b="1" dirty="0">
                  <a:solidFill>
                    <a:schemeClr val="tx1"/>
                  </a:solidFill>
                  <a:latin typeface="微软雅黑" panose="020B0503020204020204" pitchFamily="34" charset="-122"/>
                  <a:ea typeface="微软雅黑" panose="020B0503020204020204" pitchFamily="34" charset="-122"/>
                </a:rPr>
                <a:t>/</a:t>
              </a:r>
              <a:r>
                <a:rPr lang="zh-CN" altLang="en-US" sz="1865" b="1" dirty="0">
                  <a:solidFill>
                    <a:schemeClr val="tx1"/>
                  </a:solidFill>
                  <a:latin typeface="微软雅黑" panose="020B0503020204020204" pitchFamily="34" charset="-122"/>
                  <a:ea typeface="微软雅黑" panose="020B0503020204020204" pitchFamily="34" charset="-122"/>
                </a:rPr>
                <a:t>改进</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6053595" y="2428937"/>
              <a:ext cx="894669"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流程内控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5156655" y="2622942"/>
              <a:ext cx="1791608"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全员改进管理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3917090" y="3046337"/>
              <a:ext cx="1328917" cy="162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产品实现</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3943793"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研发                                        </a:t>
              </a:r>
              <a:endParaRPr lang="zh-CN" altLang="en-US" sz="1200" dirty="0">
                <a:latin typeface="微软雅黑" panose="020B0503020204020204" pitchFamily="34" charset="-122"/>
                <a:ea typeface="微软雅黑" panose="020B0503020204020204" pitchFamily="34" charset="-122"/>
              </a:endParaRPr>
            </a:p>
          </p:txBody>
        </p:sp>
        <p:sp>
          <p:nvSpPr>
            <p:cNvPr id="46" name="矩形 45"/>
            <p:cNvSpPr/>
            <p:nvPr/>
          </p:nvSpPr>
          <p:spPr>
            <a:xfrm>
              <a:off x="2207611" y="4306661"/>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需求管理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3019085" y="4306661"/>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产品成本管理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4082559" y="4306661"/>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质量管理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419395" y="1052297"/>
              <a:ext cx="360000" cy="3418371"/>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latin typeface="微软雅黑" panose="020B0503020204020204" pitchFamily="34" charset="-122"/>
                  <a:ea typeface="微软雅黑" panose="020B0503020204020204" pitchFamily="34" charset="-122"/>
                </a:rPr>
                <a:t>客户要求</a:t>
              </a:r>
              <a:endParaRPr lang="zh-CN" altLang="en-US" sz="1865" b="1" dirty="0">
                <a:latin typeface="微软雅黑" panose="020B0503020204020204" pitchFamily="34" charset="-122"/>
                <a:ea typeface="微软雅黑" panose="020B0503020204020204" pitchFamily="34" charset="-122"/>
              </a:endParaRPr>
            </a:p>
          </p:txBody>
        </p:sp>
        <p:sp>
          <p:nvSpPr>
            <p:cNvPr id="50" name="矩形 49"/>
            <p:cNvSpPr/>
            <p:nvPr/>
          </p:nvSpPr>
          <p:spPr>
            <a:xfrm>
              <a:off x="8520495" y="1052297"/>
              <a:ext cx="360000" cy="3418371"/>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latin typeface="微软雅黑" panose="020B0503020204020204" pitchFamily="34" charset="-122"/>
                  <a:ea typeface="微软雅黑" panose="020B0503020204020204" pitchFamily="34" charset="-122"/>
                </a:rPr>
                <a:t>客户满意</a:t>
              </a:r>
              <a:endParaRPr lang="zh-CN" altLang="en-US" sz="1865" b="1" dirty="0">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a:off x="779326" y="3704108"/>
              <a:ext cx="14541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24951" y="3478174"/>
              <a:ext cx="694031" cy="269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需求</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53" name="直接箭头连接符 52"/>
            <p:cNvCxnSpPr/>
            <p:nvPr/>
          </p:nvCxnSpPr>
          <p:spPr>
            <a:xfrm>
              <a:off x="770677" y="1269041"/>
              <a:ext cx="2498276" cy="11388"/>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677298" y="1107149"/>
              <a:ext cx="806470" cy="159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客户声音</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55" name="直接箭头连接符 54"/>
            <p:cNvCxnSpPr/>
            <p:nvPr/>
          </p:nvCxnSpPr>
          <p:spPr>
            <a:xfrm flipV="1">
              <a:off x="6875711" y="3724356"/>
              <a:ext cx="164478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41948" y="3507854"/>
              <a:ext cx="1046476" cy="29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产品与服务</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57" name="直接箭头连接符 56"/>
            <p:cNvCxnSpPr/>
            <p:nvPr/>
          </p:nvCxnSpPr>
          <p:spPr>
            <a:xfrm flipH="1" flipV="1">
              <a:off x="7135978" y="2234898"/>
              <a:ext cx="1352453" cy="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7336520" y="1964209"/>
              <a:ext cx="1058724" cy="289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客户满意度</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5156655" y="2231941"/>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度量与分析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6053594" y="2231941"/>
              <a:ext cx="894669"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管理评审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3477700"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营销</a:t>
              </a:r>
              <a:endParaRPr lang="zh-CN" altLang="en-US" sz="1200" dirty="0">
                <a:latin typeface="微软雅黑" panose="020B0503020204020204" pitchFamily="34" charset="-122"/>
                <a:ea typeface="微软雅黑" panose="020B0503020204020204" pitchFamily="34" charset="-122"/>
              </a:endParaRPr>
            </a:p>
          </p:txBody>
        </p:sp>
        <p:sp>
          <p:nvSpPr>
            <p:cNvPr id="66" name="矩形 65"/>
            <p:cNvSpPr/>
            <p:nvPr/>
          </p:nvSpPr>
          <p:spPr>
            <a:xfrm>
              <a:off x="4426157" y="3981146"/>
              <a:ext cx="720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latin typeface="微软雅黑" panose="020B0503020204020204" pitchFamily="34" charset="-122"/>
                  <a:ea typeface="微软雅黑" panose="020B0503020204020204" pitchFamily="34" charset="-122"/>
                </a:rPr>
                <a:t>供应</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制造</a:t>
              </a:r>
              <a:endParaRPr lang="zh-CN" altLang="en-US" sz="1200" dirty="0">
                <a:latin typeface="微软雅黑" panose="020B0503020204020204" pitchFamily="34" charset="-122"/>
                <a:ea typeface="微软雅黑" panose="020B0503020204020204" pitchFamily="34" charset="-122"/>
              </a:endParaRPr>
            </a:p>
          </p:txBody>
        </p:sp>
        <p:sp>
          <p:nvSpPr>
            <p:cNvPr id="67" name="矩形 66"/>
            <p:cNvSpPr/>
            <p:nvPr/>
          </p:nvSpPr>
          <p:spPr>
            <a:xfrm>
              <a:off x="5146157"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采购</a:t>
              </a:r>
              <a:endParaRPr lang="zh-CN" altLang="en-US" sz="1200" dirty="0">
                <a:latin typeface="微软雅黑" panose="020B0503020204020204" pitchFamily="34" charset="-122"/>
                <a:ea typeface="微软雅黑" panose="020B0503020204020204" pitchFamily="34" charset="-122"/>
              </a:endParaRPr>
            </a:p>
          </p:txBody>
        </p:sp>
        <p:sp>
          <p:nvSpPr>
            <p:cNvPr id="68" name="矩形 67"/>
            <p:cNvSpPr/>
            <p:nvPr/>
          </p:nvSpPr>
          <p:spPr>
            <a:xfrm>
              <a:off x="5616168"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服务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a:xfrm>
              <a:off x="5146033" y="4306661"/>
              <a:ext cx="1062675"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产品数据管理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6228184" y="4306661"/>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配置管理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77" name="矩形 76"/>
            <p:cNvSpPr/>
            <p:nvPr/>
          </p:nvSpPr>
          <p:spPr>
            <a:xfrm>
              <a:off x="3402474" y="4503732"/>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技术管理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78" name="矩形 77"/>
            <p:cNvSpPr/>
            <p:nvPr/>
          </p:nvSpPr>
          <p:spPr>
            <a:xfrm>
              <a:off x="2004123" y="2622943"/>
              <a:ext cx="1785787"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资产与环境管理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9" name="矩形 78"/>
            <p:cNvSpPr/>
            <p:nvPr/>
          </p:nvSpPr>
          <p:spPr>
            <a:xfrm>
              <a:off x="2606636" y="4503732"/>
              <a:ext cx="792453"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市场管理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2535172" y="3159244"/>
              <a:ext cx="4020833" cy="871616"/>
              <a:chOff x="2535172" y="2919037"/>
              <a:chExt cx="4020833" cy="871616"/>
            </a:xfrm>
          </p:grpSpPr>
          <p:cxnSp>
            <p:nvCxnSpPr>
              <p:cNvPr id="4" name="直接连接符 3"/>
              <p:cNvCxnSpPr/>
              <p:nvPr/>
            </p:nvCxnSpPr>
            <p:spPr>
              <a:xfrm>
                <a:off x="4003502" y="3075806"/>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003502" y="3632033"/>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537534" y="2919037"/>
                <a:ext cx="1465967" cy="156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2542104" y="3633884"/>
                <a:ext cx="1465967" cy="156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535172" y="2919037"/>
                <a:ext cx="2362" cy="871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010247" y="3072937"/>
                <a:ext cx="0" cy="556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3491880" y="3020076"/>
                <a:ext cx="0" cy="66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460537" y="3074194"/>
                <a:ext cx="0"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889866" y="3072937"/>
                <a:ext cx="0" cy="559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793581" y="3074194"/>
                <a:ext cx="2555"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6532765" y="3073681"/>
                <a:ext cx="0" cy="560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321078" y="3073681"/>
                <a:ext cx="0" cy="556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2723803" y="3161679"/>
                <a:ext cx="624061" cy="34624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任务书开发</a:t>
                </a:r>
                <a:endParaRPr lang="zh-CN" altLang="en-US" sz="1200" dirty="0">
                  <a:latin typeface="微软雅黑" panose="020B0503020204020204" pitchFamily="34" charset="-122"/>
                  <a:ea typeface="微软雅黑" panose="020B0503020204020204" pitchFamily="34" charset="-122"/>
                </a:endParaRPr>
              </a:p>
            </p:txBody>
          </p:sp>
          <p:sp>
            <p:nvSpPr>
              <p:cNvPr id="107" name="文本框 106"/>
              <p:cNvSpPr txBox="1"/>
              <p:nvPr/>
            </p:nvSpPr>
            <p:spPr>
              <a:xfrm>
                <a:off x="3493999"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概念</a:t>
                </a:r>
                <a:endParaRPr lang="zh-CN" altLang="en-US" sz="1200" dirty="0">
                  <a:latin typeface="微软雅黑" panose="020B0503020204020204" pitchFamily="34" charset="-122"/>
                  <a:ea typeface="微软雅黑" panose="020B0503020204020204" pitchFamily="34" charset="-122"/>
                </a:endParaRPr>
              </a:p>
            </p:txBody>
          </p:sp>
          <p:sp>
            <p:nvSpPr>
              <p:cNvPr id="108" name="文本框 107"/>
              <p:cNvSpPr txBox="1"/>
              <p:nvPr/>
            </p:nvSpPr>
            <p:spPr>
              <a:xfrm>
                <a:off x="4000321"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计划</a:t>
                </a:r>
                <a:endParaRPr lang="zh-CN" altLang="en-US" sz="1200" dirty="0">
                  <a:latin typeface="微软雅黑" panose="020B0503020204020204" pitchFamily="34" charset="-122"/>
                  <a:ea typeface="微软雅黑" panose="020B0503020204020204" pitchFamily="34" charset="-122"/>
                </a:endParaRPr>
              </a:p>
            </p:txBody>
          </p:sp>
          <p:sp>
            <p:nvSpPr>
              <p:cNvPr id="109" name="文本框 108"/>
              <p:cNvSpPr txBox="1"/>
              <p:nvPr/>
            </p:nvSpPr>
            <p:spPr>
              <a:xfrm>
                <a:off x="4450582"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开发</a:t>
                </a:r>
                <a:endParaRPr lang="zh-CN" altLang="en-US" sz="1200"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4859672"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验证</a:t>
                </a:r>
                <a:endParaRPr lang="zh-CN" altLang="en-US" sz="1200"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5335377"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发布</a:t>
                </a:r>
                <a:endParaRPr lang="zh-CN" altLang="en-US" sz="1200" dirty="0">
                  <a:latin typeface="微软雅黑" panose="020B0503020204020204" pitchFamily="34" charset="-122"/>
                  <a:ea typeface="微软雅黑" panose="020B0503020204020204" pitchFamily="34" charset="-122"/>
                </a:endParaRPr>
              </a:p>
            </p:txBody>
          </p:sp>
          <p:sp>
            <p:nvSpPr>
              <p:cNvPr id="112" name="文本框 111"/>
              <p:cNvSpPr txBox="1"/>
              <p:nvPr/>
            </p:nvSpPr>
            <p:spPr>
              <a:xfrm>
                <a:off x="5803546" y="3246317"/>
                <a:ext cx="752459"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生命周期</a:t>
                </a:r>
                <a:endParaRPr lang="zh-CN" altLang="en-US" sz="1200" dirty="0">
                  <a:latin typeface="微软雅黑" panose="020B0503020204020204" pitchFamily="34" charset="-122"/>
                  <a:ea typeface="微软雅黑" panose="020B0503020204020204" pitchFamily="34" charset="-122"/>
                </a:endParaRPr>
              </a:p>
            </p:txBody>
          </p:sp>
        </p:grpSp>
        <p:sp>
          <p:nvSpPr>
            <p:cNvPr id="121" name="矩形 120"/>
            <p:cNvSpPr/>
            <p:nvPr/>
          </p:nvSpPr>
          <p:spPr>
            <a:xfrm>
              <a:off x="4727968" y="4503732"/>
              <a:ext cx="118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项目及组合管理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122" name="矩形 121"/>
            <p:cNvSpPr/>
            <p:nvPr/>
          </p:nvSpPr>
          <p:spPr>
            <a:xfrm>
              <a:off x="5907582" y="4503732"/>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合作管理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123" name="矩形 122"/>
            <p:cNvSpPr/>
            <p:nvPr/>
          </p:nvSpPr>
          <p:spPr>
            <a:xfrm>
              <a:off x="4197859" y="4503732"/>
              <a:ext cx="526724"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定价</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136" name="Freeform 107"/>
            <p:cNvSpPr/>
            <p:nvPr/>
          </p:nvSpPr>
          <p:spPr bwMode="auto">
            <a:xfrm rot="6867864">
              <a:off x="2701121" y="1430204"/>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37" name="Freeform 107"/>
            <p:cNvSpPr/>
            <p:nvPr/>
          </p:nvSpPr>
          <p:spPr bwMode="auto">
            <a:xfrm rot="1480349">
              <a:off x="3296369" y="2875412"/>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38" name="Freeform 107"/>
            <p:cNvSpPr/>
            <p:nvPr/>
          </p:nvSpPr>
          <p:spPr bwMode="auto">
            <a:xfrm rot="17663532">
              <a:off x="5360145" y="2888056"/>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39" name="Freeform 107"/>
            <p:cNvSpPr/>
            <p:nvPr/>
          </p:nvSpPr>
          <p:spPr bwMode="auto">
            <a:xfrm rot="12189523">
              <a:off x="5715500" y="1431932"/>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40" name="Freeform 107"/>
            <p:cNvSpPr/>
            <p:nvPr/>
          </p:nvSpPr>
          <p:spPr bwMode="auto">
            <a:xfrm rot="13679202">
              <a:off x="6063210" y="1034608"/>
              <a:ext cx="1177793" cy="585685"/>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2" name="等腰三角形 1"/>
            <p:cNvSpPr/>
            <p:nvPr/>
          </p:nvSpPr>
          <p:spPr>
            <a:xfrm flipV="1">
              <a:off x="3421991"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6" name="等腰三角形 85"/>
            <p:cNvSpPr/>
            <p:nvPr/>
          </p:nvSpPr>
          <p:spPr>
            <a:xfrm flipV="1">
              <a:off x="3944844"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7" name="等腰三角形 86"/>
            <p:cNvSpPr/>
            <p:nvPr/>
          </p:nvSpPr>
          <p:spPr>
            <a:xfrm flipV="1">
              <a:off x="4398504"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8" name="等腰三角形 87"/>
            <p:cNvSpPr/>
            <p:nvPr/>
          </p:nvSpPr>
          <p:spPr>
            <a:xfrm flipV="1">
              <a:off x="5171382"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9" name="等腰三角形 88"/>
            <p:cNvSpPr/>
            <p:nvPr/>
          </p:nvSpPr>
          <p:spPr>
            <a:xfrm flipV="1">
              <a:off x="5717334" y="3219036"/>
              <a:ext cx="144016" cy="139433"/>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0" name="等腰三角形 89"/>
            <p:cNvSpPr/>
            <p:nvPr/>
          </p:nvSpPr>
          <p:spPr>
            <a:xfrm flipV="1">
              <a:off x="6345645" y="3219036"/>
              <a:ext cx="144016" cy="139433"/>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1" name="矩形 90"/>
            <p:cNvSpPr/>
            <p:nvPr/>
          </p:nvSpPr>
          <p:spPr>
            <a:xfrm>
              <a:off x="6084168"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财务</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 name="灯片编号占位符 2"/>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1.1 IPD</a:t>
            </a:r>
            <a:r>
              <a:rPr lang="zh-CN" altLang="en-US" sz="3200" b="1" dirty="0">
                <a:solidFill>
                  <a:prstClr val="white"/>
                </a:solidFill>
                <a:latin typeface="微软雅黑" panose="020B0503020204020204" pitchFamily="34" charset="-122"/>
                <a:ea typeface="微软雅黑" panose="020B0503020204020204" pitchFamily="34" charset="-122"/>
              </a:rPr>
              <a:t>是</a:t>
            </a:r>
            <a:r>
              <a:rPr lang="zh-CN" altLang="en-US" sz="3200" b="1" dirty="0">
                <a:solidFill>
                  <a:srgbClr val="FF0000"/>
                </a:solidFill>
                <a:latin typeface="微软雅黑" panose="020B0503020204020204" pitchFamily="34" charset="-122"/>
                <a:ea typeface="微软雅黑" panose="020B0503020204020204" pitchFamily="34" charset="-122"/>
              </a:rPr>
              <a:t>系统性</a:t>
            </a:r>
            <a:r>
              <a:rPr lang="zh-CN" altLang="en-US" sz="3200" b="1" dirty="0">
                <a:solidFill>
                  <a:prstClr val="white"/>
                </a:solidFill>
                <a:latin typeface="微软雅黑" panose="020B0503020204020204" pitchFamily="34" charset="-122"/>
                <a:ea typeface="微软雅黑" panose="020B0503020204020204" pitchFamily="34" charset="-122"/>
              </a:rPr>
              <a:t>的产品开发管理解决方案</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95132" y="1208653"/>
            <a:ext cx="11169819" cy="1586332"/>
          </a:xfrm>
          <a:prstGeom prst="rect">
            <a:avLst/>
          </a:prstGeom>
          <a:noFill/>
          <a:ln w="19050">
            <a:noFill/>
          </a:ln>
        </p:spPr>
        <p:txBody>
          <a:bodyPr wrap="square" rtlCol="0">
            <a:spAutoFit/>
          </a:bodyPr>
          <a:lstStyle/>
          <a:p>
            <a:pPr defTabSz="1219200" eaLnBrk="1" fontAlgn="auto" hangingPunct="1">
              <a:lnSpc>
                <a:spcPct val="130000"/>
              </a:lnSpc>
              <a:spcBef>
                <a:spcPts val="0"/>
              </a:spcBef>
              <a:spcAft>
                <a:spcPts val="0"/>
              </a:spcAft>
            </a:pPr>
            <a:r>
              <a:rPr lang="en-US" altLang="zh-CN" sz="1865" dirty="0">
                <a:solidFill>
                  <a:prstClr val="black"/>
                </a:solidFill>
                <a:latin typeface="微软雅黑" panose="020B0503020204020204" pitchFamily="34" charset="-122"/>
                <a:ea typeface="微软雅黑" panose="020B0503020204020204" pitchFamily="34" charset="-122"/>
              </a:rPr>
              <a:t>IPD</a:t>
            </a:r>
            <a:r>
              <a:rPr lang="zh-CN" altLang="en-US" sz="1865" dirty="0">
                <a:solidFill>
                  <a:prstClr val="black"/>
                </a:solidFill>
                <a:latin typeface="微软雅黑" panose="020B0503020204020204" pitchFamily="34" charset="-122"/>
                <a:ea typeface="微软雅黑" panose="020B0503020204020204" pitchFamily="34" charset="-122"/>
              </a:rPr>
              <a:t>是</a:t>
            </a:r>
            <a:r>
              <a:rPr lang="zh-CN" altLang="en-US" sz="1865" b="1" dirty="0">
                <a:solidFill>
                  <a:srgbClr val="C00000"/>
                </a:solidFill>
                <a:latin typeface="微软雅黑" panose="020B0503020204020204" pitchFamily="34" charset="-122"/>
                <a:ea typeface="微软雅黑" panose="020B0503020204020204" pitchFamily="34" charset="-122"/>
              </a:rPr>
              <a:t>基于市场和客户需求驱动</a:t>
            </a:r>
            <a:r>
              <a:rPr lang="zh-CN" altLang="en-US" sz="1865" dirty="0">
                <a:solidFill>
                  <a:prstClr val="black"/>
                </a:solidFill>
                <a:latin typeface="微软雅黑" panose="020B0503020204020204" pitchFamily="34" charset="-122"/>
                <a:ea typeface="微软雅黑" panose="020B0503020204020204" pitchFamily="34" charset="-122"/>
              </a:rPr>
              <a:t>的</a:t>
            </a:r>
            <a:r>
              <a:rPr lang="zh-CN" altLang="en-US" sz="1865" b="1" dirty="0">
                <a:solidFill>
                  <a:srgbClr val="C00000"/>
                </a:solidFill>
                <a:latin typeface="微软雅黑" panose="020B0503020204020204" pitchFamily="34" charset="-122"/>
                <a:ea typeface="微软雅黑" panose="020B0503020204020204" pitchFamily="34" charset="-122"/>
              </a:rPr>
              <a:t>集成产品开发</a:t>
            </a:r>
            <a:r>
              <a:rPr lang="zh-CN" altLang="en-US" sz="1865" dirty="0">
                <a:solidFill>
                  <a:prstClr val="black"/>
                </a:solidFill>
                <a:latin typeface="微软雅黑" panose="020B0503020204020204" pitchFamily="34" charset="-122"/>
                <a:ea typeface="微软雅黑" panose="020B0503020204020204" pitchFamily="34" charset="-122"/>
              </a:rPr>
              <a:t>管理</a:t>
            </a:r>
            <a:r>
              <a:rPr lang="zh-CN" altLang="en-US" sz="1865" b="1" dirty="0">
                <a:solidFill>
                  <a:srgbClr val="FF0000"/>
                </a:solidFill>
                <a:latin typeface="微软雅黑" panose="020B0503020204020204" pitchFamily="34" charset="-122"/>
                <a:ea typeface="微软雅黑" panose="020B0503020204020204" pitchFamily="34" charset="-122"/>
              </a:rPr>
              <a:t>体系</a:t>
            </a:r>
            <a:r>
              <a:rPr lang="zh-CN" altLang="en-US" sz="1865" dirty="0">
                <a:solidFill>
                  <a:prstClr val="black"/>
                </a:solidFill>
                <a:latin typeface="微软雅黑" panose="020B0503020204020204" pitchFamily="34" charset="-122"/>
                <a:ea typeface="微软雅黑" panose="020B0503020204020204" pitchFamily="34" charset="-122"/>
              </a:rPr>
              <a:t>。其核心是由来自于市场、开发、制造、服务、财务、采购等方面人员组成的</a:t>
            </a:r>
            <a:r>
              <a:rPr lang="zh-CN" altLang="en-US" sz="1865" b="1" dirty="0">
                <a:solidFill>
                  <a:srgbClr val="C00000"/>
                </a:solidFill>
                <a:latin typeface="微软雅黑" panose="020B0503020204020204" pitchFamily="34" charset="-122"/>
                <a:ea typeface="微软雅黑" panose="020B0503020204020204" pitchFamily="34" charset="-122"/>
              </a:rPr>
              <a:t>跨部门团队</a:t>
            </a:r>
            <a:r>
              <a:rPr lang="zh-CN" altLang="en-US" sz="1865" dirty="0">
                <a:solidFill>
                  <a:prstClr val="black"/>
                </a:solidFill>
                <a:latin typeface="微软雅黑" panose="020B0503020204020204" pitchFamily="34" charset="-122"/>
                <a:ea typeface="微软雅黑" panose="020B0503020204020204" pitchFamily="34" charset="-122"/>
              </a:rPr>
              <a:t>共同管理整个产品开发过程，即从客户需求、概念形成、产品开发、上市，一直到生命周期的完整过程。通过</a:t>
            </a:r>
            <a:r>
              <a:rPr lang="en-US" altLang="zh-CN" sz="1865" dirty="0">
                <a:solidFill>
                  <a:prstClr val="black"/>
                </a:solidFill>
                <a:latin typeface="微软雅黑" panose="020B0503020204020204" pitchFamily="34" charset="-122"/>
                <a:ea typeface="微软雅黑" panose="020B0503020204020204" pitchFamily="34" charset="-122"/>
              </a:rPr>
              <a:t>IPD</a:t>
            </a:r>
            <a:r>
              <a:rPr lang="zh-CN" altLang="en-US" sz="1865" dirty="0">
                <a:solidFill>
                  <a:prstClr val="black"/>
                </a:solidFill>
                <a:latin typeface="微软雅黑" panose="020B0503020204020204" pitchFamily="34" charset="-122"/>
                <a:ea typeface="微软雅黑" panose="020B0503020204020204" pitchFamily="34" charset="-122"/>
              </a:rPr>
              <a:t>管理体系，使产品开发更加关注客户的需要，加快市场反应速度，缩短开发周期，减少报废项目，减少开发成本，提高产品的稳定性、可生产性、可服务性等。</a:t>
            </a:r>
            <a:endParaRPr lang="zh-CN" altLang="en-US" sz="1865" dirty="0">
              <a:solidFill>
                <a:prstClr val="black"/>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5132" y="3044958"/>
            <a:ext cx="11169819" cy="3117200"/>
          </a:xfrm>
          <a:prstGeom prst="rect">
            <a:avLst/>
          </a:prstGeom>
          <a:noFill/>
          <a:ln w="19050">
            <a:noFill/>
          </a:ln>
        </p:spPr>
        <p:txBody>
          <a:bodyPr wrap="square" rtlCol="0">
            <a:spAutoFit/>
          </a:bodyPr>
          <a:lstStyle/>
          <a:p>
            <a:pPr defTabSz="1219200" eaLnBrk="1" fontAlgn="auto" hangingPunct="1">
              <a:lnSpc>
                <a:spcPct val="130000"/>
              </a:lnSpc>
              <a:spcBef>
                <a:spcPts val="800"/>
              </a:spcBef>
              <a:spcAft>
                <a:spcPts val="0"/>
              </a:spcAft>
            </a:pPr>
            <a:r>
              <a:rPr lang="en-US" altLang="zh-CN" sz="1865" b="1" dirty="0">
                <a:solidFill>
                  <a:prstClr val="black"/>
                </a:solidFill>
                <a:latin typeface="微软雅黑" panose="020B0503020204020204" pitchFamily="34" charset="-122"/>
                <a:ea typeface="微软雅黑" panose="020B0503020204020204" pitchFamily="34" charset="-122"/>
              </a:rPr>
              <a:t>IPD</a:t>
            </a:r>
            <a:r>
              <a:rPr lang="zh-CN" altLang="en-US" sz="1865" b="1" dirty="0">
                <a:solidFill>
                  <a:prstClr val="black"/>
                </a:solidFill>
                <a:latin typeface="微软雅黑" panose="020B0503020204020204" pitchFamily="34" charset="-122"/>
                <a:ea typeface="微软雅黑" panose="020B0503020204020204" pitchFamily="34" charset="-122"/>
              </a:rPr>
              <a:t>管理体系的精髓</a:t>
            </a:r>
            <a:endParaRPr lang="en-US" altLang="zh-CN" sz="1865" b="1" dirty="0">
              <a:solidFill>
                <a:prstClr val="black"/>
              </a:solidFill>
              <a:latin typeface="微软雅黑" panose="020B0503020204020204" pitchFamily="34" charset="-122"/>
              <a:ea typeface="微软雅黑" panose="020B0503020204020204" pitchFamily="34" charset="-122"/>
            </a:endParaRPr>
          </a:p>
          <a:p>
            <a:pPr marL="381000" indent="-381000" defTabSz="1219200" eaLnBrk="1" fontAlgn="auto" hangingPunct="1">
              <a:lnSpc>
                <a:spcPct val="130000"/>
              </a:lnSpc>
              <a:spcBef>
                <a:spcPts val="800"/>
              </a:spcBef>
              <a:spcAft>
                <a:spcPts val="0"/>
              </a:spcAft>
              <a:buFont typeface="Arial" panose="020B0604020202020204" pitchFamily="34" charset="0"/>
              <a:buChar char="•"/>
            </a:pPr>
            <a:r>
              <a:rPr lang="en-US" altLang="zh-CN" sz="1865" dirty="0">
                <a:solidFill>
                  <a:prstClr val="black"/>
                </a:solidFill>
                <a:latin typeface="微软雅黑" panose="020B0503020204020204" pitchFamily="34" charset="-122"/>
                <a:ea typeface="微软雅黑" panose="020B0503020204020204" pitchFamily="34" charset="-122"/>
              </a:rPr>
              <a:t>IPD</a:t>
            </a:r>
            <a:r>
              <a:rPr lang="zh-CN" altLang="en-US" sz="1865" dirty="0">
                <a:solidFill>
                  <a:prstClr val="black"/>
                </a:solidFill>
                <a:latin typeface="微软雅黑" panose="020B0503020204020204" pitchFamily="34" charset="-122"/>
                <a:ea typeface="微软雅黑" panose="020B0503020204020204" pitchFamily="34" charset="-122"/>
              </a:rPr>
              <a:t>首先是一个商业流程，关注商业结果，</a:t>
            </a:r>
            <a:r>
              <a:rPr lang="zh-CN" altLang="en-US" sz="1865" b="1" dirty="0">
                <a:solidFill>
                  <a:srgbClr val="C00000"/>
                </a:solidFill>
                <a:latin typeface="微软雅黑" panose="020B0503020204020204" pitchFamily="34" charset="-122"/>
                <a:ea typeface="微软雅黑" panose="020B0503020204020204" pitchFamily="34" charset="-122"/>
              </a:rPr>
              <a:t>将产品开发作为一项投资</a:t>
            </a:r>
            <a:r>
              <a:rPr lang="zh-CN" altLang="en-US" sz="1865" dirty="0">
                <a:solidFill>
                  <a:prstClr val="black"/>
                </a:solidFill>
                <a:latin typeface="微软雅黑" panose="020B0503020204020204" pitchFamily="34" charset="-122"/>
                <a:ea typeface="微软雅黑" panose="020B0503020204020204" pitchFamily="34" charset="-122"/>
              </a:rPr>
              <a:t>进行审慎管理</a:t>
            </a:r>
            <a:endParaRPr lang="en-US" altLang="zh-CN" sz="1865" dirty="0">
              <a:solidFill>
                <a:prstClr val="black"/>
              </a:solidFill>
              <a:latin typeface="微软雅黑" panose="020B0503020204020204" pitchFamily="34" charset="-122"/>
              <a:ea typeface="微软雅黑" panose="020B0503020204020204" pitchFamily="34" charset="-122"/>
            </a:endParaRPr>
          </a:p>
          <a:p>
            <a:pPr marL="381000" indent="-381000" defTabSz="1219200" eaLnBrk="1" fontAlgn="auto" hangingPunct="1">
              <a:lnSpc>
                <a:spcPct val="130000"/>
              </a:lnSpc>
              <a:spcBef>
                <a:spcPts val="800"/>
              </a:spcBef>
              <a:spcAft>
                <a:spcPts val="0"/>
              </a:spcAft>
              <a:buFont typeface="Arial" panose="020B0604020202020204" pitchFamily="34" charset="0"/>
              <a:buChar char="•"/>
            </a:pPr>
            <a:r>
              <a:rPr lang="en-US" altLang="zh-CN" sz="1865" dirty="0">
                <a:solidFill>
                  <a:prstClr val="black"/>
                </a:solidFill>
                <a:latin typeface="微软雅黑" panose="020B0503020204020204" pitchFamily="34" charset="-122"/>
                <a:ea typeface="微软雅黑" panose="020B0503020204020204" pitchFamily="34" charset="-122"/>
              </a:rPr>
              <a:t>IPD</a:t>
            </a:r>
            <a:r>
              <a:rPr lang="zh-CN" altLang="en-US" sz="1865" dirty="0">
                <a:solidFill>
                  <a:prstClr val="black"/>
                </a:solidFill>
                <a:latin typeface="微软雅黑" panose="020B0503020204020204" pitchFamily="34" charset="-122"/>
                <a:ea typeface="微软雅黑" panose="020B0503020204020204" pitchFamily="34" charset="-122"/>
              </a:rPr>
              <a:t>管理体系广泛采用</a:t>
            </a:r>
            <a:r>
              <a:rPr lang="zh-CN" altLang="en-US" sz="1865" b="1" dirty="0">
                <a:solidFill>
                  <a:srgbClr val="C00000"/>
                </a:solidFill>
                <a:latin typeface="微软雅黑" panose="020B0503020204020204" pitchFamily="34" charset="-122"/>
                <a:ea typeface="微软雅黑" panose="020B0503020204020204" pitchFamily="34" charset="-122"/>
              </a:rPr>
              <a:t>跨部门团队</a:t>
            </a:r>
            <a:r>
              <a:rPr lang="zh-CN" altLang="en-US" sz="1865" dirty="0">
                <a:solidFill>
                  <a:prstClr val="black"/>
                </a:solidFill>
                <a:latin typeface="微软雅黑" panose="020B0503020204020204" pitchFamily="34" charset="-122"/>
                <a:ea typeface="微软雅黑" panose="020B0503020204020204" pitchFamily="34" charset="-122"/>
              </a:rPr>
              <a:t>，汇集各功能代表及其所属领域的专业智慧和资源，形成合力，</a:t>
            </a:r>
            <a:r>
              <a:rPr lang="zh-CN" altLang="en-US" sz="1865" b="1" dirty="0">
                <a:solidFill>
                  <a:srgbClr val="C00000"/>
                </a:solidFill>
                <a:latin typeface="微软雅黑" panose="020B0503020204020204" pitchFamily="34" charset="-122"/>
                <a:ea typeface="微软雅黑" panose="020B0503020204020204" pitchFamily="34" charset="-122"/>
              </a:rPr>
              <a:t>共同承担项目成功的责任</a:t>
            </a:r>
            <a:endParaRPr lang="en-US" altLang="zh-CN" sz="1865" dirty="0">
              <a:solidFill>
                <a:prstClr val="black"/>
              </a:solidFill>
              <a:latin typeface="微软雅黑" panose="020B0503020204020204" pitchFamily="34" charset="-122"/>
              <a:ea typeface="微软雅黑" panose="020B0503020204020204" pitchFamily="34" charset="-122"/>
            </a:endParaRPr>
          </a:p>
          <a:p>
            <a:pPr marL="381000" indent="-381000" defTabSz="1219200" eaLnBrk="1" fontAlgn="auto" hangingPunct="1">
              <a:lnSpc>
                <a:spcPct val="130000"/>
              </a:lnSpc>
              <a:spcBef>
                <a:spcPts val="800"/>
              </a:spcBef>
              <a:spcAft>
                <a:spcPts val="0"/>
              </a:spcAft>
              <a:buFont typeface="Arial" panose="020B0604020202020204" pitchFamily="34" charset="0"/>
              <a:buChar char="•"/>
            </a:pPr>
            <a:r>
              <a:rPr lang="en-US" altLang="zh-CN" sz="1865" dirty="0">
                <a:solidFill>
                  <a:prstClr val="black"/>
                </a:solidFill>
                <a:latin typeface="微软雅黑" panose="020B0503020204020204" pitchFamily="34" charset="-122"/>
                <a:ea typeface="微软雅黑" panose="020B0503020204020204" pitchFamily="34" charset="-122"/>
              </a:rPr>
              <a:t>IPD</a:t>
            </a:r>
            <a:r>
              <a:rPr lang="zh-CN" altLang="en-US" sz="1865" dirty="0">
                <a:solidFill>
                  <a:prstClr val="black"/>
                </a:solidFill>
                <a:latin typeface="微软雅黑" panose="020B0503020204020204" pitchFamily="34" charset="-122"/>
                <a:ea typeface="微软雅黑" panose="020B0503020204020204" pitchFamily="34" charset="-122"/>
              </a:rPr>
              <a:t>流程分为不同阶段，通过</a:t>
            </a:r>
            <a:r>
              <a:rPr lang="en-US" altLang="zh-CN" sz="1865" b="1" dirty="0">
                <a:solidFill>
                  <a:srgbClr val="C00000"/>
                </a:solidFill>
                <a:latin typeface="微软雅黑" panose="020B0503020204020204" pitchFamily="34" charset="-122"/>
                <a:ea typeface="微软雅黑" panose="020B0503020204020204" pitchFamily="34" charset="-122"/>
              </a:rPr>
              <a:t>DCP</a:t>
            </a:r>
            <a:r>
              <a:rPr lang="zh-CN" altLang="en-US" sz="1865" b="1" dirty="0">
                <a:solidFill>
                  <a:srgbClr val="C00000"/>
                </a:solidFill>
                <a:latin typeface="微软雅黑" panose="020B0503020204020204" pitchFamily="34" charset="-122"/>
                <a:ea typeface="微软雅黑" panose="020B0503020204020204" pitchFamily="34" charset="-122"/>
              </a:rPr>
              <a:t>决策</a:t>
            </a:r>
            <a:r>
              <a:rPr lang="zh-CN" altLang="en-US" sz="1865" dirty="0">
                <a:solidFill>
                  <a:prstClr val="black"/>
                </a:solidFill>
                <a:latin typeface="微软雅黑" panose="020B0503020204020204" pitchFamily="34" charset="-122"/>
                <a:ea typeface="微软雅黑" panose="020B0503020204020204" pitchFamily="34" charset="-122"/>
              </a:rPr>
              <a:t>实现业务线（投资方）和</a:t>
            </a:r>
            <a:r>
              <a:rPr lang="en-US" altLang="zh-CN" sz="1865" dirty="0">
                <a:solidFill>
                  <a:prstClr val="black"/>
                </a:solidFill>
                <a:latin typeface="微软雅黑" panose="020B0503020204020204" pitchFamily="34" charset="-122"/>
                <a:ea typeface="微软雅黑" panose="020B0503020204020204" pitchFamily="34" charset="-122"/>
              </a:rPr>
              <a:t>PDT</a:t>
            </a:r>
            <a:r>
              <a:rPr lang="zh-CN" altLang="en-US" sz="1865" dirty="0">
                <a:solidFill>
                  <a:prstClr val="black"/>
                </a:solidFill>
                <a:latin typeface="微软雅黑" panose="020B0503020204020204" pitchFamily="34" charset="-122"/>
                <a:ea typeface="微软雅黑" panose="020B0503020204020204" pitchFamily="34" charset="-122"/>
              </a:rPr>
              <a:t>（承包方）的互动，资源分批受控投入，既满足项目进展需要，又避免投资失控风险</a:t>
            </a:r>
            <a:endParaRPr lang="en-US" altLang="zh-CN" sz="1865" dirty="0">
              <a:solidFill>
                <a:prstClr val="black"/>
              </a:solidFill>
              <a:latin typeface="微软雅黑" panose="020B0503020204020204" pitchFamily="34" charset="-122"/>
              <a:ea typeface="微软雅黑" panose="020B0503020204020204" pitchFamily="34" charset="-122"/>
            </a:endParaRPr>
          </a:p>
          <a:p>
            <a:pPr marL="381000" indent="-381000" defTabSz="1219200" eaLnBrk="1" fontAlgn="auto" hangingPunct="1">
              <a:lnSpc>
                <a:spcPct val="130000"/>
              </a:lnSpc>
              <a:spcBef>
                <a:spcPts val="800"/>
              </a:spcBef>
              <a:spcAft>
                <a:spcPts val="0"/>
              </a:spcAft>
              <a:buFont typeface="Arial" panose="020B0604020202020204" pitchFamily="34" charset="0"/>
              <a:buChar char="•"/>
            </a:pPr>
            <a:r>
              <a:rPr lang="en-US" altLang="zh-CN" sz="1865" dirty="0">
                <a:solidFill>
                  <a:prstClr val="black"/>
                </a:solidFill>
                <a:latin typeface="微软雅黑" panose="020B0503020204020204" pitchFamily="34" charset="-122"/>
                <a:ea typeface="微软雅黑" panose="020B0503020204020204" pitchFamily="34" charset="-122"/>
              </a:rPr>
              <a:t>IPD</a:t>
            </a:r>
            <a:r>
              <a:rPr lang="zh-CN" altLang="en-US" sz="1865" dirty="0">
                <a:solidFill>
                  <a:prstClr val="black"/>
                </a:solidFill>
                <a:latin typeface="微软雅黑" panose="020B0503020204020204" pitchFamily="34" charset="-122"/>
                <a:ea typeface="微软雅黑" panose="020B0503020204020204" pitchFamily="34" charset="-122"/>
              </a:rPr>
              <a:t>是</a:t>
            </a:r>
            <a:r>
              <a:rPr lang="zh-CN" altLang="en-US" sz="1865" b="1" dirty="0">
                <a:solidFill>
                  <a:srgbClr val="C00000"/>
                </a:solidFill>
                <a:latin typeface="微软雅黑" panose="020B0503020204020204" pitchFamily="34" charset="-122"/>
                <a:ea typeface="微软雅黑" panose="020B0503020204020204" pitchFamily="34" charset="-122"/>
              </a:rPr>
              <a:t>灵活的、发展的</a:t>
            </a:r>
            <a:r>
              <a:rPr lang="zh-CN" altLang="en-US" sz="1865" dirty="0">
                <a:solidFill>
                  <a:prstClr val="black"/>
                </a:solidFill>
                <a:latin typeface="微软雅黑" panose="020B0503020204020204" pitchFamily="34" charset="-122"/>
                <a:ea typeface="微软雅黑" panose="020B0503020204020204" pitchFamily="34" charset="-122"/>
              </a:rPr>
              <a:t>，在不断吸纳业界最佳实践和解决业务问题的过程中，与时俱进</a:t>
            </a:r>
            <a:endParaRPr lang="zh-CN" altLang="en-US" sz="1865" dirty="0">
              <a:solidFill>
                <a:prstClr val="black"/>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035ED93-17FC-4FE4-A1D1-0058140FE02A}" type="slidenum">
              <a:rPr lang="zh-CN" altLang="en-US" smtClean="0">
                <a:solidFill>
                  <a:prstClr val="black">
                    <a:tint val="75000"/>
                  </a:prstClr>
                </a:solidFill>
              </a:rPr>
            </a:fld>
            <a:endParaRPr lang="zh-CN" altLang="en-US">
              <a:solidFill>
                <a:prstClr val="black">
                  <a:tint val="75000"/>
                </a:prstClr>
              </a:solidFill>
            </a:endParaRPr>
          </a:p>
        </p:txBody>
      </p:sp>
      <p:sp>
        <p:nvSpPr>
          <p:cNvPr id="4" name="矩形 3"/>
          <p:cNvSpPr/>
          <p:nvPr/>
        </p:nvSpPr>
        <p:spPr>
          <a:xfrm>
            <a:off x="9628821" y="377523"/>
            <a:ext cx="2182008" cy="453457"/>
          </a:xfrm>
          <a:prstGeom prst="rect">
            <a:avLst/>
          </a:prstGeom>
        </p:spPr>
        <p:txBody>
          <a:bodyPr wrap="none">
            <a:spAutoFit/>
          </a:bodyPr>
          <a:lstStyle/>
          <a:p>
            <a:pPr defTabSz="1219200" eaLnBrk="1" fontAlgn="auto" hangingPunct="1">
              <a:lnSpc>
                <a:spcPct val="130000"/>
              </a:lnSpc>
              <a:spcBef>
                <a:spcPts val="800"/>
              </a:spcBef>
              <a:spcAft>
                <a:spcPts val="0"/>
              </a:spcAft>
            </a:pPr>
            <a:r>
              <a:rPr lang="zh-CN" altLang="en-US" sz="2000" b="1" i="1" dirty="0">
                <a:solidFill>
                  <a:schemeClr val="bg1"/>
                </a:solidFill>
                <a:latin typeface="微软雅黑" panose="020B0503020204020204" pitchFamily="34" charset="-122"/>
                <a:ea typeface="微软雅黑" panose="020B0503020204020204" pitchFamily="34" charset="-122"/>
              </a:rPr>
              <a:t>摘自华为</a:t>
            </a:r>
            <a:r>
              <a:rPr lang="en-US" altLang="zh-CN" sz="2000" b="1" i="1" dirty="0">
                <a:solidFill>
                  <a:schemeClr val="bg1"/>
                </a:solidFill>
                <a:latin typeface="微软雅黑" panose="020B0503020204020204" pitchFamily="34" charset="-122"/>
                <a:ea typeface="微软雅黑" panose="020B0503020204020204" pitchFamily="34" charset="-122"/>
              </a:rPr>
              <a:t>IPD</a:t>
            </a:r>
            <a:r>
              <a:rPr lang="zh-CN" altLang="en-US" sz="2000" b="1" i="1" dirty="0">
                <a:solidFill>
                  <a:schemeClr val="bg1"/>
                </a:solidFill>
                <a:latin typeface="微软雅黑" panose="020B0503020204020204" pitchFamily="34" charset="-122"/>
                <a:ea typeface="微软雅黑" panose="020B0503020204020204" pitchFamily="34" charset="-122"/>
              </a:rPr>
              <a:t>教材</a:t>
            </a:r>
            <a:endParaRPr lang="en-US" altLang="zh-CN" sz="2000" b="1" i="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1.2 </a:t>
            </a:r>
            <a:r>
              <a:rPr lang="zh-CN" altLang="en-US" sz="3200" b="1" dirty="0">
                <a:solidFill>
                  <a:prstClr val="white"/>
                </a:solidFill>
                <a:latin typeface="微软雅黑" panose="020B0503020204020204" pitchFamily="34" charset="-122"/>
                <a:ea typeface="微软雅黑" panose="020B0503020204020204" pitchFamily="34" charset="-122"/>
              </a:rPr>
              <a:t>华为</a:t>
            </a:r>
            <a:r>
              <a:rPr lang="en-US" altLang="zh-CN" sz="3200" b="1" dirty="0">
                <a:solidFill>
                  <a:prstClr val="white"/>
                </a:solidFill>
                <a:latin typeface="微软雅黑" panose="020B0503020204020204" pitchFamily="34" charset="-122"/>
                <a:ea typeface="微软雅黑" panose="020B0503020204020204" pitchFamily="34" charset="-122"/>
              </a:rPr>
              <a:t>IPD</a:t>
            </a:r>
            <a:r>
              <a:rPr lang="zh-CN" altLang="en-US" sz="3200" b="1" dirty="0">
                <a:solidFill>
                  <a:prstClr val="white"/>
                </a:solidFill>
                <a:latin typeface="微软雅黑" panose="020B0503020204020204" pitchFamily="34" charset="-122"/>
                <a:ea typeface="微软雅黑" panose="020B0503020204020204" pitchFamily="34" charset="-122"/>
              </a:rPr>
              <a:t>的核心内容：数字口诀</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035ED93-17FC-4FE4-A1D1-0058140FE02A}" type="slidenum">
              <a:rPr lang="zh-CN" altLang="en-US" smtClean="0">
                <a:solidFill>
                  <a:prstClr val="black">
                    <a:tint val="75000"/>
                  </a:prstClr>
                </a:solidFill>
              </a:rPr>
            </a:fld>
            <a:endParaRPr lang="zh-CN" altLang="en-US">
              <a:solidFill>
                <a:prstClr val="black">
                  <a:tint val="75000"/>
                </a:prstClr>
              </a:solidFill>
            </a:endParaRPr>
          </a:p>
        </p:txBody>
      </p:sp>
      <p:sp>
        <p:nvSpPr>
          <p:cNvPr id="311" name="文本框 310"/>
          <p:cNvSpPr txBox="1"/>
          <p:nvPr/>
        </p:nvSpPr>
        <p:spPr>
          <a:xfrm>
            <a:off x="449786" y="1005626"/>
            <a:ext cx="11756073" cy="5576911"/>
          </a:xfrm>
          <a:prstGeom prst="rect">
            <a:avLst/>
          </a:prstGeom>
          <a:noFill/>
          <a:ln w="19050">
            <a:noFill/>
          </a:ln>
        </p:spPr>
        <p:txBody>
          <a:bodyPr wrap="square" rtlCol="0">
            <a:spAutoFit/>
          </a:bodyPr>
          <a:lstStyle/>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1</a:t>
            </a:r>
            <a:r>
              <a:rPr lang="zh-CN" altLang="en-US" sz="1800" b="1" dirty="0">
                <a:latin typeface="微软雅黑" panose="020B0503020204020204" pitchFamily="34" charset="-122"/>
                <a:ea typeface="微软雅黑" panose="020B0503020204020204" pitchFamily="34" charset="-122"/>
              </a:rPr>
              <a:t>个中心思想：</a:t>
            </a:r>
            <a:r>
              <a:rPr lang="en-US" altLang="zh-CN" sz="1800" b="1" dirty="0">
                <a:latin typeface="微软雅黑" panose="020B0503020204020204" pitchFamily="34" charset="-122"/>
                <a:ea typeface="微软雅黑" panose="020B0503020204020204" pitchFamily="34" charset="-122"/>
              </a:rPr>
              <a:t>IPD</a:t>
            </a:r>
            <a:r>
              <a:rPr lang="zh-CN" altLang="en-US" sz="1800" b="1" dirty="0">
                <a:latin typeface="微软雅黑" panose="020B0503020204020204" pitchFamily="34" charset="-122"/>
                <a:ea typeface="微软雅黑" panose="020B0503020204020204" pitchFamily="34" charset="-122"/>
              </a:rPr>
              <a:t>不只是一个流程，是系统性的产品开发管理解决方案</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2</a:t>
            </a:r>
            <a:r>
              <a:rPr lang="zh-CN" altLang="en-US" sz="1800" b="1" dirty="0">
                <a:latin typeface="微软雅黑" panose="020B0503020204020204" pitchFamily="34" charset="-122"/>
                <a:ea typeface="微软雅黑" panose="020B0503020204020204" pitchFamily="34" charset="-122"/>
              </a:rPr>
              <a:t>个主线（评审机制）：商业计划</a:t>
            </a:r>
            <a:r>
              <a:rPr lang="en-US" altLang="zh-CN" sz="1800" b="1" dirty="0">
                <a:latin typeface="微软雅黑" panose="020B0503020204020204" pitchFamily="34" charset="-122"/>
                <a:ea typeface="微软雅黑" panose="020B0503020204020204" pitchFamily="34" charset="-122"/>
              </a:rPr>
              <a:t>O/SBP (DCP) </a:t>
            </a:r>
            <a:r>
              <a:rPr lang="zh-CN" altLang="en-US" sz="1800" b="1" dirty="0">
                <a:latin typeface="微软雅黑" panose="020B0503020204020204" pitchFamily="34" charset="-122"/>
                <a:ea typeface="微软雅黑" panose="020B0503020204020204" pitchFamily="34" charset="-122"/>
              </a:rPr>
              <a:t>和 产品包技术（</a:t>
            </a:r>
            <a:r>
              <a:rPr lang="en-US" altLang="zh-CN" sz="1800" b="1" dirty="0">
                <a:latin typeface="微软雅黑" panose="020B0503020204020204" pitchFamily="34" charset="-122"/>
                <a:ea typeface="微软雅黑" panose="020B0503020204020204" pitchFamily="34" charset="-122"/>
              </a:rPr>
              <a:t>TR</a:t>
            </a:r>
            <a:r>
              <a:rPr lang="zh-CN" altLang="en-US" sz="1800" b="1" dirty="0">
                <a:latin typeface="微软雅黑" panose="020B0503020204020204" pitchFamily="34" charset="-122"/>
                <a:ea typeface="微软雅黑" panose="020B0503020204020204" pitchFamily="34" charset="-122"/>
              </a:rPr>
              <a:t>）</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3</a:t>
            </a:r>
            <a:r>
              <a:rPr lang="zh-CN" altLang="en-US" sz="1800" b="1" dirty="0">
                <a:latin typeface="微软雅黑" panose="020B0503020204020204" pitchFamily="34" charset="-122"/>
                <a:ea typeface="微软雅黑" panose="020B0503020204020204" pitchFamily="34" charset="-122"/>
              </a:rPr>
              <a:t>大关键子流程：市场管理流程  产品开发流程  技术开发流程</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4</a:t>
            </a:r>
            <a:r>
              <a:rPr lang="zh-CN" altLang="en-US" sz="1800" b="1" dirty="0">
                <a:latin typeface="微软雅黑" panose="020B0503020204020204" pitchFamily="34" charset="-122"/>
                <a:ea typeface="微软雅黑" panose="020B0503020204020204" pitchFamily="34" charset="-122"/>
              </a:rPr>
              <a:t>大组织团队：集成产品管理团队</a:t>
            </a:r>
            <a:r>
              <a:rPr lang="en-US" altLang="zh-CN" sz="1800" b="1" dirty="0">
                <a:latin typeface="微软雅黑" panose="020B0503020204020204" pitchFamily="34" charset="-122"/>
                <a:ea typeface="微软雅黑" panose="020B0503020204020204" pitchFamily="34" charset="-122"/>
              </a:rPr>
              <a:t>IPMT(PMT)</a:t>
            </a:r>
            <a:r>
              <a:rPr lang="zh-CN" altLang="en-US" sz="1800" b="1" dirty="0">
                <a:latin typeface="微软雅黑" panose="020B0503020204020204" pitchFamily="34" charset="-122"/>
                <a:ea typeface="微软雅黑" panose="020B0503020204020204" pitchFamily="34" charset="-122"/>
              </a:rPr>
              <a:t>、产品开发团队</a:t>
            </a:r>
            <a:r>
              <a:rPr lang="en-US" altLang="zh-CN" sz="1800" b="1" dirty="0">
                <a:latin typeface="微软雅黑" panose="020B0503020204020204" pitchFamily="34" charset="-122"/>
                <a:ea typeface="微软雅黑" panose="020B0503020204020204" pitchFamily="34" charset="-122"/>
              </a:rPr>
              <a:t>PDT</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rPr>
              <a:t>生命周期管理团队</a:t>
            </a:r>
            <a:r>
              <a:rPr lang="en-US" altLang="zh-CN" sz="1800" b="1" dirty="0">
                <a:latin typeface="微软雅黑" panose="020B0503020204020204" pitchFamily="34" charset="-122"/>
                <a:ea typeface="微软雅黑" panose="020B0503020204020204" pitchFamily="34" charset="-122"/>
              </a:rPr>
              <a:t>LMT</a:t>
            </a:r>
            <a:r>
              <a:rPr lang="zh-CN" altLang="en-US" sz="1800" b="1" dirty="0">
                <a:latin typeface="微软雅黑" panose="020B0503020204020204" pitchFamily="34" charset="-122"/>
                <a:ea typeface="微软雅黑" panose="020B0503020204020204" pitchFamily="34" charset="-122"/>
              </a:rPr>
              <a:t>、技术开发团队</a:t>
            </a:r>
            <a:r>
              <a:rPr lang="en-US" altLang="zh-CN" sz="1800" b="1" dirty="0">
                <a:latin typeface="微软雅黑" panose="020B0503020204020204" pitchFamily="34" charset="-122"/>
                <a:ea typeface="微软雅黑" panose="020B0503020204020204" pitchFamily="34" charset="-122"/>
              </a:rPr>
              <a:t>TDT</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5</a:t>
            </a:r>
            <a:r>
              <a:rPr lang="zh-CN" altLang="en-US" sz="1800" b="1" dirty="0">
                <a:latin typeface="微软雅黑" panose="020B0503020204020204" pitchFamily="34" charset="-122"/>
                <a:ea typeface="微软雅黑" panose="020B0503020204020204" pitchFamily="34" charset="-122"/>
              </a:rPr>
              <a:t>个业务决策评审点：</a:t>
            </a:r>
            <a:r>
              <a:rPr lang="en-US" altLang="zh-CN" sz="1800" b="1" dirty="0">
                <a:latin typeface="微软雅黑" panose="020B0503020204020204" pitchFamily="34" charset="-122"/>
                <a:ea typeface="微软雅黑" panose="020B0503020204020204" pitchFamily="34" charset="-122"/>
              </a:rPr>
              <a:t>Charter</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CDCP</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PDCP</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ADCP </a:t>
            </a:r>
            <a:r>
              <a:rPr lang="zh-CN" altLang="en-US" sz="1800" b="1" dirty="0">
                <a:latin typeface="微软雅黑" panose="020B0503020204020204" pitchFamily="34" charset="-122"/>
                <a:ea typeface="微软雅黑" panose="020B0503020204020204" pitchFamily="34" charset="-122"/>
              </a:rPr>
              <a:t>、</a:t>
            </a:r>
            <a:r>
              <a:rPr lang="en-US" altLang="zh-CN" sz="1800" b="1" dirty="0">
                <a:latin typeface="微软雅黑" panose="020B0503020204020204" pitchFamily="34" charset="-122"/>
                <a:ea typeface="微软雅黑" panose="020B0503020204020204" pitchFamily="34" charset="-122"/>
              </a:rPr>
              <a:t>EOL-DCP</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6</a:t>
            </a:r>
            <a:r>
              <a:rPr lang="zh-CN" altLang="en-US" sz="1800" b="1" dirty="0">
                <a:latin typeface="微软雅黑" panose="020B0503020204020204" pitchFamily="34" charset="-122"/>
                <a:ea typeface="微软雅黑" panose="020B0503020204020204" pitchFamily="34" charset="-122"/>
              </a:rPr>
              <a:t>个阶段：概念、计划、开发、验证、发布、生命周期</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7</a:t>
            </a:r>
            <a:r>
              <a:rPr lang="zh-CN" altLang="en-US" sz="1800" b="1" dirty="0">
                <a:latin typeface="微软雅黑" panose="020B0503020204020204" pitchFamily="34" charset="-122"/>
                <a:ea typeface="微软雅黑" panose="020B0503020204020204" pitchFamily="34" charset="-122"/>
              </a:rPr>
              <a:t>个技术评审点：</a:t>
            </a:r>
            <a:r>
              <a:rPr lang="en-US" altLang="zh-CN" sz="1800" b="1" dirty="0">
                <a:latin typeface="微软雅黑" panose="020B0503020204020204" pitchFamily="34" charset="-122"/>
                <a:ea typeface="微软雅黑" panose="020B0503020204020204" pitchFamily="34" charset="-122"/>
              </a:rPr>
              <a:t>TR1</a:t>
            </a:r>
            <a:r>
              <a:rPr lang="zh-CN" altLang="en-US" sz="1800" b="1" dirty="0">
                <a:latin typeface="微软雅黑" panose="020B0503020204020204" pitchFamily="34" charset="-122"/>
                <a:ea typeface="微软雅黑" panose="020B0503020204020204" pitchFamily="34" charset="-122"/>
              </a:rPr>
              <a:t>产品需求评审、</a:t>
            </a:r>
            <a:r>
              <a:rPr lang="en-US" altLang="zh-CN" sz="1800" b="1" dirty="0">
                <a:latin typeface="微软雅黑" panose="020B0503020204020204" pitchFamily="34" charset="-122"/>
                <a:ea typeface="微软雅黑" panose="020B0503020204020204" pitchFamily="34" charset="-122"/>
              </a:rPr>
              <a:t>TR2</a:t>
            </a:r>
            <a:r>
              <a:rPr lang="zh-CN" altLang="en-US" sz="1800" b="1" dirty="0">
                <a:latin typeface="微软雅黑" panose="020B0503020204020204" pitchFamily="34" charset="-122"/>
                <a:ea typeface="微软雅黑" panose="020B0503020204020204" pitchFamily="34" charset="-122"/>
              </a:rPr>
              <a:t>产品规格与需求分配评审、</a:t>
            </a:r>
            <a:r>
              <a:rPr lang="en-US" altLang="zh-CN" sz="1800" b="1" dirty="0">
                <a:latin typeface="微软雅黑" panose="020B0503020204020204" pitchFamily="34" charset="-122"/>
                <a:ea typeface="微软雅黑" panose="020B0503020204020204" pitchFamily="34" charset="-122"/>
              </a:rPr>
              <a:t>TR3</a:t>
            </a:r>
            <a:r>
              <a:rPr lang="zh-CN" altLang="en-US" sz="1800" b="1" dirty="0">
                <a:latin typeface="微软雅黑" panose="020B0503020204020204" pitchFamily="34" charset="-122"/>
                <a:ea typeface="微软雅黑" panose="020B0503020204020204" pitchFamily="34" charset="-122"/>
              </a:rPr>
              <a:t>概要设计评审、</a:t>
            </a:r>
            <a:r>
              <a:rPr lang="en-US" altLang="zh-CN" sz="1800" b="1" dirty="0">
                <a:latin typeface="微软雅黑" panose="020B0503020204020204" pitchFamily="34" charset="-122"/>
                <a:ea typeface="微软雅黑" panose="020B0503020204020204" pitchFamily="34" charset="-122"/>
              </a:rPr>
              <a:t>TR4</a:t>
            </a:r>
            <a:r>
              <a:rPr lang="zh-CN" altLang="en-US" sz="1800" b="1" dirty="0">
                <a:latin typeface="微软雅黑" panose="020B0503020204020204" pitchFamily="34" charset="-122"/>
                <a:ea typeface="微软雅黑" panose="020B0503020204020204" pitchFamily="34" charset="-122"/>
              </a:rPr>
              <a:t>详细设计评审、    </a:t>
            </a:r>
            <a:r>
              <a:rPr lang="en-US" altLang="zh-CN" sz="1800" b="1" dirty="0">
                <a:latin typeface="微软雅黑" panose="020B0503020204020204" pitchFamily="34" charset="-122"/>
                <a:ea typeface="微软雅黑" panose="020B0503020204020204" pitchFamily="34" charset="-122"/>
              </a:rPr>
              <a:t>  </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1800" b="1" dirty="0">
                <a:latin typeface="微软雅黑" panose="020B0503020204020204" pitchFamily="34" charset="-122"/>
                <a:ea typeface="微软雅黑" panose="020B0503020204020204" pitchFamily="34" charset="-122"/>
              </a:rPr>
              <a:t>                          TR4A</a:t>
            </a:r>
            <a:r>
              <a:rPr lang="zh-CN" altLang="en-US" sz="1800" b="1" dirty="0">
                <a:latin typeface="微软雅黑" panose="020B0503020204020204" pitchFamily="34" charset="-122"/>
                <a:ea typeface="微软雅黑" panose="020B0503020204020204" pitchFamily="34" charset="-122"/>
              </a:rPr>
              <a:t>集成测试评审、</a:t>
            </a:r>
            <a:r>
              <a:rPr lang="en-US" altLang="zh-CN" sz="1800" b="1" dirty="0">
                <a:latin typeface="微软雅黑" panose="020B0503020204020204" pitchFamily="34" charset="-122"/>
                <a:ea typeface="微软雅黑" panose="020B0503020204020204" pitchFamily="34" charset="-122"/>
              </a:rPr>
              <a:t>TR5</a:t>
            </a:r>
            <a:r>
              <a:rPr lang="zh-CN" altLang="en-US" sz="1800" b="1" dirty="0">
                <a:latin typeface="微软雅黑" panose="020B0503020204020204" pitchFamily="34" charset="-122"/>
                <a:ea typeface="微软雅黑" panose="020B0503020204020204" pitchFamily="34" charset="-122"/>
              </a:rPr>
              <a:t>系统测试评审、</a:t>
            </a:r>
            <a:r>
              <a:rPr lang="en-US" altLang="zh-CN" sz="1800" b="1" dirty="0">
                <a:latin typeface="微软雅黑" panose="020B0503020204020204" pitchFamily="34" charset="-122"/>
                <a:ea typeface="微软雅黑" panose="020B0503020204020204" pitchFamily="34" charset="-122"/>
              </a:rPr>
              <a:t>TR6</a:t>
            </a:r>
            <a:r>
              <a:rPr lang="zh-CN" altLang="en-US" sz="1800" b="1" dirty="0">
                <a:latin typeface="微软雅黑" panose="020B0503020204020204" pitchFamily="34" charset="-122"/>
                <a:ea typeface="微软雅黑" panose="020B0503020204020204" pitchFamily="34" charset="-122"/>
              </a:rPr>
              <a:t>验证测试评审</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2400" b="1" dirty="0">
                <a:solidFill>
                  <a:srgbClr val="FF0000"/>
                </a:solidFill>
                <a:latin typeface="微软雅黑" panose="020B0503020204020204" pitchFamily="34" charset="-122"/>
                <a:ea typeface="微软雅黑" panose="020B0503020204020204" pitchFamily="34" charset="-122"/>
              </a:rPr>
              <a:t>8</a:t>
            </a:r>
            <a:r>
              <a:rPr lang="zh-CN" altLang="en-US" sz="1800" b="1" dirty="0">
                <a:latin typeface="微软雅黑" panose="020B0503020204020204" pitchFamily="34" charset="-122"/>
                <a:ea typeface="微软雅黑" panose="020B0503020204020204" pitchFamily="34" charset="-122"/>
              </a:rPr>
              <a:t>大方法论： 客户需求分析、投资组合分析、衡量标准、跨部门团队、</a:t>
            </a:r>
            <a:endParaRPr lang="en-US" altLang="zh-CN" sz="1800" b="1" dirty="0">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en-US" altLang="zh-CN" sz="1800" b="1" dirty="0">
                <a:latin typeface="微软雅黑" panose="020B0503020204020204" pitchFamily="34" charset="-122"/>
                <a:ea typeface="微软雅黑" panose="020B0503020204020204" pitchFamily="34" charset="-122"/>
              </a:rPr>
              <a:t>                    </a:t>
            </a:r>
            <a:r>
              <a:rPr lang="zh-CN" altLang="en-US" sz="1800" b="1" dirty="0">
                <a:latin typeface="微软雅黑" panose="020B0503020204020204" pitchFamily="34" charset="-122"/>
                <a:ea typeface="微软雅黑" panose="020B0503020204020204" pitchFamily="34" charset="-122"/>
              </a:rPr>
              <a:t>结构化流程、项目与管道管理、异步开发及</a:t>
            </a:r>
            <a:r>
              <a:rPr lang="en-US" altLang="zh-CN" sz="1800" b="1" dirty="0">
                <a:latin typeface="微软雅黑" panose="020B0503020204020204" pitchFamily="34" charset="-122"/>
                <a:ea typeface="微软雅黑" panose="020B0503020204020204" pitchFamily="34" charset="-122"/>
              </a:rPr>
              <a:t>CBB</a:t>
            </a:r>
            <a:r>
              <a:rPr lang="zh-CN" altLang="en-US" sz="1800" b="1" dirty="0">
                <a:latin typeface="微软雅黑" panose="020B0503020204020204" pitchFamily="34" charset="-122"/>
                <a:ea typeface="微软雅黑" panose="020B0503020204020204" pitchFamily="34" charset="-122"/>
              </a:rPr>
              <a:t>、职业化人才梯队</a:t>
            </a:r>
            <a:endParaRPr lang="en-US" altLang="zh-CN" sz="18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1.2 IPD</a:t>
            </a:r>
            <a:r>
              <a:rPr lang="zh-CN" altLang="en-US" sz="3200" b="1" dirty="0">
                <a:solidFill>
                  <a:prstClr val="white"/>
                </a:solidFill>
                <a:latin typeface="微软雅黑" panose="020B0503020204020204" pitchFamily="34" charset="-122"/>
                <a:ea typeface="微软雅黑" panose="020B0503020204020204" pitchFamily="34" charset="-122"/>
              </a:rPr>
              <a:t>的核心思想：</a:t>
            </a:r>
            <a:r>
              <a:rPr lang="en-US" altLang="zh-CN" sz="3200" b="1" dirty="0">
                <a:solidFill>
                  <a:prstClr val="white"/>
                </a:solidFill>
                <a:latin typeface="微软雅黑" panose="020B0503020204020204" pitchFamily="34" charset="-122"/>
                <a:ea typeface="微软雅黑" panose="020B0503020204020204" pitchFamily="34" charset="-122"/>
              </a:rPr>
              <a:t>8</a:t>
            </a:r>
            <a:r>
              <a:rPr lang="zh-CN" altLang="en-US" sz="3200" b="1" dirty="0">
                <a:solidFill>
                  <a:prstClr val="white"/>
                </a:solidFill>
                <a:latin typeface="微软雅黑" panose="020B0503020204020204" pitchFamily="34" charset="-122"/>
                <a:ea typeface="微软雅黑" panose="020B0503020204020204" pitchFamily="34" charset="-122"/>
              </a:rPr>
              <a:t>大方法论</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1371" y="1180313"/>
            <a:ext cx="11393528" cy="5225018"/>
            <a:chOff x="404109" y="854389"/>
            <a:chExt cx="8545146" cy="3918763"/>
          </a:xfrm>
        </p:grpSpPr>
        <p:sp>
          <p:nvSpPr>
            <p:cNvPr id="12" name="AutoShape 4"/>
            <p:cNvSpPr>
              <a:spLocks noChangeArrowheads="1"/>
            </p:cNvSpPr>
            <p:nvPr/>
          </p:nvSpPr>
          <p:spPr bwMode="auto">
            <a:xfrm>
              <a:off x="6391200" y="2288071"/>
              <a:ext cx="1159308" cy="1042516"/>
            </a:xfrm>
            <a:prstGeom prst="triangle">
              <a:avLst>
                <a:gd name="adj" fmla="val 50000"/>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 name="Line 5"/>
            <p:cNvSpPr>
              <a:spLocks noChangeShapeType="1"/>
            </p:cNvSpPr>
            <p:nvPr/>
          </p:nvSpPr>
          <p:spPr bwMode="auto">
            <a:xfrm>
              <a:off x="6532795" y="3077491"/>
              <a:ext cx="867269"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4" name="Line 6"/>
            <p:cNvSpPr>
              <a:spLocks noChangeShapeType="1"/>
            </p:cNvSpPr>
            <p:nvPr/>
          </p:nvSpPr>
          <p:spPr bwMode="auto">
            <a:xfrm>
              <a:off x="6718638" y="2794264"/>
              <a:ext cx="513281"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nvGrpSpPr>
            <p:cNvPr id="15" name="Group 7"/>
            <p:cNvGrpSpPr/>
            <p:nvPr/>
          </p:nvGrpSpPr>
          <p:grpSpPr bwMode="auto">
            <a:xfrm>
              <a:off x="1264285" y="2527107"/>
              <a:ext cx="1789110" cy="789420"/>
              <a:chOff x="262" y="1797"/>
              <a:chExt cx="1574" cy="1055"/>
            </a:xfrm>
          </p:grpSpPr>
          <p:sp>
            <p:nvSpPr>
              <p:cNvPr id="283" name="Freeform 8" descr="浅色上对角线"/>
              <p:cNvSpPr/>
              <p:nvPr/>
            </p:nvSpPr>
            <p:spPr bwMode="auto">
              <a:xfrm>
                <a:off x="320" y="2329"/>
                <a:ext cx="958" cy="184"/>
              </a:xfrm>
              <a:custGeom>
                <a:avLst/>
                <a:gdLst>
                  <a:gd name="T0" fmla="*/ 0 w 1290"/>
                  <a:gd name="T1" fmla="*/ 0 h 248"/>
                  <a:gd name="T2" fmla="*/ 1290 w 1290"/>
                  <a:gd name="T3" fmla="*/ 0 h 248"/>
                  <a:gd name="T4" fmla="*/ 1224 w 1290"/>
                  <a:gd name="T5" fmla="*/ 248 h 248"/>
                  <a:gd name="T6" fmla="*/ 1050 w 1290"/>
                  <a:gd name="T7" fmla="*/ 248 h 248"/>
                  <a:gd name="T8" fmla="*/ 972 w 1290"/>
                  <a:gd name="T9" fmla="*/ 203 h 248"/>
                  <a:gd name="T10" fmla="*/ 684 w 1290"/>
                  <a:gd name="T11" fmla="*/ 203 h 248"/>
                  <a:gd name="T12" fmla="*/ 601 w 1290"/>
                  <a:gd name="T13" fmla="*/ 120 h 248"/>
                  <a:gd name="T14" fmla="*/ 336 w 1290"/>
                  <a:gd name="T15" fmla="*/ 120 h 248"/>
                  <a:gd name="T16" fmla="*/ 301 w 1290"/>
                  <a:gd name="T17" fmla="*/ 60 h 248"/>
                  <a:gd name="T18" fmla="*/ 90 w 1290"/>
                  <a:gd name="T19" fmla="*/ 60 h 248"/>
                  <a:gd name="T20" fmla="*/ 0 w 1290"/>
                  <a:gd name="T21" fmla="*/ 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0" h="248">
                    <a:moveTo>
                      <a:pt x="0" y="0"/>
                    </a:moveTo>
                    <a:lnTo>
                      <a:pt x="1290" y="0"/>
                    </a:lnTo>
                    <a:lnTo>
                      <a:pt x="1224" y="248"/>
                    </a:lnTo>
                    <a:lnTo>
                      <a:pt x="1050" y="248"/>
                    </a:lnTo>
                    <a:lnTo>
                      <a:pt x="972" y="203"/>
                    </a:lnTo>
                    <a:lnTo>
                      <a:pt x="684" y="203"/>
                    </a:lnTo>
                    <a:lnTo>
                      <a:pt x="601" y="120"/>
                    </a:lnTo>
                    <a:lnTo>
                      <a:pt x="336" y="120"/>
                    </a:lnTo>
                    <a:lnTo>
                      <a:pt x="301" y="60"/>
                    </a:lnTo>
                    <a:lnTo>
                      <a:pt x="90" y="60"/>
                    </a:lnTo>
                    <a:lnTo>
                      <a:pt x="0" y="0"/>
                    </a:lnTo>
                    <a:close/>
                  </a:path>
                </a:pathLst>
              </a:custGeom>
              <a:pattFill prst="ltUpDiag">
                <a:fgClr>
                  <a:schemeClr val="hlink"/>
                </a:fgClr>
                <a:bgClr>
                  <a:schemeClr val="bg1"/>
                </a:bgClr>
              </a:pattFill>
              <a:ln w="285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4" name="Line 9"/>
              <p:cNvSpPr>
                <a:spLocks noChangeShapeType="1"/>
              </p:cNvSpPr>
              <p:nvPr/>
            </p:nvSpPr>
            <p:spPr bwMode="auto">
              <a:xfrm>
                <a:off x="755" y="2159"/>
                <a:ext cx="521"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5" name="Line 10"/>
              <p:cNvSpPr>
                <a:spLocks noChangeShapeType="1"/>
              </p:cNvSpPr>
              <p:nvPr/>
            </p:nvSpPr>
            <p:spPr bwMode="auto">
              <a:xfrm>
                <a:off x="751" y="2161"/>
                <a:ext cx="0" cy="45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6" name="Freeform 11" descr="浅色上对角线"/>
              <p:cNvSpPr/>
              <p:nvPr/>
            </p:nvSpPr>
            <p:spPr bwMode="auto">
              <a:xfrm>
                <a:off x="1274" y="2088"/>
                <a:ext cx="329" cy="237"/>
              </a:xfrm>
              <a:custGeom>
                <a:avLst/>
                <a:gdLst>
                  <a:gd name="T0" fmla="*/ 222 w 744"/>
                  <a:gd name="T1" fmla="*/ 0 h 504"/>
                  <a:gd name="T2" fmla="*/ 702 w 744"/>
                  <a:gd name="T3" fmla="*/ 0 h 504"/>
                  <a:gd name="T4" fmla="*/ 744 w 744"/>
                  <a:gd name="T5" fmla="*/ 11 h 504"/>
                  <a:gd name="T6" fmla="*/ 744 w 744"/>
                  <a:gd name="T7" fmla="*/ 504 h 504"/>
                  <a:gd name="T8" fmla="*/ 0 w 744"/>
                  <a:gd name="T9" fmla="*/ 504 h 504"/>
                  <a:gd name="T10" fmla="*/ 222 w 744"/>
                  <a:gd name="T11" fmla="*/ 0 h 504"/>
                </a:gdLst>
                <a:ahLst/>
                <a:cxnLst>
                  <a:cxn ang="0">
                    <a:pos x="T0" y="T1"/>
                  </a:cxn>
                  <a:cxn ang="0">
                    <a:pos x="T2" y="T3"/>
                  </a:cxn>
                  <a:cxn ang="0">
                    <a:pos x="T4" y="T5"/>
                  </a:cxn>
                  <a:cxn ang="0">
                    <a:pos x="T6" y="T7"/>
                  </a:cxn>
                  <a:cxn ang="0">
                    <a:pos x="T8" y="T9"/>
                  </a:cxn>
                  <a:cxn ang="0">
                    <a:pos x="T10" y="T11"/>
                  </a:cxn>
                </a:cxnLst>
                <a:rect l="0" t="0" r="r" b="b"/>
                <a:pathLst>
                  <a:path w="744" h="504">
                    <a:moveTo>
                      <a:pt x="222" y="0"/>
                    </a:moveTo>
                    <a:cubicBezTo>
                      <a:pt x="382" y="0"/>
                      <a:pt x="542" y="0"/>
                      <a:pt x="702" y="0"/>
                    </a:cubicBezTo>
                    <a:lnTo>
                      <a:pt x="744" y="11"/>
                    </a:lnTo>
                    <a:lnTo>
                      <a:pt x="744" y="504"/>
                    </a:lnTo>
                    <a:lnTo>
                      <a:pt x="0" y="504"/>
                    </a:lnTo>
                    <a:lnTo>
                      <a:pt x="222" y="0"/>
                    </a:lnTo>
                    <a:close/>
                  </a:path>
                </a:pathLst>
              </a:custGeom>
              <a:pattFill prst="ltUpDiag">
                <a:fgClr>
                  <a:schemeClr val="hlink"/>
                </a:fgClr>
                <a:bgClr>
                  <a:schemeClr val="bg1"/>
                </a:bgClr>
              </a:pattFill>
              <a:ln w="28575"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7" name="Line 12"/>
              <p:cNvSpPr>
                <a:spLocks noChangeShapeType="1"/>
              </p:cNvSpPr>
              <p:nvPr/>
            </p:nvSpPr>
            <p:spPr bwMode="auto">
              <a:xfrm>
                <a:off x="322" y="2326"/>
                <a:ext cx="1349"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8" name="Line 13"/>
              <p:cNvSpPr>
                <a:spLocks noChangeShapeType="1"/>
              </p:cNvSpPr>
              <p:nvPr/>
            </p:nvSpPr>
            <p:spPr bwMode="auto">
              <a:xfrm>
                <a:off x="757" y="2619"/>
                <a:ext cx="771"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9" name="Line 14"/>
              <p:cNvSpPr>
                <a:spLocks noChangeShapeType="1"/>
              </p:cNvSpPr>
              <p:nvPr/>
            </p:nvSpPr>
            <p:spPr bwMode="auto">
              <a:xfrm>
                <a:off x="1523" y="2098"/>
                <a:ext cx="0" cy="522"/>
              </a:xfrm>
              <a:prstGeom prst="line">
                <a:avLst/>
              </a:prstGeom>
              <a:noFill/>
              <a:ln w="9525">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90" name="Line 15"/>
              <p:cNvSpPr>
                <a:spLocks noChangeShapeType="1"/>
              </p:cNvSpPr>
              <p:nvPr/>
            </p:nvSpPr>
            <p:spPr bwMode="auto">
              <a:xfrm>
                <a:off x="1046" y="2329"/>
                <a:ext cx="0" cy="14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91" name="Line 16"/>
              <p:cNvSpPr>
                <a:spLocks noChangeShapeType="1"/>
              </p:cNvSpPr>
              <p:nvPr/>
            </p:nvSpPr>
            <p:spPr bwMode="auto">
              <a:xfrm>
                <a:off x="543" y="2329"/>
                <a:ext cx="0" cy="5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92" name="Text Box 17"/>
              <p:cNvSpPr txBox="1">
                <a:spLocks noChangeArrowheads="1"/>
              </p:cNvSpPr>
              <p:nvPr/>
            </p:nvSpPr>
            <p:spPr bwMode="auto">
              <a:xfrm>
                <a:off x="779" y="2236"/>
                <a:ext cx="2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开发</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293" name="Text Box 18"/>
              <p:cNvSpPr txBox="1">
                <a:spLocks noChangeArrowheads="1"/>
              </p:cNvSpPr>
              <p:nvPr/>
            </p:nvSpPr>
            <p:spPr bwMode="auto">
              <a:xfrm>
                <a:off x="1065" y="2233"/>
                <a:ext cx="2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验证</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294" name="Text Box 19"/>
              <p:cNvSpPr txBox="1">
                <a:spLocks noChangeArrowheads="1"/>
              </p:cNvSpPr>
              <p:nvPr/>
            </p:nvSpPr>
            <p:spPr bwMode="auto">
              <a:xfrm>
                <a:off x="807" y="2345"/>
                <a:ext cx="38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负现金流</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295" name="Text Box 20"/>
              <p:cNvSpPr txBox="1">
                <a:spLocks noChangeArrowheads="1"/>
              </p:cNvSpPr>
              <p:nvPr/>
            </p:nvSpPr>
            <p:spPr bwMode="auto">
              <a:xfrm>
                <a:off x="867" y="2529"/>
                <a:ext cx="611"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产品开发盈利周期</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296" name="Line 21"/>
              <p:cNvSpPr>
                <a:spLocks noChangeShapeType="1"/>
              </p:cNvSpPr>
              <p:nvPr/>
            </p:nvSpPr>
            <p:spPr bwMode="auto">
              <a:xfrm>
                <a:off x="1278" y="1888"/>
                <a:ext cx="0" cy="43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97" name="Text Box 22"/>
              <p:cNvSpPr txBox="1">
                <a:spLocks noChangeArrowheads="1"/>
              </p:cNvSpPr>
              <p:nvPr/>
            </p:nvSpPr>
            <p:spPr bwMode="auto">
              <a:xfrm>
                <a:off x="1295" y="2101"/>
                <a:ext cx="38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正现金流</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298" name="Text Box 23"/>
              <p:cNvSpPr txBox="1">
                <a:spLocks noChangeArrowheads="1"/>
              </p:cNvSpPr>
              <p:nvPr/>
            </p:nvSpPr>
            <p:spPr bwMode="auto">
              <a:xfrm>
                <a:off x="1366" y="2221"/>
                <a:ext cx="387"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dirty="0">
                    <a:solidFill>
                      <a:prstClr val="black"/>
                    </a:solidFill>
                    <a:latin typeface="微软雅黑" panose="020B0503020204020204" pitchFamily="34" charset="-122"/>
                    <a:ea typeface="微软雅黑" panose="020B0503020204020204" pitchFamily="34" charset="-122"/>
                  </a:rPr>
                  <a:t>生命周期</a:t>
                </a:r>
                <a:endParaRPr kumimoji="1" lang="zh-CN" altLang="en-US" sz="665" dirty="0">
                  <a:solidFill>
                    <a:prstClr val="black"/>
                  </a:solidFill>
                  <a:latin typeface="微软雅黑" panose="020B0503020204020204" pitchFamily="34" charset="-122"/>
                  <a:ea typeface="微软雅黑" panose="020B0503020204020204" pitchFamily="34" charset="-122"/>
                </a:endParaRPr>
              </a:p>
            </p:txBody>
          </p:sp>
          <p:sp>
            <p:nvSpPr>
              <p:cNvPr id="299" name="Text Box 24"/>
              <p:cNvSpPr txBox="1">
                <a:spLocks noChangeArrowheads="1"/>
              </p:cNvSpPr>
              <p:nvPr/>
            </p:nvSpPr>
            <p:spPr bwMode="auto">
              <a:xfrm>
                <a:off x="1561" y="2326"/>
                <a:ext cx="2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时间</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300" name="Text Box 25"/>
              <p:cNvSpPr txBox="1">
                <a:spLocks noChangeArrowheads="1"/>
              </p:cNvSpPr>
              <p:nvPr/>
            </p:nvSpPr>
            <p:spPr bwMode="auto">
              <a:xfrm>
                <a:off x="807" y="2051"/>
                <a:ext cx="499"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产品开发周期</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301" name="Text Box 26"/>
              <p:cNvSpPr txBox="1">
                <a:spLocks noChangeArrowheads="1"/>
              </p:cNvSpPr>
              <p:nvPr/>
            </p:nvSpPr>
            <p:spPr bwMode="auto">
              <a:xfrm>
                <a:off x="316" y="2236"/>
                <a:ext cx="2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概念</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302" name="Text Box 27"/>
              <p:cNvSpPr txBox="1">
                <a:spLocks noChangeArrowheads="1"/>
              </p:cNvSpPr>
              <p:nvPr/>
            </p:nvSpPr>
            <p:spPr bwMode="auto">
              <a:xfrm>
                <a:off x="553" y="2236"/>
                <a:ext cx="275"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计划</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303" name="Line 28"/>
              <p:cNvSpPr>
                <a:spLocks noChangeShapeType="1"/>
              </p:cNvSpPr>
              <p:nvPr/>
            </p:nvSpPr>
            <p:spPr bwMode="auto">
              <a:xfrm>
                <a:off x="315" y="1904"/>
                <a:ext cx="0" cy="81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04" name="Line 29"/>
              <p:cNvSpPr>
                <a:spLocks noChangeShapeType="1"/>
              </p:cNvSpPr>
              <p:nvPr/>
            </p:nvSpPr>
            <p:spPr bwMode="auto">
              <a:xfrm>
                <a:off x="1608" y="2334"/>
                <a:ext cx="0" cy="395"/>
              </a:xfrm>
              <a:prstGeom prst="line">
                <a:avLst/>
              </a:prstGeom>
              <a:noFill/>
              <a:ln w="9525"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05" name="Line 30"/>
              <p:cNvSpPr>
                <a:spLocks noChangeShapeType="1"/>
              </p:cNvSpPr>
              <p:nvPr/>
            </p:nvSpPr>
            <p:spPr bwMode="auto">
              <a:xfrm>
                <a:off x="320" y="2719"/>
                <a:ext cx="1288"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06" name="Text Box 31"/>
              <p:cNvSpPr txBox="1">
                <a:spLocks noChangeArrowheads="1"/>
              </p:cNvSpPr>
              <p:nvPr/>
            </p:nvSpPr>
            <p:spPr bwMode="auto">
              <a:xfrm>
                <a:off x="739" y="2626"/>
                <a:ext cx="443"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投资回收期</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307" name="Line 32"/>
              <p:cNvSpPr>
                <a:spLocks noChangeShapeType="1"/>
              </p:cNvSpPr>
              <p:nvPr/>
            </p:nvSpPr>
            <p:spPr bwMode="auto">
              <a:xfrm>
                <a:off x="321" y="1900"/>
                <a:ext cx="963"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08" name="Text Box 33"/>
              <p:cNvSpPr txBox="1">
                <a:spLocks noChangeArrowheads="1"/>
              </p:cNvSpPr>
              <p:nvPr/>
            </p:nvSpPr>
            <p:spPr bwMode="auto">
              <a:xfrm>
                <a:off x="641" y="1807"/>
                <a:ext cx="499" cy="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产品创新周期</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309" name="Rectangle 34"/>
              <p:cNvSpPr>
                <a:spLocks noChangeArrowheads="1"/>
              </p:cNvSpPr>
              <p:nvPr/>
            </p:nvSpPr>
            <p:spPr bwMode="auto">
              <a:xfrm>
                <a:off x="262" y="1797"/>
                <a:ext cx="1468" cy="97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16" name="Group 35"/>
            <p:cNvGrpSpPr/>
            <p:nvPr/>
          </p:nvGrpSpPr>
          <p:grpSpPr bwMode="auto">
            <a:xfrm>
              <a:off x="3630100" y="854862"/>
              <a:ext cx="1923331" cy="1124873"/>
              <a:chOff x="2473" y="318"/>
              <a:chExt cx="1304" cy="1120"/>
            </a:xfrm>
          </p:grpSpPr>
          <p:grpSp>
            <p:nvGrpSpPr>
              <p:cNvPr id="183" name="Group 36"/>
              <p:cNvGrpSpPr/>
              <p:nvPr/>
            </p:nvGrpSpPr>
            <p:grpSpPr bwMode="auto">
              <a:xfrm>
                <a:off x="2809" y="661"/>
                <a:ext cx="668" cy="643"/>
                <a:chOff x="2431" y="3131"/>
                <a:chExt cx="723" cy="619"/>
              </a:xfrm>
            </p:grpSpPr>
            <p:sp>
              <p:nvSpPr>
                <p:cNvPr id="193" name="Freeform 37"/>
                <p:cNvSpPr/>
                <p:nvPr/>
              </p:nvSpPr>
              <p:spPr bwMode="auto">
                <a:xfrm>
                  <a:off x="2448" y="3147"/>
                  <a:ext cx="688" cy="587"/>
                </a:xfrm>
                <a:custGeom>
                  <a:avLst/>
                  <a:gdLst>
                    <a:gd name="T0" fmla="*/ 379 w 1457"/>
                    <a:gd name="T1" fmla="*/ 553 h 1258"/>
                    <a:gd name="T2" fmla="*/ 160 w 1457"/>
                    <a:gd name="T3" fmla="*/ 554 h 1258"/>
                    <a:gd name="T4" fmla="*/ 3 w 1457"/>
                    <a:gd name="T5" fmla="*/ 611 h 1258"/>
                    <a:gd name="T6" fmla="*/ 18 w 1457"/>
                    <a:gd name="T7" fmla="*/ 665 h 1258"/>
                    <a:gd name="T8" fmla="*/ 166 w 1457"/>
                    <a:gd name="T9" fmla="*/ 704 h 1258"/>
                    <a:gd name="T10" fmla="*/ 399 w 1457"/>
                    <a:gd name="T11" fmla="*/ 700 h 1258"/>
                    <a:gd name="T12" fmla="*/ 432 w 1457"/>
                    <a:gd name="T13" fmla="*/ 726 h 1258"/>
                    <a:gd name="T14" fmla="*/ 416 w 1457"/>
                    <a:gd name="T15" fmla="*/ 786 h 1258"/>
                    <a:gd name="T16" fmla="*/ 213 w 1457"/>
                    <a:gd name="T17" fmla="*/ 1000 h 1258"/>
                    <a:gd name="T18" fmla="*/ 212 w 1457"/>
                    <a:gd name="T19" fmla="*/ 1079 h 1258"/>
                    <a:gd name="T20" fmla="*/ 306 w 1457"/>
                    <a:gd name="T21" fmla="*/ 1077 h 1258"/>
                    <a:gd name="T22" fmla="*/ 541 w 1457"/>
                    <a:gd name="T23" fmla="*/ 890 h 1258"/>
                    <a:gd name="T24" fmla="*/ 597 w 1457"/>
                    <a:gd name="T25" fmla="*/ 870 h 1258"/>
                    <a:gd name="T26" fmla="*/ 640 w 1457"/>
                    <a:gd name="T27" fmla="*/ 925 h 1258"/>
                    <a:gd name="T28" fmla="*/ 661 w 1457"/>
                    <a:gd name="T29" fmla="*/ 1200 h 1258"/>
                    <a:gd name="T30" fmla="*/ 728 w 1457"/>
                    <a:gd name="T31" fmla="*/ 1257 h 1258"/>
                    <a:gd name="T32" fmla="*/ 812 w 1457"/>
                    <a:gd name="T33" fmla="*/ 1114 h 1258"/>
                    <a:gd name="T34" fmla="*/ 812 w 1457"/>
                    <a:gd name="T35" fmla="*/ 925 h 1258"/>
                    <a:gd name="T36" fmla="*/ 856 w 1457"/>
                    <a:gd name="T37" fmla="*/ 870 h 1258"/>
                    <a:gd name="T38" fmla="*/ 910 w 1457"/>
                    <a:gd name="T39" fmla="*/ 891 h 1258"/>
                    <a:gd name="T40" fmla="*/ 1147 w 1457"/>
                    <a:gd name="T41" fmla="*/ 1073 h 1258"/>
                    <a:gd name="T42" fmla="*/ 1237 w 1457"/>
                    <a:gd name="T43" fmla="*/ 1074 h 1258"/>
                    <a:gd name="T44" fmla="*/ 1250 w 1457"/>
                    <a:gd name="T45" fmla="*/ 1021 h 1258"/>
                    <a:gd name="T46" fmla="*/ 1183 w 1457"/>
                    <a:gd name="T47" fmla="*/ 919 h 1258"/>
                    <a:gd name="T48" fmla="*/ 1013 w 1457"/>
                    <a:gd name="T49" fmla="*/ 755 h 1258"/>
                    <a:gd name="T50" fmla="*/ 1074 w 1457"/>
                    <a:gd name="T51" fmla="*/ 697 h 1258"/>
                    <a:gd name="T52" fmla="*/ 1295 w 1457"/>
                    <a:gd name="T53" fmla="*/ 700 h 1258"/>
                    <a:gd name="T54" fmla="*/ 1457 w 1457"/>
                    <a:gd name="T55" fmla="*/ 630 h 1258"/>
                    <a:gd name="T56" fmla="*/ 1441 w 1457"/>
                    <a:gd name="T57" fmla="*/ 595 h 1258"/>
                    <a:gd name="T58" fmla="*/ 1291 w 1457"/>
                    <a:gd name="T59" fmla="*/ 553 h 1258"/>
                    <a:gd name="T60" fmla="*/ 1040 w 1457"/>
                    <a:gd name="T61" fmla="*/ 543 h 1258"/>
                    <a:gd name="T62" fmla="*/ 1015 w 1457"/>
                    <a:gd name="T63" fmla="*/ 498 h 1258"/>
                    <a:gd name="T64" fmla="*/ 1188 w 1457"/>
                    <a:gd name="T65" fmla="*/ 342 h 1258"/>
                    <a:gd name="T66" fmla="*/ 1256 w 1457"/>
                    <a:gd name="T67" fmla="*/ 220 h 1258"/>
                    <a:gd name="T68" fmla="*/ 1241 w 1457"/>
                    <a:gd name="T69" fmla="*/ 181 h 1258"/>
                    <a:gd name="T70" fmla="*/ 1070 w 1457"/>
                    <a:gd name="T71" fmla="*/ 232 h 1258"/>
                    <a:gd name="T72" fmla="*/ 881 w 1457"/>
                    <a:gd name="T73" fmla="*/ 385 h 1258"/>
                    <a:gd name="T74" fmla="*/ 846 w 1457"/>
                    <a:gd name="T75" fmla="*/ 383 h 1258"/>
                    <a:gd name="T76" fmla="*/ 814 w 1457"/>
                    <a:gd name="T77" fmla="*/ 332 h 1258"/>
                    <a:gd name="T78" fmla="*/ 811 w 1457"/>
                    <a:gd name="T79" fmla="*/ 107 h 1258"/>
                    <a:gd name="T80" fmla="*/ 755 w 1457"/>
                    <a:gd name="T81" fmla="*/ 8 h 1258"/>
                    <a:gd name="T82" fmla="*/ 709 w 1457"/>
                    <a:gd name="T83" fmla="*/ 4 h 1258"/>
                    <a:gd name="T84" fmla="*/ 642 w 1457"/>
                    <a:gd name="T85" fmla="*/ 142 h 1258"/>
                    <a:gd name="T86" fmla="*/ 646 w 1457"/>
                    <a:gd name="T87" fmla="*/ 336 h 1258"/>
                    <a:gd name="T88" fmla="*/ 619 w 1457"/>
                    <a:gd name="T89" fmla="*/ 385 h 1258"/>
                    <a:gd name="T90" fmla="*/ 547 w 1457"/>
                    <a:gd name="T91" fmla="*/ 370 h 1258"/>
                    <a:gd name="T92" fmla="*/ 395 w 1457"/>
                    <a:gd name="T93" fmla="*/ 230 h 1258"/>
                    <a:gd name="T94" fmla="*/ 239 w 1457"/>
                    <a:gd name="T95" fmla="*/ 168 h 1258"/>
                    <a:gd name="T96" fmla="*/ 203 w 1457"/>
                    <a:gd name="T97" fmla="*/ 212 h 1258"/>
                    <a:gd name="T98" fmla="*/ 271 w 1457"/>
                    <a:gd name="T99" fmla="*/ 336 h 1258"/>
                    <a:gd name="T100" fmla="*/ 440 w 1457"/>
                    <a:gd name="T101" fmla="*/ 500 h 1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457" h="1258">
                      <a:moveTo>
                        <a:pt x="444" y="514"/>
                      </a:moveTo>
                      <a:lnTo>
                        <a:pt x="421" y="539"/>
                      </a:lnTo>
                      <a:lnTo>
                        <a:pt x="379" y="553"/>
                      </a:lnTo>
                      <a:lnTo>
                        <a:pt x="377" y="553"/>
                      </a:lnTo>
                      <a:lnTo>
                        <a:pt x="166" y="554"/>
                      </a:lnTo>
                      <a:lnTo>
                        <a:pt x="160" y="554"/>
                      </a:lnTo>
                      <a:lnTo>
                        <a:pt x="63" y="574"/>
                      </a:lnTo>
                      <a:lnTo>
                        <a:pt x="17" y="597"/>
                      </a:lnTo>
                      <a:lnTo>
                        <a:pt x="3" y="611"/>
                      </a:lnTo>
                      <a:lnTo>
                        <a:pt x="0" y="630"/>
                      </a:lnTo>
                      <a:lnTo>
                        <a:pt x="0" y="635"/>
                      </a:lnTo>
                      <a:lnTo>
                        <a:pt x="18" y="665"/>
                      </a:lnTo>
                      <a:lnTo>
                        <a:pt x="64" y="687"/>
                      </a:lnTo>
                      <a:lnTo>
                        <a:pt x="164" y="704"/>
                      </a:lnTo>
                      <a:lnTo>
                        <a:pt x="166" y="704"/>
                      </a:lnTo>
                      <a:lnTo>
                        <a:pt x="379" y="700"/>
                      </a:lnTo>
                      <a:lnTo>
                        <a:pt x="383" y="700"/>
                      </a:lnTo>
                      <a:lnTo>
                        <a:pt x="399" y="700"/>
                      </a:lnTo>
                      <a:lnTo>
                        <a:pt x="411" y="704"/>
                      </a:lnTo>
                      <a:lnTo>
                        <a:pt x="431" y="726"/>
                      </a:lnTo>
                      <a:lnTo>
                        <a:pt x="432" y="726"/>
                      </a:lnTo>
                      <a:lnTo>
                        <a:pt x="436" y="755"/>
                      </a:lnTo>
                      <a:lnTo>
                        <a:pt x="417" y="786"/>
                      </a:lnTo>
                      <a:lnTo>
                        <a:pt x="416" y="786"/>
                      </a:lnTo>
                      <a:lnTo>
                        <a:pt x="266" y="925"/>
                      </a:lnTo>
                      <a:lnTo>
                        <a:pt x="265" y="928"/>
                      </a:lnTo>
                      <a:lnTo>
                        <a:pt x="213" y="1000"/>
                      </a:lnTo>
                      <a:lnTo>
                        <a:pt x="199" y="1043"/>
                      </a:lnTo>
                      <a:lnTo>
                        <a:pt x="201" y="1062"/>
                      </a:lnTo>
                      <a:lnTo>
                        <a:pt x="212" y="1079"/>
                      </a:lnTo>
                      <a:lnTo>
                        <a:pt x="218" y="1080"/>
                      </a:lnTo>
                      <a:lnTo>
                        <a:pt x="257" y="1091"/>
                      </a:lnTo>
                      <a:lnTo>
                        <a:pt x="306" y="1077"/>
                      </a:lnTo>
                      <a:lnTo>
                        <a:pt x="389" y="1027"/>
                      </a:lnTo>
                      <a:lnTo>
                        <a:pt x="390" y="1025"/>
                      </a:lnTo>
                      <a:lnTo>
                        <a:pt x="541" y="890"/>
                      </a:lnTo>
                      <a:lnTo>
                        <a:pt x="543" y="890"/>
                      </a:lnTo>
                      <a:lnTo>
                        <a:pt x="578" y="873"/>
                      </a:lnTo>
                      <a:lnTo>
                        <a:pt x="597" y="870"/>
                      </a:lnTo>
                      <a:lnTo>
                        <a:pt x="615" y="875"/>
                      </a:lnTo>
                      <a:lnTo>
                        <a:pt x="638" y="895"/>
                      </a:lnTo>
                      <a:lnTo>
                        <a:pt x="640" y="925"/>
                      </a:lnTo>
                      <a:lnTo>
                        <a:pt x="640" y="1113"/>
                      </a:lnTo>
                      <a:lnTo>
                        <a:pt x="640" y="1117"/>
                      </a:lnTo>
                      <a:lnTo>
                        <a:pt x="661" y="1200"/>
                      </a:lnTo>
                      <a:lnTo>
                        <a:pt x="686" y="1240"/>
                      </a:lnTo>
                      <a:lnTo>
                        <a:pt x="722" y="1258"/>
                      </a:lnTo>
                      <a:lnTo>
                        <a:pt x="728" y="1257"/>
                      </a:lnTo>
                      <a:lnTo>
                        <a:pt x="763" y="1241"/>
                      </a:lnTo>
                      <a:lnTo>
                        <a:pt x="788" y="1201"/>
                      </a:lnTo>
                      <a:lnTo>
                        <a:pt x="812" y="1114"/>
                      </a:lnTo>
                      <a:lnTo>
                        <a:pt x="813" y="1113"/>
                      </a:lnTo>
                      <a:lnTo>
                        <a:pt x="813" y="925"/>
                      </a:lnTo>
                      <a:lnTo>
                        <a:pt x="812" y="925"/>
                      </a:lnTo>
                      <a:lnTo>
                        <a:pt x="818" y="895"/>
                      </a:lnTo>
                      <a:lnTo>
                        <a:pt x="840" y="875"/>
                      </a:lnTo>
                      <a:lnTo>
                        <a:pt x="856" y="870"/>
                      </a:lnTo>
                      <a:lnTo>
                        <a:pt x="874" y="872"/>
                      </a:lnTo>
                      <a:lnTo>
                        <a:pt x="908" y="890"/>
                      </a:lnTo>
                      <a:lnTo>
                        <a:pt x="910" y="891"/>
                      </a:lnTo>
                      <a:lnTo>
                        <a:pt x="1062" y="1025"/>
                      </a:lnTo>
                      <a:lnTo>
                        <a:pt x="1064" y="1025"/>
                      </a:lnTo>
                      <a:lnTo>
                        <a:pt x="1147" y="1073"/>
                      </a:lnTo>
                      <a:lnTo>
                        <a:pt x="1198" y="1086"/>
                      </a:lnTo>
                      <a:lnTo>
                        <a:pt x="1219" y="1085"/>
                      </a:lnTo>
                      <a:lnTo>
                        <a:pt x="1237" y="1074"/>
                      </a:lnTo>
                      <a:lnTo>
                        <a:pt x="1237" y="1073"/>
                      </a:lnTo>
                      <a:lnTo>
                        <a:pt x="1252" y="1042"/>
                      </a:lnTo>
                      <a:lnTo>
                        <a:pt x="1250" y="1021"/>
                      </a:lnTo>
                      <a:lnTo>
                        <a:pt x="1240" y="997"/>
                      </a:lnTo>
                      <a:lnTo>
                        <a:pt x="1185" y="924"/>
                      </a:lnTo>
                      <a:lnTo>
                        <a:pt x="1183" y="919"/>
                      </a:lnTo>
                      <a:lnTo>
                        <a:pt x="1033" y="786"/>
                      </a:lnTo>
                      <a:lnTo>
                        <a:pt x="1032" y="786"/>
                      </a:lnTo>
                      <a:lnTo>
                        <a:pt x="1013" y="755"/>
                      </a:lnTo>
                      <a:lnTo>
                        <a:pt x="1012" y="726"/>
                      </a:lnTo>
                      <a:lnTo>
                        <a:pt x="1034" y="705"/>
                      </a:lnTo>
                      <a:lnTo>
                        <a:pt x="1074" y="697"/>
                      </a:lnTo>
                      <a:lnTo>
                        <a:pt x="1076" y="697"/>
                      </a:lnTo>
                      <a:lnTo>
                        <a:pt x="1290" y="700"/>
                      </a:lnTo>
                      <a:lnTo>
                        <a:pt x="1295" y="700"/>
                      </a:lnTo>
                      <a:lnTo>
                        <a:pt x="1390" y="683"/>
                      </a:lnTo>
                      <a:lnTo>
                        <a:pt x="1436" y="663"/>
                      </a:lnTo>
                      <a:lnTo>
                        <a:pt x="1457" y="630"/>
                      </a:lnTo>
                      <a:lnTo>
                        <a:pt x="1457" y="625"/>
                      </a:lnTo>
                      <a:lnTo>
                        <a:pt x="1455" y="610"/>
                      </a:lnTo>
                      <a:lnTo>
                        <a:pt x="1441" y="595"/>
                      </a:lnTo>
                      <a:lnTo>
                        <a:pt x="1395" y="571"/>
                      </a:lnTo>
                      <a:lnTo>
                        <a:pt x="1297" y="553"/>
                      </a:lnTo>
                      <a:lnTo>
                        <a:pt x="1291" y="553"/>
                      </a:lnTo>
                      <a:lnTo>
                        <a:pt x="1079" y="548"/>
                      </a:lnTo>
                      <a:lnTo>
                        <a:pt x="1077" y="548"/>
                      </a:lnTo>
                      <a:lnTo>
                        <a:pt x="1040" y="543"/>
                      </a:lnTo>
                      <a:lnTo>
                        <a:pt x="1016" y="521"/>
                      </a:lnTo>
                      <a:lnTo>
                        <a:pt x="1013" y="516"/>
                      </a:lnTo>
                      <a:lnTo>
                        <a:pt x="1015" y="498"/>
                      </a:lnTo>
                      <a:lnTo>
                        <a:pt x="1033" y="472"/>
                      </a:lnTo>
                      <a:lnTo>
                        <a:pt x="1034" y="472"/>
                      </a:lnTo>
                      <a:lnTo>
                        <a:pt x="1188" y="342"/>
                      </a:lnTo>
                      <a:lnTo>
                        <a:pt x="1192" y="336"/>
                      </a:lnTo>
                      <a:lnTo>
                        <a:pt x="1242" y="264"/>
                      </a:lnTo>
                      <a:lnTo>
                        <a:pt x="1256" y="220"/>
                      </a:lnTo>
                      <a:lnTo>
                        <a:pt x="1255" y="201"/>
                      </a:lnTo>
                      <a:lnTo>
                        <a:pt x="1243" y="184"/>
                      </a:lnTo>
                      <a:lnTo>
                        <a:pt x="1241" y="181"/>
                      </a:lnTo>
                      <a:lnTo>
                        <a:pt x="1205" y="169"/>
                      </a:lnTo>
                      <a:lnTo>
                        <a:pt x="1154" y="183"/>
                      </a:lnTo>
                      <a:lnTo>
                        <a:pt x="1070" y="232"/>
                      </a:lnTo>
                      <a:lnTo>
                        <a:pt x="1065" y="233"/>
                      </a:lnTo>
                      <a:lnTo>
                        <a:pt x="914" y="366"/>
                      </a:lnTo>
                      <a:lnTo>
                        <a:pt x="881" y="385"/>
                      </a:lnTo>
                      <a:lnTo>
                        <a:pt x="863" y="388"/>
                      </a:lnTo>
                      <a:lnTo>
                        <a:pt x="845" y="385"/>
                      </a:lnTo>
                      <a:lnTo>
                        <a:pt x="846" y="383"/>
                      </a:lnTo>
                      <a:lnTo>
                        <a:pt x="824" y="367"/>
                      </a:lnTo>
                      <a:lnTo>
                        <a:pt x="814" y="336"/>
                      </a:lnTo>
                      <a:lnTo>
                        <a:pt x="814" y="332"/>
                      </a:lnTo>
                      <a:lnTo>
                        <a:pt x="814" y="145"/>
                      </a:lnTo>
                      <a:lnTo>
                        <a:pt x="814" y="144"/>
                      </a:lnTo>
                      <a:lnTo>
                        <a:pt x="811" y="107"/>
                      </a:lnTo>
                      <a:lnTo>
                        <a:pt x="795" y="60"/>
                      </a:lnTo>
                      <a:lnTo>
                        <a:pt x="771" y="20"/>
                      </a:lnTo>
                      <a:lnTo>
                        <a:pt x="755" y="8"/>
                      </a:lnTo>
                      <a:lnTo>
                        <a:pt x="732" y="3"/>
                      </a:lnTo>
                      <a:lnTo>
                        <a:pt x="728" y="0"/>
                      </a:lnTo>
                      <a:lnTo>
                        <a:pt x="709" y="4"/>
                      </a:lnTo>
                      <a:lnTo>
                        <a:pt x="691" y="15"/>
                      </a:lnTo>
                      <a:lnTo>
                        <a:pt x="666" y="56"/>
                      </a:lnTo>
                      <a:lnTo>
                        <a:pt x="642" y="142"/>
                      </a:lnTo>
                      <a:lnTo>
                        <a:pt x="642" y="144"/>
                      </a:lnTo>
                      <a:lnTo>
                        <a:pt x="642" y="332"/>
                      </a:lnTo>
                      <a:lnTo>
                        <a:pt x="646" y="336"/>
                      </a:lnTo>
                      <a:lnTo>
                        <a:pt x="642" y="362"/>
                      </a:lnTo>
                      <a:lnTo>
                        <a:pt x="621" y="383"/>
                      </a:lnTo>
                      <a:lnTo>
                        <a:pt x="619" y="385"/>
                      </a:lnTo>
                      <a:lnTo>
                        <a:pt x="604" y="388"/>
                      </a:lnTo>
                      <a:lnTo>
                        <a:pt x="584" y="387"/>
                      </a:lnTo>
                      <a:lnTo>
                        <a:pt x="547" y="370"/>
                      </a:lnTo>
                      <a:lnTo>
                        <a:pt x="544" y="366"/>
                      </a:lnTo>
                      <a:lnTo>
                        <a:pt x="398" y="233"/>
                      </a:lnTo>
                      <a:lnTo>
                        <a:pt x="395" y="230"/>
                      </a:lnTo>
                      <a:lnTo>
                        <a:pt x="312" y="181"/>
                      </a:lnTo>
                      <a:lnTo>
                        <a:pt x="261" y="168"/>
                      </a:lnTo>
                      <a:lnTo>
                        <a:pt x="239" y="168"/>
                      </a:lnTo>
                      <a:lnTo>
                        <a:pt x="219" y="178"/>
                      </a:lnTo>
                      <a:lnTo>
                        <a:pt x="218" y="178"/>
                      </a:lnTo>
                      <a:lnTo>
                        <a:pt x="203" y="212"/>
                      </a:lnTo>
                      <a:lnTo>
                        <a:pt x="215" y="257"/>
                      </a:lnTo>
                      <a:lnTo>
                        <a:pt x="268" y="332"/>
                      </a:lnTo>
                      <a:lnTo>
                        <a:pt x="271" y="336"/>
                      </a:lnTo>
                      <a:lnTo>
                        <a:pt x="419" y="471"/>
                      </a:lnTo>
                      <a:lnTo>
                        <a:pt x="421" y="471"/>
                      </a:lnTo>
                      <a:lnTo>
                        <a:pt x="440" y="500"/>
                      </a:lnTo>
                      <a:lnTo>
                        <a:pt x="437" y="530"/>
                      </a:lnTo>
                      <a:lnTo>
                        <a:pt x="444" y="514"/>
                      </a:lnTo>
                      <a:close/>
                    </a:path>
                  </a:pathLst>
                </a:custGeom>
                <a:solidFill>
                  <a:srgbClr val="82EBFF"/>
                </a:solidFill>
                <a:ln w="9525">
                  <a:solidFill>
                    <a:srgbClr val="80808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4" name="Freeform 38"/>
                <p:cNvSpPr/>
                <p:nvPr/>
              </p:nvSpPr>
              <p:spPr bwMode="auto">
                <a:xfrm>
                  <a:off x="2485" y="3175"/>
                  <a:ext cx="544" cy="465"/>
                </a:xfrm>
                <a:custGeom>
                  <a:avLst/>
                  <a:gdLst>
                    <a:gd name="T0" fmla="*/ 300 w 1151"/>
                    <a:gd name="T1" fmla="*/ 493 h 996"/>
                    <a:gd name="T2" fmla="*/ 153 w 1151"/>
                    <a:gd name="T3" fmla="*/ 493 h 996"/>
                    <a:gd name="T4" fmla="*/ 5 w 1151"/>
                    <a:gd name="T5" fmla="*/ 550 h 996"/>
                    <a:gd name="T6" fmla="*/ 61 w 1151"/>
                    <a:gd name="T7" fmla="*/ 619 h 996"/>
                    <a:gd name="T8" fmla="*/ 300 w 1151"/>
                    <a:gd name="T9" fmla="*/ 640 h 996"/>
                    <a:gd name="T10" fmla="*/ 332 w 1151"/>
                    <a:gd name="T11" fmla="*/ 644 h 996"/>
                    <a:gd name="T12" fmla="*/ 357 w 1151"/>
                    <a:gd name="T13" fmla="*/ 695 h 996"/>
                    <a:gd name="T14" fmla="*/ 337 w 1151"/>
                    <a:gd name="T15" fmla="*/ 725 h 996"/>
                    <a:gd name="T16" fmla="*/ 282 w 1151"/>
                    <a:gd name="T17" fmla="*/ 839 h 996"/>
                    <a:gd name="T18" fmla="*/ 388 w 1151"/>
                    <a:gd name="T19" fmla="*/ 872 h 996"/>
                    <a:gd name="T20" fmla="*/ 462 w 1151"/>
                    <a:gd name="T21" fmla="*/ 830 h 996"/>
                    <a:gd name="T22" fmla="*/ 518 w 1151"/>
                    <a:gd name="T23" fmla="*/ 810 h 996"/>
                    <a:gd name="T24" fmla="*/ 561 w 1151"/>
                    <a:gd name="T25" fmla="*/ 865 h 996"/>
                    <a:gd name="T26" fmla="*/ 582 w 1151"/>
                    <a:gd name="T27" fmla="*/ 911 h 996"/>
                    <a:gd name="T28" fmla="*/ 649 w 1151"/>
                    <a:gd name="T29" fmla="*/ 954 h 996"/>
                    <a:gd name="T30" fmla="*/ 711 w 1151"/>
                    <a:gd name="T31" fmla="*/ 921 h 996"/>
                    <a:gd name="T32" fmla="*/ 734 w 1151"/>
                    <a:gd name="T33" fmla="*/ 865 h 996"/>
                    <a:gd name="T34" fmla="*/ 761 w 1151"/>
                    <a:gd name="T35" fmla="*/ 815 h 996"/>
                    <a:gd name="T36" fmla="*/ 829 w 1151"/>
                    <a:gd name="T37" fmla="*/ 830 h 996"/>
                    <a:gd name="T38" fmla="*/ 954 w 1151"/>
                    <a:gd name="T39" fmla="*/ 943 h 996"/>
                    <a:gd name="T40" fmla="*/ 1117 w 1151"/>
                    <a:gd name="T41" fmla="*/ 996 h 996"/>
                    <a:gd name="T42" fmla="*/ 1134 w 1151"/>
                    <a:gd name="T43" fmla="*/ 907 h 996"/>
                    <a:gd name="T44" fmla="*/ 953 w 1151"/>
                    <a:gd name="T45" fmla="*/ 726 h 996"/>
                    <a:gd name="T46" fmla="*/ 955 w 1151"/>
                    <a:gd name="T47" fmla="*/ 645 h 996"/>
                    <a:gd name="T48" fmla="*/ 995 w 1151"/>
                    <a:gd name="T49" fmla="*/ 632 h 996"/>
                    <a:gd name="T50" fmla="*/ 1127 w 1151"/>
                    <a:gd name="T51" fmla="*/ 599 h 996"/>
                    <a:gd name="T52" fmla="*/ 1145 w 1151"/>
                    <a:gd name="T53" fmla="*/ 562 h 996"/>
                    <a:gd name="T54" fmla="*/ 1000 w 1151"/>
                    <a:gd name="T55" fmla="*/ 487 h 996"/>
                    <a:gd name="T56" fmla="*/ 998 w 1151"/>
                    <a:gd name="T57" fmla="*/ 488 h 996"/>
                    <a:gd name="T58" fmla="*/ 934 w 1151"/>
                    <a:gd name="T59" fmla="*/ 456 h 996"/>
                    <a:gd name="T60" fmla="*/ 955 w 1151"/>
                    <a:gd name="T61" fmla="*/ 412 h 996"/>
                    <a:gd name="T62" fmla="*/ 1114 w 1151"/>
                    <a:gd name="T63" fmla="*/ 245 h 996"/>
                    <a:gd name="T64" fmla="*/ 1110 w 1151"/>
                    <a:gd name="T65" fmla="*/ 170 h 996"/>
                    <a:gd name="T66" fmla="*/ 1018 w 1151"/>
                    <a:gd name="T67" fmla="*/ 169 h 996"/>
                    <a:gd name="T68" fmla="*/ 835 w 1151"/>
                    <a:gd name="T69" fmla="*/ 306 h 996"/>
                    <a:gd name="T70" fmla="*/ 766 w 1151"/>
                    <a:gd name="T71" fmla="*/ 325 h 996"/>
                    <a:gd name="T72" fmla="*/ 735 w 1151"/>
                    <a:gd name="T73" fmla="*/ 276 h 996"/>
                    <a:gd name="T74" fmla="*/ 735 w 1151"/>
                    <a:gd name="T75" fmla="*/ 155 h 996"/>
                    <a:gd name="T76" fmla="*/ 674 w 1151"/>
                    <a:gd name="T77" fmla="*/ 4 h 996"/>
                    <a:gd name="T78" fmla="*/ 629 w 1151"/>
                    <a:gd name="T79" fmla="*/ 3 h 996"/>
                    <a:gd name="T80" fmla="*/ 563 w 1151"/>
                    <a:gd name="T81" fmla="*/ 149 h 996"/>
                    <a:gd name="T82" fmla="*/ 567 w 1151"/>
                    <a:gd name="T83" fmla="*/ 276 h 996"/>
                    <a:gd name="T84" fmla="*/ 540 w 1151"/>
                    <a:gd name="T85" fmla="*/ 325 h 996"/>
                    <a:gd name="T86" fmla="*/ 468 w 1151"/>
                    <a:gd name="T87" fmla="*/ 310 h 996"/>
                    <a:gd name="T88" fmla="*/ 390 w 1151"/>
                    <a:gd name="T89" fmla="*/ 243 h 996"/>
                    <a:gd name="T90" fmla="*/ 263 w 1151"/>
                    <a:gd name="T91" fmla="*/ 204 h 996"/>
                    <a:gd name="T92" fmla="*/ 222 w 1151"/>
                    <a:gd name="T93" fmla="*/ 242 h 996"/>
                    <a:gd name="T94" fmla="*/ 258 w 1151"/>
                    <a:gd name="T95" fmla="*/ 337 h 996"/>
                    <a:gd name="T96" fmla="*/ 342 w 1151"/>
                    <a:gd name="T97" fmla="*/ 411 h 996"/>
                    <a:gd name="T98" fmla="*/ 365 w 1151"/>
                    <a:gd name="T99" fmla="*/ 454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51" h="996">
                      <a:moveTo>
                        <a:pt x="365" y="454"/>
                      </a:moveTo>
                      <a:lnTo>
                        <a:pt x="342" y="479"/>
                      </a:lnTo>
                      <a:lnTo>
                        <a:pt x="300" y="493"/>
                      </a:lnTo>
                      <a:lnTo>
                        <a:pt x="298" y="493"/>
                      </a:lnTo>
                      <a:lnTo>
                        <a:pt x="192" y="493"/>
                      </a:lnTo>
                      <a:lnTo>
                        <a:pt x="153" y="493"/>
                      </a:lnTo>
                      <a:lnTo>
                        <a:pt x="60" y="512"/>
                      </a:lnTo>
                      <a:lnTo>
                        <a:pt x="18" y="535"/>
                      </a:lnTo>
                      <a:lnTo>
                        <a:pt x="5" y="550"/>
                      </a:lnTo>
                      <a:lnTo>
                        <a:pt x="0" y="569"/>
                      </a:lnTo>
                      <a:lnTo>
                        <a:pt x="18" y="599"/>
                      </a:lnTo>
                      <a:lnTo>
                        <a:pt x="61" y="619"/>
                      </a:lnTo>
                      <a:lnTo>
                        <a:pt x="154" y="633"/>
                      </a:lnTo>
                      <a:lnTo>
                        <a:pt x="181" y="638"/>
                      </a:lnTo>
                      <a:lnTo>
                        <a:pt x="300" y="640"/>
                      </a:lnTo>
                      <a:lnTo>
                        <a:pt x="304" y="640"/>
                      </a:lnTo>
                      <a:lnTo>
                        <a:pt x="320" y="640"/>
                      </a:lnTo>
                      <a:lnTo>
                        <a:pt x="332" y="644"/>
                      </a:lnTo>
                      <a:lnTo>
                        <a:pt x="352" y="666"/>
                      </a:lnTo>
                      <a:lnTo>
                        <a:pt x="353" y="666"/>
                      </a:lnTo>
                      <a:lnTo>
                        <a:pt x="357" y="695"/>
                      </a:lnTo>
                      <a:lnTo>
                        <a:pt x="338" y="726"/>
                      </a:lnTo>
                      <a:lnTo>
                        <a:pt x="337" y="726"/>
                      </a:lnTo>
                      <a:lnTo>
                        <a:pt x="337" y="725"/>
                      </a:lnTo>
                      <a:lnTo>
                        <a:pt x="338" y="726"/>
                      </a:lnTo>
                      <a:lnTo>
                        <a:pt x="291" y="798"/>
                      </a:lnTo>
                      <a:lnTo>
                        <a:pt x="282" y="839"/>
                      </a:lnTo>
                      <a:lnTo>
                        <a:pt x="298" y="871"/>
                      </a:lnTo>
                      <a:lnTo>
                        <a:pt x="337" y="884"/>
                      </a:lnTo>
                      <a:lnTo>
                        <a:pt x="388" y="872"/>
                      </a:lnTo>
                      <a:lnTo>
                        <a:pt x="472" y="821"/>
                      </a:lnTo>
                      <a:lnTo>
                        <a:pt x="462" y="827"/>
                      </a:lnTo>
                      <a:lnTo>
                        <a:pt x="462" y="830"/>
                      </a:lnTo>
                      <a:lnTo>
                        <a:pt x="464" y="830"/>
                      </a:lnTo>
                      <a:lnTo>
                        <a:pt x="499" y="813"/>
                      </a:lnTo>
                      <a:lnTo>
                        <a:pt x="518" y="810"/>
                      </a:lnTo>
                      <a:lnTo>
                        <a:pt x="536" y="815"/>
                      </a:lnTo>
                      <a:lnTo>
                        <a:pt x="559" y="835"/>
                      </a:lnTo>
                      <a:lnTo>
                        <a:pt x="561" y="865"/>
                      </a:lnTo>
                      <a:lnTo>
                        <a:pt x="556" y="865"/>
                      </a:lnTo>
                      <a:lnTo>
                        <a:pt x="561" y="865"/>
                      </a:lnTo>
                      <a:lnTo>
                        <a:pt x="582" y="911"/>
                      </a:lnTo>
                      <a:lnTo>
                        <a:pt x="609" y="941"/>
                      </a:lnTo>
                      <a:lnTo>
                        <a:pt x="626" y="950"/>
                      </a:lnTo>
                      <a:lnTo>
                        <a:pt x="649" y="954"/>
                      </a:lnTo>
                      <a:lnTo>
                        <a:pt x="652" y="953"/>
                      </a:lnTo>
                      <a:lnTo>
                        <a:pt x="687" y="946"/>
                      </a:lnTo>
                      <a:lnTo>
                        <a:pt x="711" y="921"/>
                      </a:lnTo>
                      <a:lnTo>
                        <a:pt x="733" y="859"/>
                      </a:lnTo>
                      <a:lnTo>
                        <a:pt x="729" y="857"/>
                      </a:lnTo>
                      <a:lnTo>
                        <a:pt x="734" y="865"/>
                      </a:lnTo>
                      <a:lnTo>
                        <a:pt x="733" y="865"/>
                      </a:lnTo>
                      <a:lnTo>
                        <a:pt x="739" y="835"/>
                      </a:lnTo>
                      <a:lnTo>
                        <a:pt x="761" y="815"/>
                      </a:lnTo>
                      <a:lnTo>
                        <a:pt x="777" y="810"/>
                      </a:lnTo>
                      <a:lnTo>
                        <a:pt x="795" y="812"/>
                      </a:lnTo>
                      <a:lnTo>
                        <a:pt x="829" y="830"/>
                      </a:lnTo>
                      <a:lnTo>
                        <a:pt x="831" y="831"/>
                      </a:lnTo>
                      <a:lnTo>
                        <a:pt x="954" y="937"/>
                      </a:lnTo>
                      <a:lnTo>
                        <a:pt x="954" y="943"/>
                      </a:lnTo>
                      <a:lnTo>
                        <a:pt x="1037" y="982"/>
                      </a:lnTo>
                      <a:lnTo>
                        <a:pt x="1093" y="996"/>
                      </a:lnTo>
                      <a:lnTo>
                        <a:pt x="1117" y="996"/>
                      </a:lnTo>
                      <a:lnTo>
                        <a:pt x="1137" y="987"/>
                      </a:lnTo>
                      <a:lnTo>
                        <a:pt x="1151" y="953"/>
                      </a:lnTo>
                      <a:lnTo>
                        <a:pt x="1134" y="907"/>
                      </a:lnTo>
                      <a:lnTo>
                        <a:pt x="1073" y="831"/>
                      </a:lnTo>
                      <a:lnTo>
                        <a:pt x="954" y="726"/>
                      </a:lnTo>
                      <a:lnTo>
                        <a:pt x="953" y="726"/>
                      </a:lnTo>
                      <a:lnTo>
                        <a:pt x="934" y="695"/>
                      </a:lnTo>
                      <a:lnTo>
                        <a:pt x="933" y="666"/>
                      </a:lnTo>
                      <a:lnTo>
                        <a:pt x="955" y="645"/>
                      </a:lnTo>
                      <a:lnTo>
                        <a:pt x="995" y="637"/>
                      </a:lnTo>
                      <a:lnTo>
                        <a:pt x="997" y="637"/>
                      </a:lnTo>
                      <a:lnTo>
                        <a:pt x="995" y="632"/>
                      </a:lnTo>
                      <a:lnTo>
                        <a:pt x="998" y="633"/>
                      </a:lnTo>
                      <a:lnTo>
                        <a:pt x="1087" y="620"/>
                      </a:lnTo>
                      <a:lnTo>
                        <a:pt x="1127" y="599"/>
                      </a:lnTo>
                      <a:lnTo>
                        <a:pt x="1138" y="585"/>
                      </a:lnTo>
                      <a:lnTo>
                        <a:pt x="1143" y="565"/>
                      </a:lnTo>
                      <a:lnTo>
                        <a:pt x="1145" y="562"/>
                      </a:lnTo>
                      <a:lnTo>
                        <a:pt x="1131" y="533"/>
                      </a:lnTo>
                      <a:lnTo>
                        <a:pt x="1092" y="509"/>
                      </a:lnTo>
                      <a:lnTo>
                        <a:pt x="1000" y="487"/>
                      </a:lnTo>
                      <a:lnTo>
                        <a:pt x="998" y="487"/>
                      </a:lnTo>
                      <a:lnTo>
                        <a:pt x="1000" y="488"/>
                      </a:lnTo>
                      <a:lnTo>
                        <a:pt x="998" y="488"/>
                      </a:lnTo>
                      <a:lnTo>
                        <a:pt x="961" y="483"/>
                      </a:lnTo>
                      <a:lnTo>
                        <a:pt x="937" y="461"/>
                      </a:lnTo>
                      <a:lnTo>
                        <a:pt x="934" y="456"/>
                      </a:lnTo>
                      <a:lnTo>
                        <a:pt x="936" y="438"/>
                      </a:lnTo>
                      <a:lnTo>
                        <a:pt x="954" y="412"/>
                      </a:lnTo>
                      <a:lnTo>
                        <a:pt x="955" y="412"/>
                      </a:lnTo>
                      <a:lnTo>
                        <a:pt x="1067" y="316"/>
                      </a:lnTo>
                      <a:lnTo>
                        <a:pt x="1067" y="310"/>
                      </a:lnTo>
                      <a:lnTo>
                        <a:pt x="1114" y="245"/>
                      </a:lnTo>
                      <a:lnTo>
                        <a:pt x="1124" y="205"/>
                      </a:lnTo>
                      <a:lnTo>
                        <a:pt x="1122" y="187"/>
                      </a:lnTo>
                      <a:lnTo>
                        <a:pt x="1110" y="170"/>
                      </a:lnTo>
                      <a:lnTo>
                        <a:pt x="1103" y="166"/>
                      </a:lnTo>
                      <a:lnTo>
                        <a:pt x="1067" y="155"/>
                      </a:lnTo>
                      <a:lnTo>
                        <a:pt x="1018" y="169"/>
                      </a:lnTo>
                      <a:lnTo>
                        <a:pt x="933" y="217"/>
                      </a:lnTo>
                      <a:lnTo>
                        <a:pt x="933" y="214"/>
                      </a:lnTo>
                      <a:lnTo>
                        <a:pt x="835" y="306"/>
                      </a:lnTo>
                      <a:lnTo>
                        <a:pt x="802" y="325"/>
                      </a:lnTo>
                      <a:lnTo>
                        <a:pt x="784" y="328"/>
                      </a:lnTo>
                      <a:lnTo>
                        <a:pt x="766" y="325"/>
                      </a:lnTo>
                      <a:lnTo>
                        <a:pt x="767" y="323"/>
                      </a:lnTo>
                      <a:lnTo>
                        <a:pt x="745" y="307"/>
                      </a:lnTo>
                      <a:lnTo>
                        <a:pt x="735" y="276"/>
                      </a:lnTo>
                      <a:lnTo>
                        <a:pt x="735" y="272"/>
                      </a:lnTo>
                      <a:lnTo>
                        <a:pt x="735" y="156"/>
                      </a:lnTo>
                      <a:lnTo>
                        <a:pt x="735" y="155"/>
                      </a:lnTo>
                      <a:lnTo>
                        <a:pt x="715" y="62"/>
                      </a:lnTo>
                      <a:lnTo>
                        <a:pt x="691" y="18"/>
                      </a:lnTo>
                      <a:lnTo>
                        <a:pt x="674" y="4"/>
                      </a:lnTo>
                      <a:lnTo>
                        <a:pt x="653" y="0"/>
                      </a:lnTo>
                      <a:lnTo>
                        <a:pt x="648" y="0"/>
                      </a:lnTo>
                      <a:lnTo>
                        <a:pt x="629" y="3"/>
                      </a:lnTo>
                      <a:lnTo>
                        <a:pt x="612" y="16"/>
                      </a:lnTo>
                      <a:lnTo>
                        <a:pt x="587" y="60"/>
                      </a:lnTo>
                      <a:lnTo>
                        <a:pt x="563" y="149"/>
                      </a:lnTo>
                      <a:lnTo>
                        <a:pt x="563" y="148"/>
                      </a:lnTo>
                      <a:lnTo>
                        <a:pt x="563" y="272"/>
                      </a:lnTo>
                      <a:lnTo>
                        <a:pt x="567" y="276"/>
                      </a:lnTo>
                      <a:lnTo>
                        <a:pt x="563" y="302"/>
                      </a:lnTo>
                      <a:lnTo>
                        <a:pt x="542" y="323"/>
                      </a:lnTo>
                      <a:lnTo>
                        <a:pt x="540" y="325"/>
                      </a:lnTo>
                      <a:lnTo>
                        <a:pt x="525" y="328"/>
                      </a:lnTo>
                      <a:lnTo>
                        <a:pt x="505" y="327"/>
                      </a:lnTo>
                      <a:lnTo>
                        <a:pt x="468" y="310"/>
                      </a:lnTo>
                      <a:lnTo>
                        <a:pt x="465" y="306"/>
                      </a:lnTo>
                      <a:lnTo>
                        <a:pt x="464" y="306"/>
                      </a:lnTo>
                      <a:lnTo>
                        <a:pt x="390" y="243"/>
                      </a:lnTo>
                      <a:lnTo>
                        <a:pt x="321" y="208"/>
                      </a:lnTo>
                      <a:lnTo>
                        <a:pt x="281" y="201"/>
                      </a:lnTo>
                      <a:lnTo>
                        <a:pt x="263" y="204"/>
                      </a:lnTo>
                      <a:lnTo>
                        <a:pt x="244" y="214"/>
                      </a:lnTo>
                      <a:lnTo>
                        <a:pt x="241" y="214"/>
                      </a:lnTo>
                      <a:lnTo>
                        <a:pt x="222" y="242"/>
                      </a:lnTo>
                      <a:lnTo>
                        <a:pt x="220" y="259"/>
                      </a:lnTo>
                      <a:lnTo>
                        <a:pt x="223" y="277"/>
                      </a:lnTo>
                      <a:lnTo>
                        <a:pt x="258" y="337"/>
                      </a:lnTo>
                      <a:lnTo>
                        <a:pt x="257" y="331"/>
                      </a:lnTo>
                      <a:lnTo>
                        <a:pt x="340" y="411"/>
                      </a:lnTo>
                      <a:lnTo>
                        <a:pt x="342" y="411"/>
                      </a:lnTo>
                      <a:lnTo>
                        <a:pt x="361" y="440"/>
                      </a:lnTo>
                      <a:lnTo>
                        <a:pt x="358" y="470"/>
                      </a:lnTo>
                      <a:lnTo>
                        <a:pt x="365" y="454"/>
                      </a:lnTo>
                      <a:close/>
                    </a:path>
                  </a:pathLst>
                </a:custGeom>
                <a:solidFill>
                  <a:srgbClr val="FF956B"/>
                </a:solidFill>
                <a:ln w="9525">
                  <a:solidFill>
                    <a:srgbClr val="80808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5" name="Line 39"/>
                <p:cNvSpPr>
                  <a:spLocks noChangeShapeType="1"/>
                </p:cNvSpPr>
                <p:nvPr/>
              </p:nvSpPr>
              <p:spPr bwMode="auto">
                <a:xfrm>
                  <a:off x="2784" y="3425"/>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6" name="Line 40"/>
                <p:cNvSpPr>
                  <a:spLocks noChangeShapeType="1"/>
                </p:cNvSpPr>
                <p:nvPr/>
              </p:nvSpPr>
              <p:spPr bwMode="auto">
                <a:xfrm>
                  <a:off x="2784" y="3394"/>
                  <a:ext cx="16" cy="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7" name="Line 41"/>
                <p:cNvSpPr>
                  <a:spLocks noChangeShapeType="1"/>
                </p:cNvSpPr>
                <p:nvPr/>
              </p:nvSpPr>
              <p:spPr bwMode="auto">
                <a:xfrm>
                  <a:off x="2784" y="3362"/>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8" name="Line 42"/>
                <p:cNvSpPr>
                  <a:spLocks noChangeShapeType="1"/>
                </p:cNvSpPr>
                <p:nvPr/>
              </p:nvSpPr>
              <p:spPr bwMode="auto">
                <a:xfrm>
                  <a:off x="2784" y="3333"/>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99" name="Line 43"/>
                <p:cNvSpPr>
                  <a:spLocks noChangeShapeType="1"/>
                </p:cNvSpPr>
                <p:nvPr/>
              </p:nvSpPr>
              <p:spPr bwMode="auto">
                <a:xfrm>
                  <a:off x="2784" y="3301"/>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0" name="Line 44"/>
                <p:cNvSpPr>
                  <a:spLocks noChangeShapeType="1"/>
                </p:cNvSpPr>
                <p:nvPr/>
              </p:nvSpPr>
              <p:spPr bwMode="auto">
                <a:xfrm>
                  <a:off x="2784" y="3270"/>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1" name="Line 45"/>
                <p:cNvSpPr>
                  <a:spLocks noChangeShapeType="1"/>
                </p:cNvSpPr>
                <p:nvPr/>
              </p:nvSpPr>
              <p:spPr bwMode="auto">
                <a:xfrm>
                  <a:off x="2784" y="3240"/>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2" name="Line 46"/>
                <p:cNvSpPr>
                  <a:spLocks noChangeShapeType="1"/>
                </p:cNvSpPr>
                <p:nvPr/>
              </p:nvSpPr>
              <p:spPr bwMode="auto">
                <a:xfrm>
                  <a:off x="2784" y="3209"/>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3" name="Line 47"/>
                <p:cNvSpPr>
                  <a:spLocks noChangeShapeType="1"/>
                </p:cNvSpPr>
                <p:nvPr/>
              </p:nvSpPr>
              <p:spPr bwMode="auto">
                <a:xfrm>
                  <a:off x="2784" y="3176"/>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4" name="Line 48"/>
                <p:cNvSpPr>
                  <a:spLocks noChangeShapeType="1"/>
                </p:cNvSpPr>
                <p:nvPr/>
              </p:nvSpPr>
              <p:spPr bwMode="auto">
                <a:xfrm>
                  <a:off x="2784" y="3145"/>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5" name="Line 49"/>
                <p:cNvSpPr>
                  <a:spLocks noChangeShapeType="1"/>
                </p:cNvSpPr>
                <p:nvPr/>
              </p:nvSpPr>
              <p:spPr bwMode="auto">
                <a:xfrm flipV="1">
                  <a:off x="2792" y="3131"/>
                  <a:ext cx="1" cy="30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6" name="Line 50"/>
                <p:cNvSpPr>
                  <a:spLocks noChangeShapeType="1"/>
                </p:cNvSpPr>
                <p:nvPr/>
              </p:nvSpPr>
              <p:spPr bwMode="auto">
                <a:xfrm>
                  <a:off x="2798" y="3425"/>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7" name="Line 51"/>
                <p:cNvSpPr>
                  <a:spLocks noChangeShapeType="1"/>
                </p:cNvSpPr>
                <p:nvPr/>
              </p:nvSpPr>
              <p:spPr bwMode="auto">
                <a:xfrm>
                  <a:off x="2825" y="3403"/>
                  <a:ext cx="10"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8" name="Line 52"/>
                <p:cNvSpPr>
                  <a:spLocks noChangeShapeType="1"/>
                </p:cNvSpPr>
                <p:nvPr/>
              </p:nvSpPr>
              <p:spPr bwMode="auto">
                <a:xfrm>
                  <a:off x="2850" y="3381"/>
                  <a:ext cx="11"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09" name="Line 53"/>
                <p:cNvSpPr>
                  <a:spLocks noChangeShapeType="1"/>
                </p:cNvSpPr>
                <p:nvPr/>
              </p:nvSpPr>
              <p:spPr bwMode="auto">
                <a:xfrm>
                  <a:off x="2875" y="3358"/>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0" name="Line 54"/>
                <p:cNvSpPr>
                  <a:spLocks noChangeShapeType="1"/>
                </p:cNvSpPr>
                <p:nvPr/>
              </p:nvSpPr>
              <p:spPr bwMode="auto">
                <a:xfrm>
                  <a:off x="2901" y="3338"/>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1" name="Line 55"/>
                <p:cNvSpPr>
                  <a:spLocks noChangeShapeType="1"/>
                </p:cNvSpPr>
                <p:nvPr/>
              </p:nvSpPr>
              <p:spPr bwMode="auto">
                <a:xfrm>
                  <a:off x="2926" y="3314"/>
                  <a:ext cx="12" cy="1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2" name="Line 56"/>
                <p:cNvSpPr>
                  <a:spLocks noChangeShapeType="1"/>
                </p:cNvSpPr>
                <p:nvPr/>
              </p:nvSpPr>
              <p:spPr bwMode="auto">
                <a:xfrm>
                  <a:off x="2951" y="3294"/>
                  <a:ext cx="13" cy="8"/>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3" name="Line 57"/>
                <p:cNvSpPr>
                  <a:spLocks noChangeShapeType="1"/>
                </p:cNvSpPr>
                <p:nvPr/>
              </p:nvSpPr>
              <p:spPr bwMode="auto">
                <a:xfrm>
                  <a:off x="2978" y="3271"/>
                  <a:ext cx="11" cy="1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4" name="Line 58"/>
                <p:cNvSpPr>
                  <a:spLocks noChangeShapeType="1"/>
                </p:cNvSpPr>
                <p:nvPr/>
              </p:nvSpPr>
              <p:spPr bwMode="auto">
                <a:xfrm>
                  <a:off x="3001" y="3250"/>
                  <a:ext cx="13"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5" name="Line 59"/>
                <p:cNvSpPr>
                  <a:spLocks noChangeShapeType="1"/>
                </p:cNvSpPr>
                <p:nvPr/>
              </p:nvSpPr>
              <p:spPr bwMode="auto">
                <a:xfrm>
                  <a:off x="3028" y="3227"/>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6" name="Line 60"/>
                <p:cNvSpPr>
                  <a:spLocks noChangeShapeType="1"/>
                </p:cNvSpPr>
                <p:nvPr/>
              </p:nvSpPr>
              <p:spPr bwMode="auto">
                <a:xfrm flipV="1">
                  <a:off x="2792" y="3221"/>
                  <a:ext cx="255" cy="21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7" name="Line 61"/>
                <p:cNvSpPr>
                  <a:spLocks noChangeShapeType="1"/>
                </p:cNvSpPr>
                <p:nvPr/>
              </p:nvSpPr>
              <p:spPr bwMode="auto">
                <a:xfrm>
                  <a:off x="2810" y="3433"/>
                  <a:ext cx="0"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8" name="Line 62"/>
                <p:cNvSpPr>
                  <a:spLocks noChangeShapeType="1"/>
                </p:cNvSpPr>
                <p:nvPr/>
              </p:nvSpPr>
              <p:spPr bwMode="auto">
                <a:xfrm>
                  <a:off x="2845"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19" name="Line 63"/>
                <p:cNvSpPr>
                  <a:spLocks noChangeShapeType="1"/>
                </p:cNvSpPr>
                <p:nvPr/>
              </p:nvSpPr>
              <p:spPr bwMode="auto">
                <a:xfrm>
                  <a:off x="2882"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0" name="Line 64"/>
                <p:cNvSpPr>
                  <a:spLocks noChangeShapeType="1"/>
                </p:cNvSpPr>
                <p:nvPr/>
              </p:nvSpPr>
              <p:spPr bwMode="auto">
                <a:xfrm>
                  <a:off x="2918"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1" name="Line 65"/>
                <p:cNvSpPr>
                  <a:spLocks noChangeShapeType="1"/>
                </p:cNvSpPr>
                <p:nvPr/>
              </p:nvSpPr>
              <p:spPr bwMode="auto">
                <a:xfrm>
                  <a:off x="2955"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2" name="Line 66"/>
                <p:cNvSpPr>
                  <a:spLocks noChangeShapeType="1"/>
                </p:cNvSpPr>
                <p:nvPr/>
              </p:nvSpPr>
              <p:spPr bwMode="auto">
                <a:xfrm>
                  <a:off x="2991"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3" name="Line 67"/>
                <p:cNvSpPr>
                  <a:spLocks noChangeShapeType="1"/>
                </p:cNvSpPr>
                <p:nvPr/>
              </p:nvSpPr>
              <p:spPr bwMode="auto">
                <a:xfrm>
                  <a:off x="3027"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4" name="Line 68"/>
                <p:cNvSpPr>
                  <a:spLocks noChangeShapeType="1"/>
                </p:cNvSpPr>
                <p:nvPr/>
              </p:nvSpPr>
              <p:spPr bwMode="auto">
                <a:xfrm>
                  <a:off x="3063"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5" name="Line 69"/>
                <p:cNvSpPr>
                  <a:spLocks noChangeShapeType="1"/>
                </p:cNvSpPr>
                <p:nvPr/>
              </p:nvSpPr>
              <p:spPr bwMode="auto">
                <a:xfrm>
                  <a:off x="3099"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6" name="Line 70"/>
                <p:cNvSpPr>
                  <a:spLocks noChangeShapeType="1"/>
                </p:cNvSpPr>
                <p:nvPr/>
              </p:nvSpPr>
              <p:spPr bwMode="auto">
                <a:xfrm>
                  <a:off x="3136"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7" name="Line 71"/>
                <p:cNvSpPr>
                  <a:spLocks noChangeShapeType="1"/>
                </p:cNvSpPr>
                <p:nvPr/>
              </p:nvSpPr>
              <p:spPr bwMode="auto">
                <a:xfrm>
                  <a:off x="2792" y="3439"/>
                  <a:ext cx="362"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8" name="Line 72"/>
                <p:cNvSpPr>
                  <a:spLocks noChangeShapeType="1"/>
                </p:cNvSpPr>
                <p:nvPr/>
              </p:nvSpPr>
              <p:spPr bwMode="auto">
                <a:xfrm flipH="1">
                  <a:off x="2798" y="3447"/>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9" name="Line 73"/>
                <p:cNvSpPr>
                  <a:spLocks noChangeShapeType="1"/>
                </p:cNvSpPr>
                <p:nvPr/>
              </p:nvSpPr>
              <p:spPr bwMode="auto">
                <a:xfrm flipH="1">
                  <a:off x="2825" y="3468"/>
                  <a:ext cx="10"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0" name="Line 74"/>
                <p:cNvSpPr>
                  <a:spLocks noChangeShapeType="1"/>
                </p:cNvSpPr>
                <p:nvPr/>
              </p:nvSpPr>
              <p:spPr bwMode="auto">
                <a:xfrm flipH="1">
                  <a:off x="2850" y="3490"/>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1" name="Line 75"/>
                <p:cNvSpPr>
                  <a:spLocks noChangeShapeType="1"/>
                </p:cNvSpPr>
                <p:nvPr/>
              </p:nvSpPr>
              <p:spPr bwMode="auto">
                <a:xfrm flipH="1">
                  <a:off x="2876" y="3512"/>
                  <a:ext cx="11"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2" name="Line 76"/>
                <p:cNvSpPr>
                  <a:spLocks noChangeShapeType="1"/>
                </p:cNvSpPr>
                <p:nvPr/>
              </p:nvSpPr>
              <p:spPr bwMode="auto">
                <a:xfrm flipH="1">
                  <a:off x="2901" y="3534"/>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3" name="Line 77"/>
                <p:cNvSpPr>
                  <a:spLocks noChangeShapeType="1"/>
                </p:cNvSpPr>
                <p:nvPr/>
              </p:nvSpPr>
              <p:spPr bwMode="auto">
                <a:xfrm flipH="1">
                  <a:off x="2926" y="3556"/>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4" name="Line 78"/>
                <p:cNvSpPr>
                  <a:spLocks noChangeShapeType="1"/>
                </p:cNvSpPr>
                <p:nvPr/>
              </p:nvSpPr>
              <p:spPr bwMode="auto">
                <a:xfrm flipH="1">
                  <a:off x="2951" y="3578"/>
                  <a:ext cx="13"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5" name="Line 79"/>
                <p:cNvSpPr>
                  <a:spLocks noChangeShapeType="1"/>
                </p:cNvSpPr>
                <p:nvPr/>
              </p:nvSpPr>
              <p:spPr bwMode="auto">
                <a:xfrm flipH="1">
                  <a:off x="2978" y="3600"/>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6" name="Line 80"/>
                <p:cNvSpPr>
                  <a:spLocks noChangeShapeType="1"/>
                </p:cNvSpPr>
                <p:nvPr/>
              </p:nvSpPr>
              <p:spPr bwMode="auto">
                <a:xfrm flipH="1">
                  <a:off x="3002" y="3622"/>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7" name="Line 81"/>
                <p:cNvSpPr>
                  <a:spLocks noChangeShapeType="1"/>
                </p:cNvSpPr>
                <p:nvPr/>
              </p:nvSpPr>
              <p:spPr bwMode="auto">
                <a:xfrm flipH="1">
                  <a:off x="3028" y="3643"/>
                  <a:ext cx="11" cy="1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8" name="Line 82"/>
                <p:cNvSpPr>
                  <a:spLocks noChangeShapeType="1"/>
                </p:cNvSpPr>
                <p:nvPr/>
              </p:nvSpPr>
              <p:spPr bwMode="auto">
                <a:xfrm>
                  <a:off x="2792" y="3439"/>
                  <a:ext cx="255" cy="21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39" name="Line 83"/>
                <p:cNvSpPr>
                  <a:spLocks noChangeShapeType="1"/>
                </p:cNvSpPr>
                <p:nvPr/>
              </p:nvSpPr>
              <p:spPr bwMode="auto">
                <a:xfrm flipH="1">
                  <a:off x="2784" y="3456"/>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0" name="Line 84"/>
                <p:cNvSpPr>
                  <a:spLocks noChangeShapeType="1"/>
                </p:cNvSpPr>
                <p:nvPr/>
              </p:nvSpPr>
              <p:spPr bwMode="auto">
                <a:xfrm flipH="1">
                  <a:off x="2784" y="3486"/>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1" name="Line 85"/>
                <p:cNvSpPr>
                  <a:spLocks noChangeShapeType="1"/>
                </p:cNvSpPr>
                <p:nvPr/>
              </p:nvSpPr>
              <p:spPr bwMode="auto">
                <a:xfrm flipH="1">
                  <a:off x="2784" y="3518"/>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2" name="Line 86"/>
                <p:cNvSpPr>
                  <a:spLocks noChangeShapeType="1"/>
                </p:cNvSpPr>
                <p:nvPr/>
              </p:nvSpPr>
              <p:spPr bwMode="auto">
                <a:xfrm flipH="1">
                  <a:off x="2784" y="3548"/>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3" name="Line 87"/>
                <p:cNvSpPr>
                  <a:spLocks noChangeShapeType="1"/>
                </p:cNvSpPr>
                <p:nvPr/>
              </p:nvSpPr>
              <p:spPr bwMode="auto">
                <a:xfrm flipH="1">
                  <a:off x="2784" y="3580"/>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4" name="Line 88"/>
                <p:cNvSpPr>
                  <a:spLocks noChangeShapeType="1"/>
                </p:cNvSpPr>
                <p:nvPr/>
              </p:nvSpPr>
              <p:spPr bwMode="auto">
                <a:xfrm flipH="1">
                  <a:off x="2784" y="3610"/>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5" name="Line 89"/>
                <p:cNvSpPr>
                  <a:spLocks noChangeShapeType="1"/>
                </p:cNvSpPr>
                <p:nvPr/>
              </p:nvSpPr>
              <p:spPr bwMode="auto">
                <a:xfrm flipH="1">
                  <a:off x="2784" y="3643"/>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6" name="Line 90"/>
                <p:cNvSpPr>
                  <a:spLocks noChangeShapeType="1"/>
                </p:cNvSpPr>
                <p:nvPr/>
              </p:nvSpPr>
              <p:spPr bwMode="auto">
                <a:xfrm flipH="1">
                  <a:off x="2784" y="3672"/>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7" name="Line 91"/>
                <p:cNvSpPr>
                  <a:spLocks noChangeShapeType="1"/>
                </p:cNvSpPr>
                <p:nvPr/>
              </p:nvSpPr>
              <p:spPr bwMode="auto">
                <a:xfrm flipH="1">
                  <a:off x="2784" y="3702"/>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8" name="Line 92"/>
                <p:cNvSpPr>
                  <a:spLocks noChangeShapeType="1"/>
                </p:cNvSpPr>
                <p:nvPr/>
              </p:nvSpPr>
              <p:spPr bwMode="auto">
                <a:xfrm flipH="1">
                  <a:off x="2784" y="3734"/>
                  <a:ext cx="16" cy="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49" name="Line 93"/>
                <p:cNvSpPr>
                  <a:spLocks noChangeShapeType="1"/>
                </p:cNvSpPr>
                <p:nvPr/>
              </p:nvSpPr>
              <p:spPr bwMode="auto">
                <a:xfrm>
                  <a:off x="2792" y="3439"/>
                  <a:ext cx="1" cy="31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0" name="Line 94"/>
                <p:cNvSpPr>
                  <a:spLocks noChangeShapeType="1"/>
                </p:cNvSpPr>
                <p:nvPr/>
              </p:nvSpPr>
              <p:spPr bwMode="auto">
                <a:xfrm flipH="1" flipV="1">
                  <a:off x="2774" y="3447"/>
                  <a:ext cx="11"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1" name="Line 95"/>
                <p:cNvSpPr>
                  <a:spLocks noChangeShapeType="1"/>
                </p:cNvSpPr>
                <p:nvPr/>
              </p:nvSpPr>
              <p:spPr bwMode="auto">
                <a:xfrm flipH="1" flipV="1">
                  <a:off x="2748" y="3468"/>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2" name="Line 96"/>
                <p:cNvSpPr>
                  <a:spLocks noChangeShapeType="1"/>
                </p:cNvSpPr>
                <p:nvPr/>
              </p:nvSpPr>
              <p:spPr bwMode="auto">
                <a:xfrm flipH="1" flipV="1">
                  <a:off x="2723" y="3490"/>
                  <a:ext cx="10"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3" name="Line 97"/>
                <p:cNvSpPr>
                  <a:spLocks noChangeShapeType="1"/>
                </p:cNvSpPr>
                <p:nvPr/>
              </p:nvSpPr>
              <p:spPr bwMode="auto">
                <a:xfrm flipH="1" flipV="1">
                  <a:off x="2698" y="3512"/>
                  <a:ext cx="11"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4" name="Line 98"/>
                <p:cNvSpPr>
                  <a:spLocks noChangeShapeType="1"/>
                </p:cNvSpPr>
                <p:nvPr/>
              </p:nvSpPr>
              <p:spPr bwMode="auto">
                <a:xfrm flipH="1" flipV="1">
                  <a:off x="2672" y="3534"/>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5" name="Line 99"/>
                <p:cNvSpPr>
                  <a:spLocks noChangeShapeType="1"/>
                </p:cNvSpPr>
                <p:nvPr/>
              </p:nvSpPr>
              <p:spPr bwMode="auto">
                <a:xfrm flipH="1" flipV="1">
                  <a:off x="2647" y="3556"/>
                  <a:ext cx="10"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6" name="Line 100"/>
                <p:cNvSpPr>
                  <a:spLocks noChangeShapeType="1"/>
                </p:cNvSpPr>
                <p:nvPr/>
              </p:nvSpPr>
              <p:spPr bwMode="auto">
                <a:xfrm flipH="1" flipV="1">
                  <a:off x="2620" y="3578"/>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7" name="Line 101"/>
                <p:cNvSpPr>
                  <a:spLocks noChangeShapeType="1"/>
                </p:cNvSpPr>
                <p:nvPr/>
              </p:nvSpPr>
              <p:spPr bwMode="auto">
                <a:xfrm flipH="1" flipV="1">
                  <a:off x="2594" y="3600"/>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8" name="Line 102"/>
                <p:cNvSpPr>
                  <a:spLocks noChangeShapeType="1"/>
                </p:cNvSpPr>
                <p:nvPr/>
              </p:nvSpPr>
              <p:spPr bwMode="auto">
                <a:xfrm flipH="1" flipV="1">
                  <a:off x="2570" y="3622"/>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59" name="Line 103"/>
                <p:cNvSpPr>
                  <a:spLocks noChangeShapeType="1"/>
                </p:cNvSpPr>
                <p:nvPr/>
              </p:nvSpPr>
              <p:spPr bwMode="auto">
                <a:xfrm flipH="1" flipV="1">
                  <a:off x="2545" y="3643"/>
                  <a:ext cx="11" cy="1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0" name="Line 104"/>
                <p:cNvSpPr>
                  <a:spLocks noChangeShapeType="1"/>
                </p:cNvSpPr>
                <p:nvPr/>
              </p:nvSpPr>
              <p:spPr bwMode="auto">
                <a:xfrm flipH="1">
                  <a:off x="2537" y="3439"/>
                  <a:ext cx="255" cy="21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1" name="Line 105"/>
                <p:cNvSpPr>
                  <a:spLocks noChangeShapeType="1"/>
                </p:cNvSpPr>
                <p:nvPr/>
              </p:nvSpPr>
              <p:spPr bwMode="auto">
                <a:xfrm flipV="1">
                  <a:off x="2775"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2" name="Line 106"/>
                <p:cNvSpPr>
                  <a:spLocks noChangeShapeType="1"/>
                </p:cNvSpPr>
                <p:nvPr/>
              </p:nvSpPr>
              <p:spPr bwMode="auto">
                <a:xfrm flipV="1">
                  <a:off x="2738"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3" name="Line 107"/>
                <p:cNvSpPr>
                  <a:spLocks noChangeShapeType="1"/>
                </p:cNvSpPr>
                <p:nvPr/>
              </p:nvSpPr>
              <p:spPr bwMode="auto">
                <a:xfrm flipV="1">
                  <a:off x="2700"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4" name="Line 108"/>
                <p:cNvSpPr>
                  <a:spLocks noChangeShapeType="1"/>
                </p:cNvSpPr>
                <p:nvPr/>
              </p:nvSpPr>
              <p:spPr bwMode="auto">
                <a:xfrm flipV="1">
                  <a:off x="2666"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5" name="Line 109"/>
                <p:cNvSpPr>
                  <a:spLocks noChangeShapeType="1"/>
                </p:cNvSpPr>
                <p:nvPr/>
              </p:nvSpPr>
              <p:spPr bwMode="auto">
                <a:xfrm flipV="1">
                  <a:off x="2629"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6" name="Line 110"/>
                <p:cNvSpPr>
                  <a:spLocks noChangeShapeType="1"/>
                </p:cNvSpPr>
                <p:nvPr/>
              </p:nvSpPr>
              <p:spPr bwMode="auto">
                <a:xfrm flipV="1">
                  <a:off x="2593"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7" name="Line 111"/>
                <p:cNvSpPr>
                  <a:spLocks noChangeShapeType="1"/>
                </p:cNvSpPr>
                <p:nvPr/>
              </p:nvSpPr>
              <p:spPr bwMode="auto">
                <a:xfrm flipV="1">
                  <a:off x="2557"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8" name="Line 112"/>
                <p:cNvSpPr>
                  <a:spLocks noChangeShapeType="1"/>
                </p:cNvSpPr>
                <p:nvPr/>
              </p:nvSpPr>
              <p:spPr bwMode="auto">
                <a:xfrm flipV="1">
                  <a:off x="2519"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69" name="Line 113"/>
                <p:cNvSpPr>
                  <a:spLocks noChangeShapeType="1"/>
                </p:cNvSpPr>
                <p:nvPr/>
              </p:nvSpPr>
              <p:spPr bwMode="auto">
                <a:xfrm flipV="1">
                  <a:off x="2485"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0" name="Line 114"/>
                <p:cNvSpPr>
                  <a:spLocks noChangeShapeType="1"/>
                </p:cNvSpPr>
                <p:nvPr/>
              </p:nvSpPr>
              <p:spPr bwMode="auto">
                <a:xfrm flipV="1">
                  <a:off x="2448" y="3433"/>
                  <a:ext cx="1" cy="15"/>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1" name="Line 115"/>
                <p:cNvSpPr>
                  <a:spLocks noChangeShapeType="1"/>
                </p:cNvSpPr>
                <p:nvPr/>
              </p:nvSpPr>
              <p:spPr bwMode="auto">
                <a:xfrm flipH="1">
                  <a:off x="2431" y="3439"/>
                  <a:ext cx="361"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2" name="Line 116"/>
                <p:cNvSpPr>
                  <a:spLocks noChangeShapeType="1"/>
                </p:cNvSpPr>
                <p:nvPr/>
              </p:nvSpPr>
              <p:spPr bwMode="auto">
                <a:xfrm flipV="1">
                  <a:off x="2774" y="3425"/>
                  <a:ext cx="12"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3" name="Line 117"/>
                <p:cNvSpPr>
                  <a:spLocks noChangeShapeType="1"/>
                </p:cNvSpPr>
                <p:nvPr/>
              </p:nvSpPr>
              <p:spPr bwMode="auto">
                <a:xfrm flipV="1">
                  <a:off x="2748" y="3403"/>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4" name="Line 118"/>
                <p:cNvSpPr>
                  <a:spLocks noChangeShapeType="1"/>
                </p:cNvSpPr>
                <p:nvPr/>
              </p:nvSpPr>
              <p:spPr bwMode="auto">
                <a:xfrm flipV="1">
                  <a:off x="2723" y="3381"/>
                  <a:ext cx="11"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5" name="Line 119"/>
                <p:cNvSpPr>
                  <a:spLocks noChangeShapeType="1"/>
                </p:cNvSpPr>
                <p:nvPr/>
              </p:nvSpPr>
              <p:spPr bwMode="auto">
                <a:xfrm flipV="1">
                  <a:off x="2698" y="3358"/>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6" name="Line 120"/>
                <p:cNvSpPr>
                  <a:spLocks noChangeShapeType="1"/>
                </p:cNvSpPr>
                <p:nvPr/>
              </p:nvSpPr>
              <p:spPr bwMode="auto">
                <a:xfrm flipV="1">
                  <a:off x="2672" y="3338"/>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7" name="Line 121"/>
                <p:cNvSpPr>
                  <a:spLocks noChangeShapeType="1"/>
                </p:cNvSpPr>
                <p:nvPr/>
              </p:nvSpPr>
              <p:spPr bwMode="auto">
                <a:xfrm flipV="1">
                  <a:off x="2647" y="3314"/>
                  <a:ext cx="10" cy="1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8" name="Line 122"/>
                <p:cNvSpPr>
                  <a:spLocks noChangeShapeType="1"/>
                </p:cNvSpPr>
                <p:nvPr/>
              </p:nvSpPr>
              <p:spPr bwMode="auto">
                <a:xfrm flipV="1">
                  <a:off x="2621" y="3294"/>
                  <a:ext cx="11" cy="8"/>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79" name="Line 123"/>
                <p:cNvSpPr>
                  <a:spLocks noChangeShapeType="1"/>
                </p:cNvSpPr>
                <p:nvPr/>
              </p:nvSpPr>
              <p:spPr bwMode="auto">
                <a:xfrm flipV="1">
                  <a:off x="2594" y="3271"/>
                  <a:ext cx="13" cy="11"/>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0" name="Line 124"/>
                <p:cNvSpPr>
                  <a:spLocks noChangeShapeType="1"/>
                </p:cNvSpPr>
                <p:nvPr/>
              </p:nvSpPr>
              <p:spPr bwMode="auto">
                <a:xfrm flipV="1">
                  <a:off x="2570" y="3250"/>
                  <a:ext cx="12" cy="9"/>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1" name="Line 125"/>
                <p:cNvSpPr>
                  <a:spLocks noChangeShapeType="1"/>
                </p:cNvSpPr>
                <p:nvPr/>
              </p:nvSpPr>
              <p:spPr bwMode="auto">
                <a:xfrm flipV="1">
                  <a:off x="2545" y="3227"/>
                  <a:ext cx="11" cy="10"/>
                </a:xfrm>
                <a:prstGeom prst="line">
                  <a:avLst/>
                </a:prstGeom>
                <a:noFill/>
                <a:ln w="1588">
                  <a:solidFill>
                    <a:srgbClr val="80808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82" name="Line 126"/>
                <p:cNvSpPr>
                  <a:spLocks noChangeShapeType="1"/>
                </p:cNvSpPr>
                <p:nvPr/>
              </p:nvSpPr>
              <p:spPr bwMode="auto">
                <a:xfrm flipH="1" flipV="1">
                  <a:off x="2537" y="3221"/>
                  <a:ext cx="255" cy="218"/>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184" name="Rectangle 127"/>
              <p:cNvSpPr>
                <a:spLocks noChangeArrowheads="1"/>
              </p:cNvSpPr>
              <p:nvPr/>
            </p:nvSpPr>
            <p:spPr bwMode="auto">
              <a:xfrm>
                <a:off x="3393" y="684"/>
                <a:ext cx="25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 P-</a:t>
                </a:r>
                <a:r>
                  <a:rPr kumimoji="1" lang="zh-CN" altLang="en-US" sz="1065">
                    <a:solidFill>
                      <a:srgbClr val="000000"/>
                    </a:solidFill>
                    <a:latin typeface="微软雅黑" panose="020B0503020204020204" pitchFamily="34" charset="-122"/>
                    <a:ea typeface="微软雅黑" panose="020B0503020204020204" pitchFamily="34" charset="-122"/>
                  </a:rPr>
                  <a:t>性 能</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85" name="Rectangle 128"/>
              <p:cNvSpPr>
                <a:spLocks noChangeArrowheads="1"/>
              </p:cNvSpPr>
              <p:nvPr/>
            </p:nvSpPr>
            <p:spPr bwMode="auto">
              <a:xfrm>
                <a:off x="3062" y="578"/>
                <a:ext cx="21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P-</a:t>
                </a:r>
                <a:r>
                  <a:rPr kumimoji="1" lang="zh-CN" altLang="en-US" sz="1065">
                    <a:solidFill>
                      <a:srgbClr val="000000"/>
                    </a:solidFill>
                    <a:latin typeface="微软雅黑" panose="020B0503020204020204" pitchFamily="34" charset="-122"/>
                    <a:ea typeface="微软雅黑" panose="020B0503020204020204" pitchFamily="34" charset="-122"/>
                  </a:rPr>
                  <a:t>包装</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86" name="Rectangle 129"/>
              <p:cNvSpPr>
                <a:spLocks noChangeArrowheads="1"/>
              </p:cNvSpPr>
              <p:nvPr/>
            </p:nvSpPr>
            <p:spPr bwMode="auto">
              <a:xfrm>
                <a:off x="3501" y="940"/>
                <a:ext cx="27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E-</a:t>
                </a:r>
                <a:r>
                  <a:rPr kumimoji="1" lang="zh-CN" altLang="en-US" sz="1065">
                    <a:solidFill>
                      <a:srgbClr val="000000"/>
                    </a:solidFill>
                    <a:latin typeface="微软雅黑" panose="020B0503020204020204" pitchFamily="34" charset="-122"/>
                    <a:ea typeface="微软雅黑" panose="020B0503020204020204" pitchFamily="34" charset="-122"/>
                  </a:rPr>
                  <a:t>易用性</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87" name="Rectangle 130"/>
              <p:cNvSpPr>
                <a:spLocks noChangeArrowheads="1"/>
              </p:cNvSpPr>
              <p:nvPr/>
            </p:nvSpPr>
            <p:spPr bwMode="auto">
              <a:xfrm>
                <a:off x="2688" y="678"/>
                <a:ext cx="35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A-</a:t>
                </a:r>
                <a:r>
                  <a:rPr kumimoji="1" lang="zh-CN" altLang="en-US" sz="1065">
                    <a:solidFill>
                      <a:srgbClr val="000000"/>
                    </a:solidFill>
                    <a:latin typeface="微软雅黑" panose="020B0503020204020204" pitchFamily="34" charset="-122"/>
                    <a:ea typeface="微软雅黑" panose="020B0503020204020204" pitchFamily="34" charset="-122"/>
                  </a:rPr>
                  <a:t>可获得性</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88" name="Rectangle 131"/>
              <p:cNvSpPr>
                <a:spLocks noChangeArrowheads="1"/>
              </p:cNvSpPr>
              <p:nvPr/>
            </p:nvSpPr>
            <p:spPr bwMode="auto">
              <a:xfrm>
                <a:off x="2949" y="1315"/>
                <a:ext cx="50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L-</a:t>
                </a:r>
                <a:r>
                  <a:rPr kumimoji="1" lang="zh-CN" altLang="en-US" sz="1065">
                    <a:solidFill>
                      <a:srgbClr val="000000"/>
                    </a:solidFill>
                    <a:latin typeface="微软雅黑" panose="020B0503020204020204" pitchFamily="34" charset="-122"/>
                    <a:ea typeface="微软雅黑" panose="020B0503020204020204" pitchFamily="34" charset="-122"/>
                  </a:rPr>
                  <a:t>生命周期成本</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89" name="Rectangle 132"/>
              <p:cNvSpPr>
                <a:spLocks noChangeArrowheads="1"/>
              </p:cNvSpPr>
              <p:nvPr/>
            </p:nvSpPr>
            <p:spPr bwMode="auto">
              <a:xfrm>
                <a:off x="2505" y="1190"/>
                <a:ext cx="48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S-</a:t>
                </a:r>
                <a:r>
                  <a:rPr kumimoji="1" lang="zh-CN" altLang="en-US" sz="1065">
                    <a:solidFill>
                      <a:srgbClr val="000000"/>
                    </a:solidFill>
                    <a:latin typeface="微软雅黑" panose="020B0503020204020204" pitchFamily="34" charset="-122"/>
                    <a:ea typeface="微软雅黑" panose="020B0503020204020204" pitchFamily="34" charset="-122"/>
                  </a:rPr>
                  <a:t>社会可接受性</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90" name="Rectangle 133"/>
              <p:cNvSpPr>
                <a:spLocks noChangeArrowheads="1"/>
              </p:cNvSpPr>
              <p:nvPr/>
            </p:nvSpPr>
            <p:spPr bwMode="auto">
              <a:xfrm>
                <a:off x="2592" y="956"/>
                <a:ext cx="230"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 $-</a:t>
                </a:r>
                <a:r>
                  <a:rPr kumimoji="1" lang="zh-CN" altLang="en-US" sz="1065">
                    <a:solidFill>
                      <a:srgbClr val="000000"/>
                    </a:solidFill>
                    <a:latin typeface="微软雅黑" panose="020B0503020204020204" pitchFamily="34" charset="-122"/>
                    <a:ea typeface="微软雅黑" panose="020B0503020204020204" pitchFamily="34" charset="-122"/>
                  </a:rPr>
                  <a:t>价格</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91" name="Rectangle 134"/>
              <p:cNvSpPr>
                <a:spLocks noChangeArrowheads="1"/>
              </p:cNvSpPr>
              <p:nvPr/>
            </p:nvSpPr>
            <p:spPr bwMode="auto">
              <a:xfrm>
                <a:off x="3392" y="1151"/>
                <a:ext cx="218"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just" defTabSz="1219200" fontAlgn="auto">
                  <a:spcBef>
                    <a:spcPts val="0"/>
                  </a:spcBef>
                  <a:spcAft>
                    <a:spcPts val="0"/>
                  </a:spcAft>
                </a:pPr>
                <a:r>
                  <a:rPr kumimoji="1" lang="en-US" altLang="zh-CN" sz="1065">
                    <a:solidFill>
                      <a:srgbClr val="000000"/>
                    </a:solidFill>
                    <a:latin typeface="微软雅黑" panose="020B0503020204020204" pitchFamily="34" charset="-122"/>
                    <a:ea typeface="微软雅黑" panose="020B0503020204020204" pitchFamily="34" charset="-122"/>
                  </a:rPr>
                  <a:t>A-</a:t>
                </a:r>
                <a:r>
                  <a:rPr kumimoji="1" lang="zh-CN" altLang="en-US" sz="1065">
                    <a:solidFill>
                      <a:srgbClr val="000000"/>
                    </a:solidFill>
                    <a:latin typeface="微软雅黑" panose="020B0503020204020204" pitchFamily="34" charset="-122"/>
                    <a:ea typeface="微软雅黑" panose="020B0503020204020204" pitchFamily="34" charset="-122"/>
                  </a:rPr>
                  <a:t>保证</a:t>
                </a:r>
                <a:endParaRPr kumimoji="1" lang="zh-CN" altLang="en-US" sz="1065">
                  <a:solidFill>
                    <a:srgbClr val="000000"/>
                  </a:solidFill>
                  <a:latin typeface="微软雅黑" panose="020B0503020204020204" pitchFamily="34" charset="-122"/>
                  <a:ea typeface="微软雅黑" panose="020B0503020204020204" pitchFamily="34" charset="-122"/>
                </a:endParaRPr>
              </a:p>
            </p:txBody>
          </p:sp>
          <p:sp>
            <p:nvSpPr>
              <p:cNvPr id="192" name="Text Box 135"/>
              <p:cNvSpPr txBox="1">
                <a:spLocks noChangeArrowheads="1"/>
              </p:cNvSpPr>
              <p:nvPr/>
            </p:nvSpPr>
            <p:spPr bwMode="auto">
              <a:xfrm>
                <a:off x="2473" y="318"/>
                <a:ext cx="1273" cy="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系统全面的客户需求分析</a:t>
                </a:r>
                <a:endParaRPr kumimoji="1" lang="zh-CN" altLang="en-US" sz="1600" dirty="0">
                  <a:solidFill>
                    <a:prstClr val="black"/>
                  </a:solidFill>
                  <a:latin typeface="微软雅黑" panose="020B0503020204020204" pitchFamily="34" charset="-122"/>
                  <a:ea typeface="微软雅黑" panose="020B0503020204020204" pitchFamily="34" charset="-122"/>
                </a:endParaRPr>
              </a:p>
            </p:txBody>
          </p:sp>
        </p:grpSp>
        <p:grpSp>
          <p:nvGrpSpPr>
            <p:cNvPr id="17" name="Group 136"/>
            <p:cNvGrpSpPr/>
            <p:nvPr/>
          </p:nvGrpSpPr>
          <p:grpSpPr bwMode="auto">
            <a:xfrm>
              <a:off x="6105007" y="1119007"/>
              <a:ext cx="1716838" cy="969149"/>
              <a:chOff x="1728" y="1142"/>
              <a:chExt cx="1164" cy="1078"/>
            </a:xfrm>
          </p:grpSpPr>
          <p:sp>
            <p:nvSpPr>
              <p:cNvPr id="163" name="Rectangle 137"/>
              <p:cNvSpPr>
                <a:spLocks noChangeArrowheads="1"/>
              </p:cNvSpPr>
              <p:nvPr/>
            </p:nvSpPr>
            <p:spPr bwMode="auto">
              <a:xfrm>
                <a:off x="1728" y="1326"/>
                <a:ext cx="1164" cy="89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4" name="Freeform 138"/>
              <p:cNvSpPr/>
              <p:nvPr/>
            </p:nvSpPr>
            <p:spPr bwMode="auto">
              <a:xfrm>
                <a:off x="1734" y="1590"/>
                <a:ext cx="1152" cy="218"/>
              </a:xfrm>
              <a:custGeom>
                <a:avLst/>
                <a:gdLst>
                  <a:gd name="T0" fmla="*/ 0 w 1536"/>
                  <a:gd name="T1" fmla="*/ 296 h 307"/>
                  <a:gd name="T2" fmla="*/ 144 w 1536"/>
                  <a:gd name="T3" fmla="*/ 296 h 307"/>
                  <a:gd name="T4" fmla="*/ 195 w 1536"/>
                  <a:gd name="T5" fmla="*/ 104 h 307"/>
                  <a:gd name="T6" fmla="*/ 288 w 1536"/>
                  <a:gd name="T7" fmla="*/ 104 h 307"/>
                  <a:gd name="T8" fmla="*/ 339 w 1536"/>
                  <a:gd name="T9" fmla="*/ 296 h 307"/>
                  <a:gd name="T10" fmla="*/ 432 w 1536"/>
                  <a:gd name="T11" fmla="*/ 296 h 307"/>
                  <a:gd name="T12" fmla="*/ 487 w 1536"/>
                  <a:gd name="T13" fmla="*/ 200 h 307"/>
                  <a:gd name="T14" fmla="*/ 576 w 1536"/>
                  <a:gd name="T15" fmla="*/ 200 h 307"/>
                  <a:gd name="T16" fmla="*/ 631 w 1536"/>
                  <a:gd name="T17" fmla="*/ 296 h 307"/>
                  <a:gd name="T18" fmla="*/ 768 w 1536"/>
                  <a:gd name="T19" fmla="*/ 307 h 307"/>
                  <a:gd name="T20" fmla="*/ 885 w 1536"/>
                  <a:gd name="T21" fmla="*/ 104 h 307"/>
                  <a:gd name="T22" fmla="*/ 1008 w 1536"/>
                  <a:gd name="T23" fmla="*/ 104 h 307"/>
                  <a:gd name="T24" fmla="*/ 1064 w 1536"/>
                  <a:gd name="T25" fmla="*/ 200 h 307"/>
                  <a:gd name="T26" fmla="*/ 1200 w 1536"/>
                  <a:gd name="T27" fmla="*/ 200 h 307"/>
                  <a:gd name="T28" fmla="*/ 1283 w 1536"/>
                  <a:gd name="T29" fmla="*/ 56 h 307"/>
                  <a:gd name="T30" fmla="*/ 1440 w 1536"/>
                  <a:gd name="T31" fmla="*/ 56 h 307"/>
                  <a:gd name="T32" fmla="*/ 1536 w 1536"/>
                  <a:gd name="T3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6" h="307">
                    <a:moveTo>
                      <a:pt x="0" y="296"/>
                    </a:moveTo>
                    <a:lnTo>
                      <a:pt x="144" y="296"/>
                    </a:lnTo>
                    <a:lnTo>
                      <a:pt x="195" y="104"/>
                    </a:lnTo>
                    <a:lnTo>
                      <a:pt x="288" y="104"/>
                    </a:lnTo>
                    <a:lnTo>
                      <a:pt x="339" y="296"/>
                    </a:lnTo>
                    <a:lnTo>
                      <a:pt x="432" y="296"/>
                    </a:lnTo>
                    <a:lnTo>
                      <a:pt x="487" y="200"/>
                    </a:lnTo>
                    <a:lnTo>
                      <a:pt x="576" y="200"/>
                    </a:lnTo>
                    <a:lnTo>
                      <a:pt x="631" y="296"/>
                    </a:lnTo>
                    <a:lnTo>
                      <a:pt x="768" y="307"/>
                    </a:lnTo>
                    <a:lnTo>
                      <a:pt x="885" y="104"/>
                    </a:lnTo>
                    <a:lnTo>
                      <a:pt x="1008" y="104"/>
                    </a:lnTo>
                    <a:lnTo>
                      <a:pt x="1064" y="200"/>
                    </a:lnTo>
                    <a:lnTo>
                      <a:pt x="1200" y="200"/>
                    </a:lnTo>
                    <a:lnTo>
                      <a:pt x="1283" y="56"/>
                    </a:lnTo>
                    <a:lnTo>
                      <a:pt x="1440" y="56"/>
                    </a:lnTo>
                    <a:lnTo>
                      <a:pt x="1536" y="0"/>
                    </a:lnTo>
                  </a:path>
                </a:pathLst>
              </a:custGeom>
              <a:noFill/>
              <a:ln w="38100" cmpd="sng">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5" name="Line 139"/>
              <p:cNvSpPr>
                <a:spLocks noChangeShapeType="1"/>
              </p:cNvSpPr>
              <p:nvPr/>
            </p:nvSpPr>
            <p:spPr bwMode="auto">
              <a:xfrm>
                <a:off x="1830" y="1800"/>
                <a:ext cx="0" cy="42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6" name="Line 140"/>
              <p:cNvSpPr>
                <a:spLocks noChangeShapeType="1"/>
              </p:cNvSpPr>
              <p:nvPr/>
            </p:nvSpPr>
            <p:spPr bwMode="auto">
              <a:xfrm>
                <a:off x="1878" y="1669"/>
                <a:ext cx="0" cy="551"/>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7" name="Line 141"/>
              <p:cNvSpPr>
                <a:spLocks noChangeShapeType="1"/>
              </p:cNvSpPr>
              <p:nvPr/>
            </p:nvSpPr>
            <p:spPr bwMode="auto">
              <a:xfrm>
                <a:off x="1944" y="1664"/>
                <a:ext cx="0" cy="55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8" name="Line 142"/>
              <p:cNvSpPr>
                <a:spLocks noChangeShapeType="1"/>
              </p:cNvSpPr>
              <p:nvPr/>
            </p:nvSpPr>
            <p:spPr bwMode="auto">
              <a:xfrm>
                <a:off x="2058" y="1800"/>
                <a:ext cx="0" cy="42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69" name="Line 143"/>
              <p:cNvSpPr>
                <a:spLocks noChangeShapeType="1"/>
              </p:cNvSpPr>
              <p:nvPr/>
            </p:nvSpPr>
            <p:spPr bwMode="auto">
              <a:xfrm>
                <a:off x="1986" y="1800"/>
                <a:ext cx="0" cy="42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0" name="Line 144"/>
              <p:cNvSpPr>
                <a:spLocks noChangeShapeType="1"/>
              </p:cNvSpPr>
              <p:nvPr/>
            </p:nvSpPr>
            <p:spPr bwMode="auto">
              <a:xfrm>
                <a:off x="2106" y="1734"/>
                <a:ext cx="0" cy="48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1" name="Line 145"/>
              <p:cNvSpPr>
                <a:spLocks noChangeShapeType="1"/>
              </p:cNvSpPr>
              <p:nvPr/>
            </p:nvSpPr>
            <p:spPr bwMode="auto">
              <a:xfrm>
                <a:off x="2166" y="1730"/>
                <a:ext cx="0" cy="48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2" name="Line 146"/>
              <p:cNvSpPr>
                <a:spLocks noChangeShapeType="1"/>
              </p:cNvSpPr>
              <p:nvPr/>
            </p:nvSpPr>
            <p:spPr bwMode="auto">
              <a:xfrm>
                <a:off x="2214" y="1800"/>
                <a:ext cx="0" cy="42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3" name="Line 147"/>
              <p:cNvSpPr>
                <a:spLocks noChangeShapeType="1"/>
              </p:cNvSpPr>
              <p:nvPr/>
            </p:nvSpPr>
            <p:spPr bwMode="auto">
              <a:xfrm>
                <a:off x="2310" y="1804"/>
                <a:ext cx="0" cy="41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4" name="Line 148"/>
              <p:cNvSpPr>
                <a:spLocks noChangeShapeType="1"/>
              </p:cNvSpPr>
              <p:nvPr/>
            </p:nvSpPr>
            <p:spPr bwMode="auto">
              <a:xfrm>
                <a:off x="2400" y="1673"/>
                <a:ext cx="0" cy="54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5" name="Line 149"/>
              <p:cNvSpPr>
                <a:spLocks noChangeShapeType="1"/>
              </p:cNvSpPr>
              <p:nvPr/>
            </p:nvSpPr>
            <p:spPr bwMode="auto">
              <a:xfrm>
                <a:off x="2484" y="1673"/>
                <a:ext cx="0" cy="54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6" name="Line 150"/>
              <p:cNvSpPr>
                <a:spLocks noChangeShapeType="1"/>
              </p:cNvSpPr>
              <p:nvPr/>
            </p:nvSpPr>
            <p:spPr bwMode="auto">
              <a:xfrm>
                <a:off x="2526" y="1734"/>
                <a:ext cx="0" cy="47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7" name="Line 151"/>
              <p:cNvSpPr>
                <a:spLocks noChangeShapeType="1"/>
              </p:cNvSpPr>
              <p:nvPr/>
            </p:nvSpPr>
            <p:spPr bwMode="auto">
              <a:xfrm>
                <a:off x="2634" y="1734"/>
                <a:ext cx="0" cy="482"/>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8" name="Line 152"/>
              <p:cNvSpPr>
                <a:spLocks noChangeShapeType="1"/>
              </p:cNvSpPr>
              <p:nvPr/>
            </p:nvSpPr>
            <p:spPr bwMode="auto">
              <a:xfrm>
                <a:off x="2694" y="1634"/>
                <a:ext cx="0" cy="586"/>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79" name="Line 153"/>
              <p:cNvSpPr>
                <a:spLocks noChangeShapeType="1"/>
              </p:cNvSpPr>
              <p:nvPr/>
            </p:nvSpPr>
            <p:spPr bwMode="auto">
              <a:xfrm>
                <a:off x="2814" y="1629"/>
                <a:ext cx="0" cy="58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0" name="Rectangle 154"/>
              <p:cNvSpPr>
                <a:spLocks noChangeArrowheads="1"/>
              </p:cNvSpPr>
              <p:nvPr/>
            </p:nvSpPr>
            <p:spPr bwMode="auto">
              <a:xfrm>
                <a:off x="1728" y="1152"/>
                <a:ext cx="1164" cy="17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81" name="Text Box 155"/>
              <p:cNvSpPr txBox="1">
                <a:spLocks noChangeArrowheads="1"/>
              </p:cNvSpPr>
              <p:nvPr/>
            </p:nvSpPr>
            <p:spPr bwMode="auto">
              <a:xfrm>
                <a:off x="1978" y="1142"/>
                <a:ext cx="648"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1335" b="1" dirty="0">
                    <a:solidFill>
                      <a:prstClr val="black"/>
                    </a:solidFill>
                    <a:latin typeface="微软雅黑" panose="020B0503020204020204" pitchFamily="34" charset="-122"/>
                    <a:ea typeface="微软雅黑" panose="020B0503020204020204" pitchFamily="34" charset="-122"/>
                  </a:rPr>
                  <a:t>管道容量模型</a:t>
                </a:r>
                <a:endParaRPr kumimoji="1" lang="zh-CN" altLang="en-US" sz="1335" b="1" dirty="0">
                  <a:solidFill>
                    <a:prstClr val="black"/>
                  </a:solidFill>
                  <a:latin typeface="微软雅黑" panose="020B0503020204020204" pitchFamily="34" charset="-122"/>
                  <a:ea typeface="微软雅黑" panose="020B0503020204020204" pitchFamily="34" charset="-122"/>
                </a:endParaRPr>
              </a:p>
            </p:txBody>
          </p:sp>
          <p:sp>
            <p:nvSpPr>
              <p:cNvPr id="182" name="Text Box 156"/>
              <p:cNvSpPr txBox="1">
                <a:spLocks noChangeArrowheads="1"/>
              </p:cNvSpPr>
              <p:nvPr/>
            </p:nvSpPr>
            <p:spPr bwMode="auto">
              <a:xfrm>
                <a:off x="1730" y="1364"/>
                <a:ext cx="387"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1335">
                    <a:solidFill>
                      <a:prstClr val="black"/>
                    </a:solidFill>
                    <a:latin typeface="微软雅黑" panose="020B0503020204020204" pitchFamily="34" charset="-122"/>
                    <a:ea typeface="微软雅黑" panose="020B0503020204020204" pitchFamily="34" charset="-122"/>
                  </a:rPr>
                  <a:t>容量线</a:t>
                </a:r>
                <a:endParaRPr kumimoji="1" lang="zh-CN" altLang="en-US" sz="1335">
                  <a:solidFill>
                    <a:prstClr val="black"/>
                  </a:solidFill>
                  <a:latin typeface="微软雅黑" panose="020B0503020204020204" pitchFamily="34" charset="-122"/>
                  <a:ea typeface="微软雅黑" panose="020B0503020204020204" pitchFamily="34" charset="-122"/>
                </a:endParaRPr>
              </a:p>
            </p:txBody>
          </p:sp>
        </p:grpSp>
        <p:grpSp>
          <p:nvGrpSpPr>
            <p:cNvPr id="18" name="Group 157"/>
            <p:cNvGrpSpPr/>
            <p:nvPr/>
          </p:nvGrpSpPr>
          <p:grpSpPr bwMode="auto">
            <a:xfrm>
              <a:off x="5882490" y="3637919"/>
              <a:ext cx="2505934" cy="1023329"/>
              <a:chOff x="1445" y="1516"/>
              <a:chExt cx="1896" cy="1137"/>
            </a:xfrm>
          </p:grpSpPr>
          <p:sp>
            <p:nvSpPr>
              <p:cNvPr id="119" name="Rectangle 158"/>
              <p:cNvSpPr>
                <a:spLocks noChangeArrowheads="1"/>
              </p:cNvSpPr>
              <p:nvPr/>
            </p:nvSpPr>
            <p:spPr bwMode="auto">
              <a:xfrm>
                <a:off x="1510" y="1517"/>
                <a:ext cx="1748" cy="1024"/>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0" name="Freeform 159"/>
              <p:cNvSpPr/>
              <p:nvPr/>
            </p:nvSpPr>
            <p:spPr bwMode="auto">
              <a:xfrm>
                <a:off x="1725" y="2329"/>
                <a:ext cx="1456" cy="184"/>
              </a:xfrm>
              <a:custGeom>
                <a:avLst/>
                <a:gdLst>
                  <a:gd name="T0" fmla="*/ 0 w 5413"/>
                  <a:gd name="T1" fmla="*/ 101 h 672"/>
                  <a:gd name="T2" fmla="*/ 0 w 5413"/>
                  <a:gd name="T3" fmla="*/ 266 h 672"/>
                  <a:gd name="T4" fmla="*/ 2208 w 5413"/>
                  <a:gd name="T5" fmla="*/ 266 h 672"/>
                  <a:gd name="T6" fmla="*/ 2369 w 5413"/>
                  <a:gd name="T7" fmla="*/ 328 h 672"/>
                  <a:gd name="T8" fmla="*/ 2233 w 5413"/>
                  <a:gd name="T9" fmla="*/ 411 h 672"/>
                  <a:gd name="T10" fmla="*/ 6 w 5413"/>
                  <a:gd name="T11" fmla="*/ 409 h 672"/>
                  <a:gd name="T12" fmla="*/ 6 w 5413"/>
                  <a:gd name="T13" fmla="*/ 672 h 672"/>
                  <a:gd name="T14" fmla="*/ 2247 w 5413"/>
                  <a:gd name="T15" fmla="*/ 671 h 672"/>
                  <a:gd name="T16" fmla="*/ 2644 w 5413"/>
                  <a:gd name="T17" fmla="*/ 472 h 672"/>
                  <a:gd name="T18" fmla="*/ 4842 w 5413"/>
                  <a:gd name="T19" fmla="*/ 467 h 672"/>
                  <a:gd name="T20" fmla="*/ 4842 w 5413"/>
                  <a:gd name="T21" fmla="*/ 530 h 672"/>
                  <a:gd name="T22" fmla="*/ 5413 w 5413"/>
                  <a:gd name="T23" fmla="*/ 340 h 672"/>
                  <a:gd name="T24" fmla="*/ 4848 w 5413"/>
                  <a:gd name="T25" fmla="*/ 153 h 672"/>
                  <a:gd name="T26" fmla="*/ 4848 w 5413"/>
                  <a:gd name="T27" fmla="*/ 214 h 672"/>
                  <a:gd name="T28" fmla="*/ 2661 w 5413"/>
                  <a:gd name="T29" fmla="*/ 221 h 672"/>
                  <a:gd name="T30" fmla="*/ 2233 w 5413"/>
                  <a:gd name="T31" fmla="*/ 0 h 672"/>
                  <a:gd name="T32" fmla="*/ 0 w 5413"/>
                  <a:gd name="T33" fmla="*/ 2 h 672"/>
                  <a:gd name="T34" fmla="*/ 0 w 5413"/>
                  <a:gd name="T35" fmla="*/ 101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13" h="672">
                    <a:moveTo>
                      <a:pt x="0" y="101"/>
                    </a:moveTo>
                    <a:lnTo>
                      <a:pt x="0" y="266"/>
                    </a:lnTo>
                    <a:lnTo>
                      <a:pt x="2208" y="266"/>
                    </a:lnTo>
                    <a:lnTo>
                      <a:pt x="2369" y="328"/>
                    </a:lnTo>
                    <a:lnTo>
                      <a:pt x="2233" y="411"/>
                    </a:lnTo>
                    <a:lnTo>
                      <a:pt x="6" y="409"/>
                    </a:lnTo>
                    <a:lnTo>
                      <a:pt x="6" y="672"/>
                    </a:lnTo>
                    <a:lnTo>
                      <a:pt x="2247" y="671"/>
                    </a:lnTo>
                    <a:lnTo>
                      <a:pt x="2644" y="472"/>
                    </a:lnTo>
                    <a:lnTo>
                      <a:pt x="4842" y="467"/>
                    </a:lnTo>
                    <a:lnTo>
                      <a:pt x="4842" y="530"/>
                    </a:lnTo>
                    <a:lnTo>
                      <a:pt x="5413" y="340"/>
                    </a:lnTo>
                    <a:lnTo>
                      <a:pt x="4848" y="153"/>
                    </a:lnTo>
                    <a:lnTo>
                      <a:pt x="4848" y="214"/>
                    </a:lnTo>
                    <a:lnTo>
                      <a:pt x="2661" y="221"/>
                    </a:lnTo>
                    <a:lnTo>
                      <a:pt x="2233" y="0"/>
                    </a:lnTo>
                    <a:lnTo>
                      <a:pt x="0" y="2"/>
                    </a:lnTo>
                    <a:lnTo>
                      <a:pt x="0" y="101"/>
                    </a:lnTo>
                    <a:close/>
                  </a:path>
                </a:pathLst>
              </a:custGeom>
              <a:solidFill>
                <a:srgbClr val="AAAA83"/>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1" name="Freeform 160"/>
              <p:cNvSpPr/>
              <p:nvPr/>
            </p:nvSpPr>
            <p:spPr bwMode="auto">
              <a:xfrm>
                <a:off x="1858" y="2087"/>
                <a:ext cx="1327" cy="183"/>
              </a:xfrm>
              <a:custGeom>
                <a:avLst/>
                <a:gdLst>
                  <a:gd name="T0" fmla="*/ 0 w 4930"/>
                  <a:gd name="T1" fmla="*/ 146 h 672"/>
                  <a:gd name="T2" fmla="*/ 1 w 4930"/>
                  <a:gd name="T3" fmla="*/ 259 h 672"/>
                  <a:gd name="T4" fmla="*/ 2008 w 4930"/>
                  <a:gd name="T5" fmla="*/ 265 h 672"/>
                  <a:gd name="T6" fmla="*/ 2158 w 4930"/>
                  <a:gd name="T7" fmla="*/ 327 h 672"/>
                  <a:gd name="T8" fmla="*/ 2034 w 4930"/>
                  <a:gd name="T9" fmla="*/ 410 h 672"/>
                  <a:gd name="T10" fmla="*/ 0 w 4930"/>
                  <a:gd name="T11" fmla="*/ 414 h 672"/>
                  <a:gd name="T12" fmla="*/ 0 w 4930"/>
                  <a:gd name="T13" fmla="*/ 672 h 672"/>
                  <a:gd name="T14" fmla="*/ 2045 w 4930"/>
                  <a:gd name="T15" fmla="*/ 670 h 672"/>
                  <a:gd name="T16" fmla="*/ 2415 w 4930"/>
                  <a:gd name="T17" fmla="*/ 473 h 672"/>
                  <a:gd name="T18" fmla="*/ 4412 w 4930"/>
                  <a:gd name="T19" fmla="*/ 466 h 672"/>
                  <a:gd name="T20" fmla="*/ 4412 w 4930"/>
                  <a:gd name="T21" fmla="*/ 529 h 672"/>
                  <a:gd name="T22" fmla="*/ 4930 w 4930"/>
                  <a:gd name="T23" fmla="*/ 338 h 672"/>
                  <a:gd name="T24" fmla="*/ 4416 w 4930"/>
                  <a:gd name="T25" fmla="*/ 151 h 672"/>
                  <a:gd name="T26" fmla="*/ 4416 w 4930"/>
                  <a:gd name="T27" fmla="*/ 213 h 672"/>
                  <a:gd name="T28" fmla="*/ 2421 w 4930"/>
                  <a:gd name="T29" fmla="*/ 219 h 672"/>
                  <a:gd name="T30" fmla="*/ 2034 w 4930"/>
                  <a:gd name="T31" fmla="*/ 0 h 672"/>
                  <a:gd name="T32" fmla="*/ 0 w 4930"/>
                  <a:gd name="T33" fmla="*/ 8 h 672"/>
                  <a:gd name="T34" fmla="*/ 0 w 4930"/>
                  <a:gd name="T35" fmla="*/ 146 h 672"/>
                  <a:gd name="T36" fmla="*/ 1 w 4930"/>
                  <a:gd name="T37" fmla="*/ 259 h 672"/>
                  <a:gd name="T38" fmla="*/ 0 w 4930"/>
                  <a:gd name="T39" fmla="*/ 146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30" h="672">
                    <a:moveTo>
                      <a:pt x="0" y="146"/>
                    </a:moveTo>
                    <a:lnTo>
                      <a:pt x="1" y="259"/>
                    </a:lnTo>
                    <a:lnTo>
                      <a:pt x="2008" y="265"/>
                    </a:lnTo>
                    <a:lnTo>
                      <a:pt x="2158" y="327"/>
                    </a:lnTo>
                    <a:lnTo>
                      <a:pt x="2034" y="410"/>
                    </a:lnTo>
                    <a:lnTo>
                      <a:pt x="0" y="414"/>
                    </a:lnTo>
                    <a:lnTo>
                      <a:pt x="0" y="672"/>
                    </a:lnTo>
                    <a:lnTo>
                      <a:pt x="2045" y="670"/>
                    </a:lnTo>
                    <a:lnTo>
                      <a:pt x="2415" y="473"/>
                    </a:lnTo>
                    <a:lnTo>
                      <a:pt x="4412" y="466"/>
                    </a:lnTo>
                    <a:lnTo>
                      <a:pt x="4412" y="529"/>
                    </a:lnTo>
                    <a:lnTo>
                      <a:pt x="4930" y="338"/>
                    </a:lnTo>
                    <a:lnTo>
                      <a:pt x="4416" y="151"/>
                    </a:lnTo>
                    <a:lnTo>
                      <a:pt x="4416" y="213"/>
                    </a:lnTo>
                    <a:lnTo>
                      <a:pt x="2421" y="219"/>
                    </a:lnTo>
                    <a:lnTo>
                      <a:pt x="2034" y="0"/>
                    </a:lnTo>
                    <a:lnTo>
                      <a:pt x="0" y="8"/>
                    </a:lnTo>
                    <a:lnTo>
                      <a:pt x="0" y="146"/>
                    </a:lnTo>
                    <a:lnTo>
                      <a:pt x="1" y="259"/>
                    </a:lnTo>
                    <a:lnTo>
                      <a:pt x="0" y="146"/>
                    </a:lnTo>
                    <a:close/>
                  </a:path>
                </a:pathLst>
              </a:custGeom>
              <a:solidFill>
                <a:srgbClr val="AAAA83"/>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2" name="Freeform 161"/>
              <p:cNvSpPr/>
              <p:nvPr/>
            </p:nvSpPr>
            <p:spPr bwMode="auto">
              <a:xfrm>
                <a:off x="2180" y="1578"/>
                <a:ext cx="1003" cy="184"/>
              </a:xfrm>
              <a:custGeom>
                <a:avLst/>
                <a:gdLst>
                  <a:gd name="T0" fmla="*/ 0 w 3725"/>
                  <a:gd name="T1" fmla="*/ 110 h 673"/>
                  <a:gd name="T2" fmla="*/ 0 w 3725"/>
                  <a:gd name="T3" fmla="*/ 264 h 673"/>
                  <a:gd name="T4" fmla="*/ 1522 w 3725"/>
                  <a:gd name="T5" fmla="*/ 265 h 673"/>
                  <a:gd name="T6" fmla="*/ 1633 w 3725"/>
                  <a:gd name="T7" fmla="*/ 327 h 673"/>
                  <a:gd name="T8" fmla="*/ 1540 w 3725"/>
                  <a:gd name="T9" fmla="*/ 410 h 673"/>
                  <a:gd name="T10" fmla="*/ 5 w 3725"/>
                  <a:gd name="T11" fmla="*/ 409 h 673"/>
                  <a:gd name="T12" fmla="*/ 5 w 3725"/>
                  <a:gd name="T13" fmla="*/ 673 h 673"/>
                  <a:gd name="T14" fmla="*/ 1548 w 3725"/>
                  <a:gd name="T15" fmla="*/ 670 h 673"/>
                  <a:gd name="T16" fmla="*/ 1827 w 3725"/>
                  <a:gd name="T17" fmla="*/ 473 h 673"/>
                  <a:gd name="T18" fmla="*/ 3335 w 3725"/>
                  <a:gd name="T19" fmla="*/ 466 h 673"/>
                  <a:gd name="T20" fmla="*/ 3335 w 3725"/>
                  <a:gd name="T21" fmla="*/ 529 h 673"/>
                  <a:gd name="T22" fmla="*/ 3725 w 3725"/>
                  <a:gd name="T23" fmla="*/ 338 h 673"/>
                  <a:gd name="T24" fmla="*/ 3338 w 3725"/>
                  <a:gd name="T25" fmla="*/ 152 h 673"/>
                  <a:gd name="T26" fmla="*/ 3338 w 3725"/>
                  <a:gd name="T27" fmla="*/ 214 h 673"/>
                  <a:gd name="T28" fmla="*/ 1832 w 3725"/>
                  <a:gd name="T29" fmla="*/ 220 h 673"/>
                  <a:gd name="T30" fmla="*/ 1540 w 3725"/>
                  <a:gd name="T31" fmla="*/ 0 h 673"/>
                  <a:gd name="T32" fmla="*/ 0 w 3725"/>
                  <a:gd name="T33" fmla="*/ 0 h 673"/>
                  <a:gd name="T34" fmla="*/ 0 w 3725"/>
                  <a:gd name="T35" fmla="*/ 110 h 673"/>
                  <a:gd name="T36" fmla="*/ 0 w 3725"/>
                  <a:gd name="T37" fmla="*/ 264 h 673"/>
                  <a:gd name="T38" fmla="*/ 0 w 3725"/>
                  <a:gd name="T39" fmla="*/ 110 h 673"/>
                  <a:gd name="T40" fmla="*/ 0 w 3725"/>
                  <a:gd name="T41" fmla="*/ 264 h 673"/>
                  <a:gd name="T42" fmla="*/ 0 w 3725"/>
                  <a:gd name="T43" fmla="*/ 110 h 673"/>
                  <a:gd name="T44" fmla="*/ 0 w 3725"/>
                  <a:gd name="T45" fmla="*/ 264 h 673"/>
                  <a:gd name="T46" fmla="*/ 0 w 3725"/>
                  <a:gd name="T47" fmla="*/ 11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5" h="673">
                    <a:moveTo>
                      <a:pt x="0" y="110"/>
                    </a:moveTo>
                    <a:lnTo>
                      <a:pt x="0" y="264"/>
                    </a:lnTo>
                    <a:lnTo>
                      <a:pt x="1522" y="265"/>
                    </a:lnTo>
                    <a:lnTo>
                      <a:pt x="1633" y="327"/>
                    </a:lnTo>
                    <a:lnTo>
                      <a:pt x="1540" y="410"/>
                    </a:lnTo>
                    <a:lnTo>
                      <a:pt x="5" y="409"/>
                    </a:lnTo>
                    <a:lnTo>
                      <a:pt x="5" y="673"/>
                    </a:lnTo>
                    <a:lnTo>
                      <a:pt x="1548" y="670"/>
                    </a:lnTo>
                    <a:lnTo>
                      <a:pt x="1827" y="473"/>
                    </a:lnTo>
                    <a:lnTo>
                      <a:pt x="3335" y="466"/>
                    </a:lnTo>
                    <a:lnTo>
                      <a:pt x="3335" y="529"/>
                    </a:lnTo>
                    <a:lnTo>
                      <a:pt x="3725" y="338"/>
                    </a:lnTo>
                    <a:lnTo>
                      <a:pt x="3338" y="152"/>
                    </a:lnTo>
                    <a:lnTo>
                      <a:pt x="3338" y="214"/>
                    </a:lnTo>
                    <a:lnTo>
                      <a:pt x="1832" y="220"/>
                    </a:lnTo>
                    <a:lnTo>
                      <a:pt x="1540" y="0"/>
                    </a:lnTo>
                    <a:lnTo>
                      <a:pt x="0" y="0"/>
                    </a:lnTo>
                    <a:lnTo>
                      <a:pt x="0" y="110"/>
                    </a:lnTo>
                    <a:lnTo>
                      <a:pt x="0" y="264"/>
                    </a:lnTo>
                    <a:lnTo>
                      <a:pt x="0" y="110"/>
                    </a:lnTo>
                    <a:lnTo>
                      <a:pt x="0" y="264"/>
                    </a:lnTo>
                    <a:lnTo>
                      <a:pt x="0" y="110"/>
                    </a:lnTo>
                    <a:lnTo>
                      <a:pt x="0" y="264"/>
                    </a:lnTo>
                    <a:lnTo>
                      <a:pt x="0" y="110"/>
                    </a:lnTo>
                    <a:close/>
                  </a:path>
                </a:pathLst>
              </a:custGeom>
              <a:solidFill>
                <a:srgbClr val="AAAA83"/>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3" name="Freeform 162"/>
              <p:cNvSpPr/>
              <p:nvPr/>
            </p:nvSpPr>
            <p:spPr bwMode="auto">
              <a:xfrm>
                <a:off x="2001" y="1831"/>
                <a:ext cx="1161" cy="184"/>
              </a:xfrm>
              <a:custGeom>
                <a:avLst/>
                <a:gdLst>
                  <a:gd name="T0" fmla="*/ 1 w 4313"/>
                  <a:gd name="T1" fmla="*/ 58 h 673"/>
                  <a:gd name="T2" fmla="*/ 1 w 4313"/>
                  <a:gd name="T3" fmla="*/ 266 h 673"/>
                  <a:gd name="T4" fmla="*/ 1758 w 4313"/>
                  <a:gd name="T5" fmla="*/ 266 h 673"/>
                  <a:gd name="T6" fmla="*/ 1889 w 4313"/>
                  <a:gd name="T7" fmla="*/ 328 h 673"/>
                  <a:gd name="T8" fmla="*/ 1780 w 4313"/>
                  <a:gd name="T9" fmla="*/ 413 h 673"/>
                  <a:gd name="T10" fmla="*/ 0 w 4313"/>
                  <a:gd name="T11" fmla="*/ 408 h 673"/>
                  <a:gd name="T12" fmla="*/ 0 w 4313"/>
                  <a:gd name="T13" fmla="*/ 673 h 673"/>
                  <a:gd name="T14" fmla="*/ 1790 w 4313"/>
                  <a:gd name="T15" fmla="*/ 671 h 673"/>
                  <a:gd name="T16" fmla="*/ 2105 w 4313"/>
                  <a:gd name="T17" fmla="*/ 465 h 673"/>
                  <a:gd name="T18" fmla="*/ 3860 w 4313"/>
                  <a:gd name="T19" fmla="*/ 467 h 673"/>
                  <a:gd name="T20" fmla="*/ 3860 w 4313"/>
                  <a:gd name="T21" fmla="*/ 530 h 673"/>
                  <a:gd name="T22" fmla="*/ 4313 w 4313"/>
                  <a:gd name="T23" fmla="*/ 339 h 673"/>
                  <a:gd name="T24" fmla="*/ 3863 w 4313"/>
                  <a:gd name="T25" fmla="*/ 153 h 673"/>
                  <a:gd name="T26" fmla="*/ 3863 w 4313"/>
                  <a:gd name="T27" fmla="*/ 216 h 673"/>
                  <a:gd name="T28" fmla="*/ 2119 w 4313"/>
                  <a:gd name="T29" fmla="*/ 219 h 673"/>
                  <a:gd name="T30" fmla="*/ 1780 w 4313"/>
                  <a:gd name="T31" fmla="*/ 1 h 673"/>
                  <a:gd name="T32" fmla="*/ 1 w 4313"/>
                  <a:gd name="T33" fmla="*/ 0 h 673"/>
                  <a:gd name="T34" fmla="*/ 1 w 4313"/>
                  <a:gd name="T35" fmla="*/ 58 h 673"/>
                  <a:gd name="T36" fmla="*/ 1 w 4313"/>
                  <a:gd name="T37" fmla="*/ 266 h 673"/>
                  <a:gd name="T38" fmla="*/ 1 w 4313"/>
                  <a:gd name="T39" fmla="*/ 58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13" h="673">
                    <a:moveTo>
                      <a:pt x="1" y="58"/>
                    </a:moveTo>
                    <a:lnTo>
                      <a:pt x="1" y="266"/>
                    </a:lnTo>
                    <a:lnTo>
                      <a:pt x="1758" y="266"/>
                    </a:lnTo>
                    <a:lnTo>
                      <a:pt x="1889" y="328"/>
                    </a:lnTo>
                    <a:lnTo>
                      <a:pt x="1780" y="413"/>
                    </a:lnTo>
                    <a:lnTo>
                      <a:pt x="0" y="408"/>
                    </a:lnTo>
                    <a:lnTo>
                      <a:pt x="0" y="673"/>
                    </a:lnTo>
                    <a:lnTo>
                      <a:pt x="1790" y="671"/>
                    </a:lnTo>
                    <a:lnTo>
                      <a:pt x="2105" y="465"/>
                    </a:lnTo>
                    <a:lnTo>
                      <a:pt x="3860" y="467"/>
                    </a:lnTo>
                    <a:lnTo>
                      <a:pt x="3860" y="530"/>
                    </a:lnTo>
                    <a:lnTo>
                      <a:pt x="4313" y="339"/>
                    </a:lnTo>
                    <a:lnTo>
                      <a:pt x="3863" y="153"/>
                    </a:lnTo>
                    <a:lnTo>
                      <a:pt x="3863" y="216"/>
                    </a:lnTo>
                    <a:lnTo>
                      <a:pt x="2119" y="219"/>
                    </a:lnTo>
                    <a:lnTo>
                      <a:pt x="1780" y="1"/>
                    </a:lnTo>
                    <a:lnTo>
                      <a:pt x="1" y="0"/>
                    </a:lnTo>
                    <a:lnTo>
                      <a:pt x="1" y="58"/>
                    </a:lnTo>
                    <a:lnTo>
                      <a:pt x="1" y="266"/>
                    </a:lnTo>
                    <a:lnTo>
                      <a:pt x="1" y="58"/>
                    </a:lnTo>
                    <a:close/>
                  </a:path>
                </a:pathLst>
              </a:custGeom>
              <a:solidFill>
                <a:srgbClr val="AAAA83"/>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4" name="Line 163"/>
              <p:cNvSpPr>
                <a:spLocks noChangeShapeType="1"/>
              </p:cNvSpPr>
              <p:nvPr/>
            </p:nvSpPr>
            <p:spPr bwMode="auto">
              <a:xfrm flipV="1">
                <a:off x="2604" y="1979"/>
                <a:ext cx="119" cy="14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5" name="Freeform 164"/>
              <p:cNvSpPr/>
              <p:nvPr/>
            </p:nvSpPr>
            <p:spPr bwMode="auto">
              <a:xfrm>
                <a:off x="2676" y="1973"/>
                <a:ext cx="51" cy="59"/>
              </a:xfrm>
              <a:custGeom>
                <a:avLst/>
                <a:gdLst>
                  <a:gd name="T0" fmla="*/ 0 w 187"/>
                  <a:gd name="T1" fmla="*/ 143 h 216"/>
                  <a:gd name="T2" fmla="*/ 187 w 187"/>
                  <a:gd name="T3" fmla="*/ 0 h 216"/>
                  <a:gd name="T4" fmla="*/ 88 w 187"/>
                  <a:gd name="T5" fmla="*/ 216 h 216"/>
                  <a:gd name="T6" fmla="*/ 0 w 187"/>
                  <a:gd name="T7" fmla="*/ 143 h 216"/>
                </a:gdLst>
                <a:ahLst/>
                <a:cxnLst>
                  <a:cxn ang="0">
                    <a:pos x="T0" y="T1"/>
                  </a:cxn>
                  <a:cxn ang="0">
                    <a:pos x="T2" y="T3"/>
                  </a:cxn>
                  <a:cxn ang="0">
                    <a:pos x="T4" y="T5"/>
                  </a:cxn>
                  <a:cxn ang="0">
                    <a:pos x="T6" y="T7"/>
                  </a:cxn>
                </a:cxnLst>
                <a:rect l="0" t="0" r="r" b="b"/>
                <a:pathLst>
                  <a:path w="187" h="216">
                    <a:moveTo>
                      <a:pt x="0" y="143"/>
                    </a:moveTo>
                    <a:lnTo>
                      <a:pt x="187" y="0"/>
                    </a:lnTo>
                    <a:lnTo>
                      <a:pt x="88" y="216"/>
                    </a:lnTo>
                    <a:lnTo>
                      <a:pt x="0" y="143"/>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6" name="Line 165"/>
              <p:cNvSpPr>
                <a:spLocks noChangeShapeType="1"/>
              </p:cNvSpPr>
              <p:nvPr/>
            </p:nvSpPr>
            <p:spPr bwMode="auto">
              <a:xfrm flipV="1">
                <a:off x="2743" y="1974"/>
                <a:ext cx="119" cy="15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7" name="Freeform 166"/>
              <p:cNvSpPr/>
              <p:nvPr/>
            </p:nvSpPr>
            <p:spPr bwMode="auto">
              <a:xfrm>
                <a:off x="2815" y="1970"/>
                <a:ext cx="51" cy="59"/>
              </a:xfrm>
              <a:custGeom>
                <a:avLst/>
                <a:gdLst>
                  <a:gd name="T0" fmla="*/ 0 w 188"/>
                  <a:gd name="T1" fmla="*/ 142 h 215"/>
                  <a:gd name="T2" fmla="*/ 188 w 188"/>
                  <a:gd name="T3" fmla="*/ 0 h 215"/>
                  <a:gd name="T4" fmla="*/ 88 w 188"/>
                  <a:gd name="T5" fmla="*/ 215 h 215"/>
                  <a:gd name="T6" fmla="*/ 0 w 188"/>
                  <a:gd name="T7" fmla="*/ 142 h 215"/>
                </a:gdLst>
                <a:ahLst/>
                <a:cxnLst>
                  <a:cxn ang="0">
                    <a:pos x="T0" y="T1"/>
                  </a:cxn>
                  <a:cxn ang="0">
                    <a:pos x="T2" y="T3"/>
                  </a:cxn>
                  <a:cxn ang="0">
                    <a:pos x="T4" y="T5"/>
                  </a:cxn>
                  <a:cxn ang="0">
                    <a:pos x="T6" y="T7"/>
                  </a:cxn>
                </a:cxnLst>
                <a:rect l="0" t="0" r="r" b="b"/>
                <a:pathLst>
                  <a:path w="188" h="215">
                    <a:moveTo>
                      <a:pt x="0" y="142"/>
                    </a:moveTo>
                    <a:lnTo>
                      <a:pt x="188" y="0"/>
                    </a:lnTo>
                    <a:lnTo>
                      <a:pt x="88" y="215"/>
                    </a:lnTo>
                    <a:lnTo>
                      <a:pt x="0" y="142"/>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8" name="Line 167"/>
              <p:cNvSpPr>
                <a:spLocks noChangeShapeType="1"/>
              </p:cNvSpPr>
              <p:nvPr/>
            </p:nvSpPr>
            <p:spPr bwMode="auto">
              <a:xfrm flipV="1">
                <a:off x="2881" y="1972"/>
                <a:ext cx="118"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29" name="Freeform 168"/>
              <p:cNvSpPr/>
              <p:nvPr/>
            </p:nvSpPr>
            <p:spPr bwMode="auto">
              <a:xfrm>
                <a:off x="2953" y="1968"/>
                <a:ext cx="50" cy="59"/>
              </a:xfrm>
              <a:custGeom>
                <a:avLst/>
                <a:gdLst>
                  <a:gd name="T0" fmla="*/ 0 w 187"/>
                  <a:gd name="T1" fmla="*/ 143 h 217"/>
                  <a:gd name="T2" fmla="*/ 187 w 187"/>
                  <a:gd name="T3" fmla="*/ 0 h 217"/>
                  <a:gd name="T4" fmla="*/ 88 w 187"/>
                  <a:gd name="T5" fmla="*/ 217 h 217"/>
                  <a:gd name="T6" fmla="*/ 0 w 187"/>
                  <a:gd name="T7" fmla="*/ 143 h 217"/>
                </a:gdLst>
                <a:ahLst/>
                <a:cxnLst>
                  <a:cxn ang="0">
                    <a:pos x="T0" y="T1"/>
                  </a:cxn>
                  <a:cxn ang="0">
                    <a:pos x="T2" y="T3"/>
                  </a:cxn>
                  <a:cxn ang="0">
                    <a:pos x="T4" y="T5"/>
                  </a:cxn>
                  <a:cxn ang="0">
                    <a:pos x="T6" y="T7"/>
                  </a:cxn>
                </a:cxnLst>
                <a:rect l="0" t="0" r="r" b="b"/>
                <a:pathLst>
                  <a:path w="187" h="217">
                    <a:moveTo>
                      <a:pt x="0" y="143"/>
                    </a:moveTo>
                    <a:lnTo>
                      <a:pt x="187" y="0"/>
                    </a:lnTo>
                    <a:lnTo>
                      <a:pt x="88" y="217"/>
                    </a:lnTo>
                    <a:lnTo>
                      <a:pt x="0" y="143"/>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0" name="Line 169"/>
              <p:cNvSpPr>
                <a:spLocks noChangeShapeType="1"/>
              </p:cNvSpPr>
              <p:nvPr/>
            </p:nvSpPr>
            <p:spPr bwMode="auto">
              <a:xfrm flipV="1">
                <a:off x="2512" y="2233"/>
                <a:ext cx="119" cy="14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1" name="Freeform 170"/>
              <p:cNvSpPr/>
              <p:nvPr/>
            </p:nvSpPr>
            <p:spPr bwMode="auto">
              <a:xfrm>
                <a:off x="2584" y="2228"/>
                <a:ext cx="51" cy="59"/>
              </a:xfrm>
              <a:custGeom>
                <a:avLst/>
                <a:gdLst>
                  <a:gd name="T0" fmla="*/ 0 w 189"/>
                  <a:gd name="T1" fmla="*/ 141 h 216"/>
                  <a:gd name="T2" fmla="*/ 189 w 189"/>
                  <a:gd name="T3" fmla="*/ 0 h 216"/>
                  <a:gd name="T4" fmla="*/ 88 w 189"/>
                  <a:gd name="T5" fmla="*/ 216 h 216"/>
                  <a:gd name="T6" fmla="*/ 0 w 189"/>
                  <a:gd name="T7" fmla="*/ 141 h 216"/>
                </a:gdLst>
                <a:ahLst/>
                <a:cxnLst>
                  <a:cxn ang="0">
                    <a:pos x="T0" y="T1"/>
                  </a:cxn>
                  <a:cxn ang="0">
                    <a:pos x="T2" y="T3"/>
                  </a:cxn>
                  <a:cxn ang="0">
                    <a:pos x="T4" y="T5"/>
                  </a:cxn>
                  <a:cxn ang="0">
                    <a:pos x="T6" y="T7"/>
                  </a:cxn>
                </a:cxnLst>
                <a:rect l="0" t="0" r="r" b="b"/>
                <a:pathLst>
                  <a:path w="189" h="216">
                    <a:moveTo>
                      <a:pt x="0" y="141"/>
                    </a:moveTo>
                    <a:lnTo>
                      <a:pt x="189" y="0"/>
                    </a:lnTo>
                    <a:lnTo>
                      <a:pt x="88" y="216"/>
                    </a:lnTo>
                    <a:lnTo>
                      <a:pt x="0" y="141"/>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2" name="Line 171"/>
              <p:cNvSpPr>
                <a:spLocks noChangeShapeType="1"/>
              </p:cNvSpPr>
              <p:nvPr/>
            </p:nvSpPr>
            <p:spPr bwMode="auto">
              <a:xfrm flipV="1">
                <a:off x="2650" y="2229"/>
                <a:ext cx="119"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3" name="Freeform 172"/>
              <p:cNvSpPr/>
              <p:nvPr/>
            </p:nvSpPr>
            <p:spPr bwMode="auto">
              <a:xfrm>
                <a:off x="2721" y="2225"/>
                <a:ext cx="52" cy="59"/>
              </a:xfrm>
              <a:custGeom>
                <a:avLst/>
                <a:gdLst>
                  <a:gd name="T0" fmla="*/ 0 w 188"/>
                  <a:gd name="T1" fmla="*/ 142 h 215"/>
                  <a:gd name="T2" fmla="*/ 188 w 188"/>
                  <a:gd name="T3" fmla="*/ 0 h 215"/>
                  <a:gd name="T4" fmla="*/ 88 w 188"/>
                  <a:gd name="T5" fmla="*/ 215 h 215"/>
                  <a:gd name="T6" fmla="*/ 0 w 188"/>
                  <a:gd name="T7" fmla="*/ 142 h 215"/>
                </a:gdLst>
                <a:ahLst/>
                <a:cxnLst>
                  <a:cxn ang="0">
                    <a:pos x="T0" y="T1"/>
                  </a:cxn>
                  <a:cxn ang="0">
                    <a:pos x="T2" y="T3"/>
                  </a:cxn>
                  <a:cxn ang="0">
                    <a:pos x="T4" y="T5"/>
                  </a:cxn>
                  <a:cxn ang="0">
                    <a:pos x="T6" y="T7"/>
                  </a:cxn>
                </a:cxnLst>
                <a:rect l="0" t="0" r="r" b="b"/>
                <a:pathLst>
                  <a:path w="188" h="215">
                    <a:moveTo>
                      <a:pt x="0" y="142"/>
                    </a:moveTo>
                    <a:lnTo>
                      <a:pt x="188" y="0"/>
                    </a:lnTo>
                    <a:lnTo>
                      <a:pt x="88" y="215"/>
                    </a:lnTo>
                    <a:lnTo>
                      <a:pt x="0" y="142"/>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4" name="Line 173"/>
              <p:cNvSpPr>
                <a:spLocks noChangeShapeType="1"/>
              </p:cNvSpPr>
              <p:nvPr/>
            </p:nvSpPr>
            <p:spPr bwMode="auto">
              <a:xfrm flipV="1">
                <a:off x="2789" y="2227"/>
                <a:ext cx="120" cy="149"/>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5" name="Freeform 174"/>
              <p:cNvSpPr/>
              <p:nvPr/>
            </p:nvSpPr>
            <p:spPr bwMode="auto">
              <a:xfrm>
                <a:off x="2861" y="2222"/>
                <a:ext cx="51" cy="59"/>
              </a:xfrm>
              <a:custGeom>
                <a:avLst/>
                <a:gdLst>
                  <a:gd name="T0" fmla="*/ 0 w 188"/>
                  <a:gd name="T1" fmla="*/ 142 h 215"/>
                  <a:gd name="T2" fmla="*/ 188 w 188"/>
                  <a:gd name="T3" fmla="*/ 0 h 215"/>
                  <a:gd name="T4" fmla="*/ 88 w 188"/>
                  <a:gd name="T5" fmla="*/ 215 h 215"/>
                  <a:gd name="T6" fmla="*/ 0 w 188"/>
                  <a:gd name="T7" fmla="*/ 142 h 215"/>
                </a:gdLst>
                <a:ahLst/>
                <a:cxnLst>
                  <a:cxn ang="0">
                    <a:pos x="T0" y="T1"/>
                  </a:cxn>
                  <a:cxn ang="0">
                    <a:pos x="T2" y="T3"/>
                  </a:cxn>
                  <a:cxn ang="0">
                    <a:pos x="T4" y="T5"/>
                  </a:cxn>
                  <a:cxn ang="0">
                    <a:pos x="T6" y="T7"/>
                  </a:cxn>
                </a:cxnLst>
                <a:rect l="0" t="0" r="r" b="b"/>
                <a:pathLst>
                  <a:path w="188" h="215">
                    <a:moveTo>
                      <a:pt x="0" y="142"/>
                    </a:moveTo>
                    <a:lnTo>
                      <a:pt x="188" y="0"/>
                    </a:lnTo>
                    <a:lnTo>
                      <a:pt x="88" y="215"/>
                    </a:lnTo>
                    <a:lnTo>
                      <a:pt x="0" y="142"/>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6" name="Line 175"/>
              <p:cNvSpPr>
                <a:spLocks noChangeShapeType="1"/>
              </p:cNvSpPr>
              <p:nvPr/>
            </p:nvSpPr>
            <p:spPr bwMode="auto">
              <a:xfrm flipV="1">
                <a:off x="2666" y="1727"/>
                <a:ext cx="119"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7" name="Freeform 176"/>
              <p:cNvSpPr/>
              <p:nvPr/>
            </p:nvSpPr>
            <p:spPr bwMode="auto">
              <a:xfrm>
                <a:off x="2739" y="1723"/>
                <a:ext cx="50" cy="59"/>
              </a:xfrm>
              <a:custGeom>
                <a:avLst/>
                <a:gdLst>
                  <a:gd name="T0" fmla="*/ 0 w 188"/>
                  <a:gd name="T1" fmla="*/ 142 h 215"/>
                  <a:gd name="T2" fmla="*/ 188 w 188"/>
                  <a:gd name="T3" fmla="*/ 0 h 215"/>
                  <a:gd name="T4" fmla="*/ 87 w 188"/>
                  <a:gd name="T5" fmla="*/ 215 h 215"/>
                  <a:gd name="T6" fmla="*/ 0 w 188"/>
                  <a:gd name="T7" fmla="*/ 142 h 215"/>
                </a:gdLst>
                <a:ahLst/>
                <a:cxnLst>
                  <a:cxn ang="0">
                    <a:pos x="T0" y="T1"/>
                  </a:cxn>
                  <a:cxn ang="0">
                    <a:pos x="T2" y="T3"/>
                  </a:cxn>
                  <a:cxn ang="0">
                    <a:pos x="T4" y="T5"/>
                  </a:cxn>
                  <a:cxn ang="0">
                    <a:pos x="T6" y="T7"/>
                  </a:cxn>
                </a:cxnLst>
                <a:rect l="0" t="0" r="r" b="b"/>
                <a:pathLst>
                  <a:path w="188" h="215">
                    <a:moveTo>
                      <a:pt x="0" y="142"/>
                    </a:moveTo>
                    <a:lnTo>
                      <a:pt x="188" y="0"/>
                    </a:lnTo>
                    <a:lnTo>
                      <a:pt x="87" y="215"/>
                    </a:lnTo>
                    <a:lnTo>
                      <a:pt x="0" y="142"/>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8" name="Line 177"/>
              <p:cNvSpPr>
                <a:spLocks noChangeShapeType="1"/>
              </p:cNvSpPr>
              <p:nvPr/>
            </p:nvSpPr>
            <p:spPr bwMode="auto">
              <a:xfrm flipV="1">
                <a:off x="2805" y="1723"/>
                <a:ext cx="118"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39" name="Freeform 178"/>
              <p:cNvSpPr/>
              <p:nvPr/>
            </p:nvSpPr>
            <p:spPr bwMode="auto">
              <a:xfrm>
                <a:off x="2876" y="1719"/>
                <a:ext cx="51" cy="58"/>
              </a:xfrm>
              <a:custGeom>
                <a:avLst/>
                <a:gdLst>
                  <a:gd name="T0" fmla="*/ 0 w 188"/>
                  <a:gd name="T1" fmla="*/ 143 h 216"/>
                  <a:gd name="T2" fmla="*/ 188 w 188"/>
                  <a:gd name="T3" fmla="*/ 0 h 216"/>
                  <a:gd name="T4" fmla="*/ 88 w 188"/>
                  <a:gd name="T5" fmla="*/ 216 h 216"/>
                  <a:gd name="T6" fmla="*/ 0 w 188"/>
                  <a:gd name="T7" fmla="*/ 143 h 216"/>
                </a:gdLst>
                <a:ahLst/>
                <a:cxnLst>
                  <a:cxn ang="0">
                    <a:pos x="T0" y="T1"/>
                  </a:cxn>
                  <a:cxn ang="0">
                    <a:pos x="T2" y="T3"/>
                  </a:cxn>
                  <a:cxn ang="0">
                    <a:pos x="T4" y="T5"/>
                  </a:cxn>
                  <a:cxn ang="0">
                    <a:pos x="T6" y="T7"/>
                  </a:cxn>
                </a:cxnLst>
                <a:rect l="0" t="0" r="r" b="b"/>
                <a:pathLst>
                  <a:path w="188" h="216">
                    <a:moveTo>
                      <a:pt x="0" y="143"/>
                    </a:moveTo>
                    <a:lnTo>
                      <a:pt x="188" y="0"/>
                    </a:lnTo>
                    <a:lnTo>
                      <a:pt x="88" y="216"/>
                    </a:lnTo>
                    <a:lnTo>
                      <a:pt x="0" y="143"/>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40" name="Line 179"/>
              <p:cNvSpPr>
                <a:spLocks noChangeShapeType="1"/>
              </p:cNvSpPr>
              <p:nvPr/>
            </p:nvSpPr>
            <p:spPr bwMode="auto">
              <a:xfrm flipV="1">
                <a:off x="2943" y="1721"/>
                <a:ext cx="119"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41" name="Freeform 180"/>
              <p:cNvSpPr/>
              <p:nvPr/>
            </p:nvSpPr>
            <p:spPr bwMode="auto">
              <a:xfrm>
                <a:off x="3014" y="1716"/>
                <a:ext cx="50" cy="59"/>
              </a:xfrm>
              <a:custGeom>
                <a:avLst/>
                <a:gdLst>
                  <a:gd name="T0" fmla="*/ 0 w 187"/>
                  <a:gd name="T1" fmla="*/ 143 h 216"/>
                  <a:gd name="T2" fmla="*/ 187 w 187"/>
                  <a:gd name="T3" fmla="*/ 0 h 216"/>
                  <a:gd name="T4" fmla="*/ 88 w 187"/>
                  <a:gd name="T5" fmla="*/ 216 h 216"/>
                  <a:gd name="T6" fmla="*/ 0 w 187"/>
                  <a:gd name="T7" fmla="*/ 143 h 216"/>
                </a:gdLst>
                <a:ahLst/>
                <a:cxnLst>
                  <a:cxn ang="0">
                    <a:pos x="T0" y="T1"/>
                  </a:cxn>
                  <a:cxn ang="0">
                    <a:pos x="T2" y="T3"/>
                  </a:cxn>
                  <a:cxn ang="0">
                    <a:pos x="T4" y="T5"/>
                  </a:cxn>
                  <a:cxn ang="0">
                    <a:pos x="T6" y="T7"/>
                  </a:cxn>
                </a:cxnLst>
                <a:rect l="0" t="0" r="r" b="b"/>
                <a:pathLst>
                  <a:path w="187" h="216">
                    <a:moveTo>
                      <a:pt x="0" y="143"/>
                    </a:moveTo>
                    <a:lnTo>
                      <a:pt x="187" y="0"/>
                    </a:lnTo>
                    <a:lnTo>
                      <a:pt x="88" y="216"/>
                    </a:lnTo>
                    <a:lnTo>
                      <a:pt x="0" y="143"/>
                    </a:lnTo>
                    <a:close/>
                  </a:path>
                </a:pathLst>
              </a:custGeom>
              <a:solidFill>
                <a:srgbClr val="000000"/>
              </a:solidFill>
              <a:ln w="9525">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42" name="Rectangle 181"/>
              <p:cNvSpPr>
                <a:spLocks noChangeArrowheads="1"/>
              </p:cNvSpPr>
              <p:nvPr/>
            </p:nvSpPr>
            <p:spPr bwMode="auto">
              <a:xfrm>
                <a:off x="1914" y="2339"/>
                <a:ext cx="19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eaLnBrk="1" fontAlgn="auto" hangingPunct="1">
                  <a:spcBef>
                    <a:spcPts val="0"/>
                  </a:spcBef>
                  <a:spcAft>
                    <a:spcPts val="0"/>
                  </a:spcAft>
                </a:pPr>
                <a:endParaRPr kumimoji="1" lang="zh-CN" altLang="zh-CN" sz="665">
                  <a:solidFill>
                    <a:prstClr val="black"/>
                  </a:solidFill>
                  <a:latin typeface="微软雅黑" panose="020B0503020204020204" pitchFamily="34" charset="-122"/>
                  <a:ea typeface="微软雅黑" panose="020B0503020204020204" pitchFamily="34" charset="-122"/>
                </a:endParaRPr>
              </a:p>
            </p:txBody>
          </p:sp>
          <p:sp>
            <p:nvSpPr>
              <p:cNvPr id="143" name="Rectangle 182"/>
              <p:cNvSpPr>
                <a:spLocks noChangeArrowheads="1"/>
              </p:cNvSpPr>
              <p:nvPr/>
            </p:nvSpPr>
            <p:spPr bwMode="auto">
              <a:xfrm>
                <a:off x="1929" y="2455"/>
                <a:ext cx="232"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技术要素</a:t>
                </a:r>
                <a:r>
                  <a:rPr kumimoji="1" lang="en-US" altLang="zh-CN" sz="665">
                    <a:solidFill>
                      <a:srgbClr val="000000"/>
                    </a:solidFill>
                    <a:latin typeface="微软雅黑" panose="020B0503020204020204" pitchFamily="34" charset="-122"/>
                    <a:ea typeface="微软雅黑" panose="020B0503020204020204" pitchFamily="34" charset="-122"/>
                  </a:rPr>
                  <a:t>N</a:t>
                </a:r>
                <a:endParaRPr kumimoji="1" lang="en-US" altLang="zh-CN" sz="665">
                  <a:solidFill>
                    <a:prstClr val="black"/>
                  </a:solidFill>
                  <a:latin typeface="微软雅黑" panose="020B0503020204020204" pitchFamily="34" charset="-122"/>
                  <a:ea typeface="微软雅黑" panose="020B0503020204020204" pitchFamily="34" charset="-122"/>
                </a:endParaRPr>
              </a:p>
            </p:txBody>
          </p:sp>
          <p:sp>
            <p:nvSpPr>
              <p:cNvPr id="144" name="Rectangle 183"/>
              <p:cNvSpPr>
                <a:spLocks noChangeArrowheads="1"/>
              </p:cNvSpPr>
              <p:nvPr/>
            </p:nvSpPr>
            <p:spPr bwMode="auto">
              <a:xfrm>
                <a:off x="2036" y="2087"/>
                <a:ext cx="12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模块</a:t>
                </a:r>
                <a:r>
                  <a:rPr kumimoji="1" lang="en-US" altLang="zh-CN" sz="665">
                    <a:solidFill>
                      <a:srgbClr val="000000"/>
                    </a:solidFill>
                    <a:latin typeface="微软雅黑" panose="020B0503020204020204" pitchFamily="34" charset="-122"/>
                    <a:ea typeface="微软雅黑" panose="020B0503020204020204" pitchFamily="34" charset="-122"/>
                  </a:rPr>
                  <a:t>1</a:t>
                </a:r>
                <a:endParaRPr kumimoji="1" lang="en-US" altLang="zh-CN" sz="665">
                  <a:solidFill>
                    <a:prstClr val="black"/>
                  </a:solidFill>
                  <a:latin typeface="微软雅黑" panose="020B0503020204020204" pitchFamily="34" charset="-122"/>
                  <a:ea typeface="微软雅黑" panose="020B0503020204020204" pitchFamily="34" charset="-122"/>
                </a:endParaRPr>
              </a:p>
            </p:txBody>
          </p:sp>
          <p:sp>
            <p:nvSpPr>
              <p:cNvPr id="145" name="Rectangle 184"/>
              <p:cNvSpPr>
                <a:spLocks noChangeArrowheads="1"/>
              </p:cNvSpPr>
              <p:nvPr/>
            </p:nvSpPr>
            <p:spPr bwMode="auto">
              <a:xfrm>
                <a:off x="2038" y="2212"/>
                <a:ext cx="209"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模块</a:t>
                </a:r>
                <a:r>
                  <a:rPr kumimoji="1" lang="en-US" altLang="zh-CN" sz="665">
                    <a:solidFill>
                      <a:srgbClr val="000000"/>
                    </a:solidFill>
                    <a:latin typeface="微软雅黑" panose="020B0503020204020204" pitchFamily="34" charset="-122"/>
                    <a:ea typeface="微软雅黑" panose="020B0503020204020204" pitchFamily="34" charset="-122"/>
                  </a:rPr>
                  <a:t>N</a:t>
                </a:r>
                <a:endParaRPr kumimoji="1" lang="en-US" altLang="zh-CN" sz="665">
                  <a:solidFill>
                    <a:prstClr val="black"/>
                  </a:solidFill>
                  <a:latin typeface="微软雅黑" panose="020B0503020204020204" pitchFamily="34" charset="-122"/>
                  <a:ea typeface="微软雅黑" panose="020B0503020204020204" pitchFamily="34" charset="-122"/>
                </a:endParaRPr>
              </a:p>
            </p:txBody>
          </p:sp>
          <p:sp>
            <p:nvSpPr>
              <p:cNvPr id="146" name="Rectangle 185"/>
              <p:cNvSpPr>
                <a:spLocks noChangeArrowheads="1"/>
              </p:cNvSpPr>
              <p:nvPr/>
            </p:nvSpPr>
            <p:spPr bwMode="auto">
              <a:xfrm>
                <a:off x="2110" y="1835"/>
                <a:ext cx="173"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子系统</a:t>
                </a:r>
                <a:r>
                  <a:rPr kumimoji="1" lang="en-US" altLang="zh-CN" sz="665">
                    <a:solidFill>
                      <a:srgbClr val="000000"/>
                    </a:solidFill>
                    <a:latin typeface="微软雅黑" panose="020B0503020204020204" pitchFamily="34" charset="-122"/>
                    <a:ea typeface="微软雅黑" panose="020B0503020204020204" pitchFamily="34" charset="-122"/>
                  </a:rPr>
                  <a:t>1</a:t>
                </a:r>
                <a:endParaRPr kumimoji="1" lang="en-US" altLang="zh-CN" sz="665">
                  <a:solidFill>
                    <a:prstClr val="black"/>
                  </a:solidFill>
                  <a:latin typeface="微软雅黑" panose="020B0503020204020204" pitchFamily="34" charset="-122"/>
                  <a:ea typeface="微软雅黑" panose="020B0503020204020204" pitchFamily="34" charset="-122"/>
                </a:endParaRPr>
              </a:p>
            </p:txBody>
          </p:sp>
          <p:sp>
            <p:nvSpPr>
              <p:cNvPr id="147" name="Rectangle 186"/>
              <p:cNvSpPr>
                <a:spLocks noChangeArrowheads="1"/>
              </p:cNvSpPr>
              <p:nvPr/>
            </p:nvSpPr>
            <p:spPr bwMode="auto">
              <a:xfrm>
                <a:off x="2110" y="1945"/>
                <a:ext cx="184"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子系统</a:t>
                </a:r>
                <a:r>
                  <a:rPr kumimoji="1" lang="en-US" altLang="zh-CN" sz="665">
                    <a:solidFill>
                      <a:srgbClr val="000000"/>
                    </a:solidFill>
                    <a:latin typeface="微软雅黑" panose="020B0503020204020204" pitchFamily="34" charset="-122"/>
                    <a:ea typeface="微软雅黑" panose="020B0503020204020204" pitchFamily="34" charset="-122"/>
                  </a:rPr>
                  <a:t>N</a:t>
                </a:r>
                <a:endParaRPr kumimoji="1" lang="en-US" altLang="zh-CN" sz="665">
                  <a:solidFill>
                    <a:prstClr val="black"/>
                  </a:solidFill>
                  <a:latin typeface="微软雅黑" panose="020B0503020204020204" pitchFamily="34" charset="-122"/>
                  <a:ea typeface="微软雅黑" panose="020B0503020204020204" pitchFamily="34" charset="-122"/>
                </a:endParaRPr>
              </a:p>
            </p:txBody>
          </p:sp>
          <p:sp>
            <p:nvSpPr>
              <p:cNvPr id="148" name="Rectangle 187"/>
              <p:cNvSpPr>
                <a:spLocks noChangeArrowheads="1"/>
              </p:cNvSpPr>
              <p:nvPr/>
            </p:nvSpPr>
            <p:spPr bwMode="auto">
              <a:xfrm>
                <a:off x="2293" y="1576"/>
                <a:ext cx="9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平台</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49" name="Rectangle 188"/>
              <p:cNvSpPr>
                <a:spLocks noChangeArrowheads="1"/>
              </p:cNvSpPr>
              <p:nvPr/>
            </p:nvSpPr>
            <p:spPr bwMode="auto">
              <a:xfrm>
                <a:off x="2276" y="1688"/>
                <a:ext cx="24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客户化设计</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50" name="Rectangle 189"/>
              <p:cNvSpPr>
                <a:spLocks noChangeArrowheads="1"/>
              </p:cNvSpPr>
              <p:nvPr/>
            </p:nvSpPr>
            <p:spPr bwMode="auto">
              <a:xfrm>
                <a:off x="2630" y="2388"/>
                <a:ext cx="9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模块</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51" name="Rectangle 190"/>
              <p:cNvSpPr>
                <a:spLocks noChangeArrowheads="1"/>
              </p:cNvSpPr>
              <p:nvPr/>
            </p:nvSpPr>
            <p:spPr bwMode="auto">
              <a:xfrm>
                <a:off x="2602" y="2142"/>
                <a:ext cx="145"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子系统</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52" name="Rectangle 191"/>
              <p:cNvSpPr>
                <a:spLocks noChangeArrowheads="1"/>
              </p:cNvSpPr>
              <p:nvPr/>
            </p:nvSpPr>
            <p:spPr bwMode="auto">
              <a:xfrm>
                <a:off x="2746" y="1886"/>
                <a:ext cx="9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平台</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53" name="Rectangle 192"/>
              <p:cNvSpPr>
                <a:spLocks noChangeArrowheads="1"/>
              </p:cNvSpPr>
              <p:nvPr/>
            </p:nvSpPr>
            <p:spPr bwMode="auto">
              <a:xfrm>
                <a:off x="2783" y="1624"/>
                <a:ext cx="24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产品或服务</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54" name="Rectangle 193"/>
              <p:cNvSpPr>
                <a:spLocks noChangeArrowheads="1"/>
              </p:cNvSpPr>
              <p:nvPr/>
            </p:nvSpPr>
            <p:spPr bwMode="auto">
              <a:xfrm>
                <a:off x="3207" y="1516"/>
                <a:ext cx="77" cy="1030"/>
              </a:xfrm>
              <a:prstGeom prst="rect">
                <a:avLst/>
              </a:prstGeom>
              <a:solidFill>
                <a:srgbClr val="C4E9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55" name="Rectangle 194"/>
              <p:cNvSpPr>
                <a:spLocks noChangeArrowheads="1"/>
              </p:cNvSpPr>
              <p:nvPr/>
            </p:nvSpPr>
            <p:spPr bwMode="auto">
              <a:xfrm>
                <a:off x="1605" y="1516"/>
                <a:ext cx="76" cy="1030"/>
              </a:xfrm>
              <a:prstGeom prst="rect">
                <a:avLst/>
              </a:prstGeom>
              <a:solidFill>
                <a:srgbClr val="C4E9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56" name="Rectangle 195"/>
              <p:cNvSpPr>
                <a:spLocks noChangeArrowheads="1"/>
              </p:cNvSpPr>
              <p:nvPr/>
            </p:nvSpPr>
            <p:spPr bwMode="auto">
              <a:xfrm>
                <a:off x="1514" y="1516"/>
                <a:ext cx="80" cy="1030"/>
              </a:xfrm>
              <a:prstGeom prst="rect">
                <a:avLst/>
              </a:prstGeom>
              <a:solidFill>
                <a:srgbClr val="C4E9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57" name="Rectangle 196"/>
              <p:cNvSpPr>
                <a:spLocks noChangeArrowheads="1"/>
              </p:cNvSpPr>
              <p:nvPr/>
            </p:nvSpPr>
            <p:spPr bwMode="auto">
              <a:xfrm>
                <a:off x="1511" y="2544"/>
                <a:ext cx="1773" cy="102"/>
              </a:xfrm>
              <a:prstGeom prst="rect">
                <a:avLst/>
              </a:prstGeom>
              <a:solidFill>
                <a:srgbClr val="C4E9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58" name="Rectangle 197"/>
              <p:cNvSpPr>
                <a:spLocks noChangeArrowheads="1"/>
              </p:cNvSpPr>
              <p:nvPr/>
            </p:nvSpPr>
            <p:spPr bwMode="auto">
              <a:xfrm>
                <a:off x="2112" y="2567"/>
                <a:ext cx="810"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9200" eaLnBrk="1" fontAlgn="auto" hangingPunct="1">
                  <a:spcBef>
                    <a:spcPts val="0"/>
                  </a:spcBef>
                  <a:spcAft>
                    <a:spcPts val="0"/>
                  </a:spcAft>
                </a:pPr>
                <a:r>
                  <a:rPr kumimoji="1" lang="zh-CN" altLang="en-US" sz="665">
                    <a:solidFill>
                      <a:srgbClr val="000000"/>
                    </a:solidFill>
                    <a:latin typeface="微软雅黑" panose="020B0503020204020204" pitchFamily="34" charset="-122"/>
                    <a:ea typeface="微软雅黑" panose="020B0503020204020204" pitchFamily="34" charset="-122"/>
                  </a:rPr>
                  <a:t>共享器件</a:t>
                </a:r>
                <a:r>
                  <a:rPr kumimoji="1" lang="en-US" altLang="zh-CN" sz="665">
                    <a:solidFill>
                      <a:srgbClr val="000000"/>
                    </a:solidFill>
                    <a:latin typeface="微软雅黑" panose="020B0503020204020204" pitchFamily="34" charset="-122"/>
                    <a:ea typeface="微软雅黑" panose="020B0503020204020204" pitchFamily="34" charset="-122"/>
                  </a:rPr>
                  <a:t>/</a:t>
                </a:r>
                <a:r>
                  <a:rPr kumimoji="1" lang="zh-CN" altLang="en-US" sz="665">
                    <a:solidFill>
                      <a:srgbClr val="000000"/>
                    </a:solidFill>
                    <a:latin typeface="微软雅黑" panose="020B0503020204020204" pitchFamily="34" charset="-122"/>
                    <a:ea typeface="微软雅黑" panose="020B0503020204020204" pitchFamily="34" charset="-122"/>
                  </a:rPr>
                  <a:t>共用零部件（</a:t>
                </a:r>
                <a:r>
                  <a:rPr kumimoji="1" lang="en-US" altLang="zh-CN" sz="665">
                    <a:solidFill>
                      <a:srgbClr val="000000"/>
                    </a:solidFill>
                    <a:latin typeface="微软雅黑" panose="020B0503020204020204" pitchFamily="34" charset="-122"/>
                    <a:ea typeface="微软雅黑" panose="020B0503020204020204" pitchFamily="34" charset="-122"/>
                  </a:rPr>
                  <a:t>CBB</a:t>
                </a:r>
                <a:r>
                  <a:rPr kumimoji="1" lang="zh-CN" altLang="en-US" sz="665">
                    <a:solidFill>
                      <a:srgbClr val="000000"/>
                    </a:solidFill>
                    <a:latin typeface="微软雅黑" panose="020B0503020204020204" pitchFamily="34" charset="-122"/>
                    <a:ea typeface="微软雅黑" panose="020B0503020204020204" pitchFamily="34" charset="-122"/>
                  </a:rPr>
                  <a:t>）</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59" name="Text Box 198"/>
              <p:cNvSpPr txBox="1">
                <a:spLocks noChangeArrowheads="1"/>
              </p:cNvSpPr>
              <p:nvPr/>
            </p:nvSpPr>
            <p:spPr bwMode="auto">
              <a:xfrm>
                <a:off x="1445" y="1857"/>
                <a:ext cx="198"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21896" tIns="60949" rIns="121896" bIns="60949">
                <a:spAutoFit/>
              </a:bodyPr>
              <a:lstStyle/>
              <a:p>
                <a:pPr defTabSz="1219200" eaLnBrk="1" fontAlgn="auto" hangingPunct="1">
                  <a:spcBef>
                    <a:spcPct val="5000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平台策略</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60" name="Rectangle 199"/>
              <p:cNvSpPr>
                <a:spLocks noChangeArrowheads="1"/>
              </p:cNvSpPr>
              <p:nvPr/>
            </p:nvSpPr>
            <p:spPr bwMode="auto">
              <a:xfrm>
                <a:off x="1940" y="2339"/>
                <a:ext cx="221"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1219200" eaLnBrk="1" fontAlgn="auto" hangingPunct="1">
                  <a:spcBef>
                    <a:spcPts val="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技术要素</a:t>
                </a:r>
                <a:r>
                  <a:rPr kumimoji="1" lang="en-US" altLang="zh-CN" sz="665">
                    <a:solidFill>
                      <a:prstClr val="black"/>
                    </a:solidFill>
                    <a:latin typeface="微软雅黑" panose="020B0503020204020204" pitchFamily="34" charset="-122"/>
                    <a:ea typeface="微软雅黑" panose="020B0503020204020204" pitchFamily="34" charset="-122"/>
                  </a:rPr>
                  <a:t>1</a:t>
                </a:r>
                <a:endParaRPr kumimoji="1" lang="en-US" altLang="zh-CN" sz="665">
                  <a:solidFill>
                    <a:prstClr val="black"/>
                  </a:solidFill>
                  <a:latin typeface="微软雅黑" panose="020B0503020204020204" pitchFamily="34" charset="-122"/>
                  <a:ea typeface="微软雅黑" panose="020B0503020204020204" pitchFamily="34" charset="-122"/>
                </a:endParaRPr>
              </a:p>
            </p:txBody>
          </p:sp>
          <p:sp>
            <p:nvSpPr>
              <p:cNvPr id="161" name="Text Box 200"/>
              <p:cNvSpPr txBox="1">
                <a:spLocks noChangeArrowheads="1"/>
              </p:cNvSpPr>
              <p:nvPr/>
            </p:nvSpPr>
            <p:spPr bwMode="auto">
              <a:xfrm>
                <a:off x="1557" y="1857"/>
                <a:ext cx="198" cy="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21896" tIns="60949" rIns="121896" bIns="60949">
                <a:spAutoFit/>
              </a:bodyPr>
              <a:lstStyle/>
              <a:p>
                <a:pPr defTabSz="1219200" eaLnBrk="1" fontAlgn="auto" hangingPunct="1">
                  <a:spcBef>
                    <a:spcPct val="5000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体系结构</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sp>
            <p:nvSpPr>
              <p:cNvPr id="162" name="Text Box 201"/>
              <p:cNvSpPr txBox="1">
                <a:spLocks noChangeArrowheads="1"/>
              </p:cNvSpPr>
              <p:nvPr/>
            </p:nvSpPr>
            <p:spPr bwMode="auto">
              <a:xfrm>
                <a:off x="3085" y="1960"/>
                <a:ext cx="256" cy="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21896" tIns="60949" rIns="121896" bIns="60949">
                <a:spAutoFit/>
              </a:bodyPr>
              <a:lstStyle/>
              <a:p>
                <a:pPr defTabSz="1219200" eaLnBrk="1" fontAlgn="auto" hangingPunct="1">
                  <a:spcBef>
                    <a:spcPct val="50000"/>
                  </a:spcBef>
                  <a:spcAft>
                    <a:spcPts val="0"/>
                  </a:spcAft>
                </a:pPr>
                <a:r>
                  <a:rPr kumimoji="1" lang="zh-CN" altLang="en-US" sz="665">
                    <a:solidFill>
                      <a:prstClr val="black"/>
                    </a:solidFill>
                    <a:latin typeface="微软雅黑" panose="020B0503020204020204" pitchFamily="34" charset="-122"/>
                    <a:ea typeface="微软雅黑" panose="020B0503020204020204" pitchFamily="34" charset="-122"/>
                  </a:rPr>
                  <a:t>市场</a:t>
                </a:r>
                <a:endParaRPr kumimoji="1" lang="zh-CN" altLang="en-US" sz="665">
                  <a:solidFill>
                    <a:prstClr val="black"/>
                  </a:solidFill>
                  <a:latin typeface="微软雅黑" panose="020B0503020204020204" pitchFamily="34" charset="-122"/>
                  <a:ea typeface="微软雅黑" panose="020B0503020204020204" pitchFamily="34" charset="-122"/>
                </a:endParaRPr>
              </a:p>
            </p:txBody>
          </p:sp>
        </p:grpSp>
        <p:grpSp>
          <p:nvGrpSpPr>
            <p:cNvPr id="19" name="Group 202"/>
            <p:cNvGrpSpPr/>
            <p:nvPr/>
          </p:nvGrpSpPr>
          <p:grpSpPr bwMode="auto">
            <a:xfrm>
              <a:off x="4001093" y="3808659"/>
              <a:ext cx="1231319" cy="964493"/>
              <a:chOff x="2125" y="611"/>
              <a:chExt cx="617" cy="772"/>
            </a:xfrm>
          </p:grpSpPr>
          <p:sp>
            <p:nvSpPr>
              <p:cNvPr id="111" name="Oval 203"/>
              <p:cNvSpPr>
                <a:spLocks noChangeArrowheads="1"/>
              </p:cNvSpPr>
              <p:nvPr/>
            </p:nvSpPr>
            <p:spPr bwMode="auto">
              <a:xfrm>
                <a:off x="2165" y="614"/>
                <a:ext cx="573" cy="594"/>
              </a:xfrm>
              <a:prstGeom prst="ellipse">
                <a:avLst/>
              </a:prstGeom>
              <a:solidFill>
                <a:srgbClr val="FFFFFF"/>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2" name="Freeform 204"/>
              <p:cNvSpPr/>
              <p:nvPr/>
            </p:nvSpPr>
            <p:spPr bwMode="auto">
              <a:xfrm>
                <a:off x="2446" y="611"/>
                <a:ext cx="1" cy="600"/>
              </a:xfrm>
              <a:custGeom>
                <a:avLst/>
                <a:gdLst>
                  <a:gd name="T0" fmla="*/ 0 h 1200"/>
                  <a:gd name="T1" fmla="*/ 1200 h 1200"/>
                  <a:gd name="T2" fmla="*/ 0 h 1200"/>
                </a:gdLst>
                <a:ahLst/>
                <a:cxnLst>
                  <a:cxn ang="0">
                    <a:pos x="0" y="T0"/>
                  </a:cxn>
                  <a:cxn ang="0">
                    <a:pos x="0" y="T1"/>
                  </a:cxn>
                  <a:cxn ang="0">
                    <a:pos x="0" y="T2"/>
                  </a:cxn>
                </a:cxnLst>
                <a:rect l="0" t="0" r="r" b="b"/>
                <a:pathLst>
                  <a:path h="1200">
                    <a:moveTo>
                      <a:pt x="0" y="0"/>
                    </a:moveTo>
                    <a:lnTo>
                      <a:pt x="0" y="1200"/>
                    </a:lnTo>
                    <a:lnTo>
                      <a:pt x="0" y="0"/>
                    </a:lnTo>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3" name="Freeform 205"/>
              <p:cNvSpPr/>
              <p:nvPr/>
            </p:nvSpPr>
            <p:spPr bwMode="auto">
              <a:xfrm>
                <a:off x="2162" y="919"/>
                <a:ext cx="579" cy="1"/>
              </a:xfrm>
              <a:custGeom>
                <a:avLst/>
                <a:gdLst>
                  <a:gd name="T0" fmla="*/ 0 w 1158"/>
                  <a:gd name="T1" fmla="*/ 1158 w 1158"/>
                  <a:gd name="T2" fmla="*/ 0 w 1158"/>
                </a:gdLst>
                <a:ahLst/>
                <a:cxnLst>
                  <a:cxn ang="0">
                    <a:pos x="T0" y="0"/>
                  </a:cxn>
                  <a:cxn ang="0">
                    <a:pos x="T1" y="0"/>
                  </a:cxn>
                  <a:cxn ang="0">
                    <a:pos x="T2" y="0"/>
                  </a:cxn>
                </a:cxnLst>
                <a:rect l="0" t="0" r="r" b="b"/>
                <a:pathLst>
                  <a:path w="1158">
                    <a:moveTo>
                      <a:pt x="0" y="0"/>
                    </a:moveTo>
                    <a:lnTo>
                      <a:pt x="1158" y="0"/>
                    </a:lnTo>
                    <a:lnTo>
                      <a:pt x="0" y="0"/>
                    </a:lnTo>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4" name="Freeform 206"/>
              <p:cNvSpPr/>
              <p:nvPr/>
            </p:nvSpPr>
            <p:spPr bwMode="auto">
              <a:xfrm>
                <a:off x="2252" y="710"/>
                <a:ext cx="404" cy="416"/>
              </a:xfrm>
              <a:custGeom>
                <a:avLst/>
                <a:gdLst>
                  <a:gd name="T0" fmla="*/ 0 w 807"/>
                  <a:gd name="T1" fmla="*/ 832 h 832"/>
                  <a:gd name="T2" fmla="*/ 807 w 807"/>
                  <a:gd name="T3" fmla="*/ 0 h 832"/>
                  <a:gd name="T4" fmla="*/ 0 w 807"/>
                  <a:gd name="T5" fmla="*/ 832 h 832"/>
                </a:gdLst>
                <a:ahLst/>
                <a:cxnLst>
                  <a:cxn ang="0">
                    <a:pos x="T0" y="T1"/>
                  </a:cxn>
                  <a:cxn ang="0">
                    <a:pos x="T2" y="T3"/>
                  </a:cxn>
                  <a:cxn ang="0">
                    <a:pos x="T4" y="T5"/>
                  </a:cxn>
                </a:cxnLst>
                <a:rect l="0" t="0" r="r" b="b"/>
                <a:pathLst>
                  <a:path w="807" h="832">
                    <a:moveTo>
                      <a:pt x="0" y="832"/>
                    </a:moveTo>
                    <a:lnTo>
                      <a:pt x="807" y="0"/>
                    </a:lnTo>
                    <a:lnTo>
                      <a:pt x="0" y="832"/>
                    </a:lnTo>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5" name="Freeform 207"/>
              <p:cNvSpPr/>
              <p:nvPr/>
            </p:nvSpPr>
            <p:spPr bwMode="auto">
              <a:xfrm>
                <a:off x="2248" y="702"/>
                <a:ext cx="411" cy="420"/>
              </a:xfrm>
              <a:custGeom>
                <a:avLst/>
                <a:gdLst>
                  <a:gd name="T0" fmla="*/ 0 w 822"/>
                  <a:gd name="T1" fmla="*/ 0 h 840"/>
                  <a:gd name="T2" fmla="*/ 822 w 822"/>
                  <a:gd name="T3" fmla="*/ 840 h 840"/>
                  <a:gd name="T4" fmla="*/ 0 w 822"/>
                  <a:gd name="T5" fmla="*/ 0 h 840"/>
                </a:gdLst>
                <a:ahLst/>
                <a:cxnLst>
                  <a:cxn ang="0">
                    <a:pos x="T0" y="T1"/>
                  </a:cxn>
                  <a:cxn ang="0">
                    <a:pos x="T2" y="T3"/>
                  </a:cxn>
                  <a:cxn ang="0">
                    <a:pos x="T4" y="T5"/>
                  </a:cxn>
                </a:cxnLst>
                <a:rect l="0" t="0" r="r" b="b"/>
                <a:pathLst>
                  <a:path w="822" h="840">
                    <a:moveTo>
                      <a:pt x="0" y="0"/>
                    </a:moveTo>
                    <a:lnTo>
                      <a:pt x="822" y="840"/>
                    </a:lnTo>
                    <a:lnTo>
                      <a:pt x="0" y="0"/>
                    </a:lnTo>
                  </a:path>
                </a:pathLst>
              </a:custGeom>
              <a:noFill/>
              <a:ln w="952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6" name="Oval 208"/>
              <p:cNvSpPr>
                <a:spLocks noChangeArrowheads="1"/>
              </p:cNvSpPr>
              <p:nvPr/>
            </p:nvSpPr>
            <p:spPr bwMode="auto">
              <a:xfrm>
                <a:off x="2372" y="841"/>
                <a:ext cx="146" cy="146"/>
              </a:xfrm>
              <a:prstGeom prst="ellipse">
                <a:avLst/>
              </a:prstGeom>
              <a:solidFill>
                <a:srgbClr val="FFFFFF"/>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7" name="Oval 209"/>
              <p:cNvSpPr>
                <a:spLocks noChangeArrowheads="1"/>
              </p:cNvSpPr>
              <p:nvPr/>
            </p:nvSpPr>
            <p:spPr bwMode="auto">
              <a:xfrm>
                <a:off x="2279" y="742"/>
                <a:ext cx="333" cy="346"/>
              </a:xfrm>
              <a:prstGeom prst="ellipse">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8" name="Rectangle 210"/>
              <p:cNvSpPr>
                <a:spLocks noChangeArrowheads="1"/>
              </p:cNvSpPr>
              <p:nvPr/>
            </p:nvSpPr>
            <p:spPr bwMode="auto">
              <a:xfrm>
                <a:off x="2125" y="1235"/>
                <a:ext cx="617" cy="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跨部门的开发团队</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grpSp>
          <p:nvGrpSpPr>
            <p:cNvPr id="20" name="Group 211"/>
            <p:cNvGrpSpPr/>
            <p:nvPr/>
          </p:nvGrpSpPr>
          <p:grpSpPr bwMode="auto">
            <a:xfrm>
              <a:off x="422976" y="3660017"/>
              <a:ext cx="2575847" cy="937750"/>
              <a:chOff x="227" y="3064"/>
              <a:chExt cx="1534" cy="820"/>
            </a:xfrm>
          </p:grpSpPr>
          <p:sp>
            <p:nvSpPr>
              <p:cNvPr id="80" name="Rectangle 212"/>
              <p:cNvSpPr>
                <a:spLocks noChangeArrowheads="1"/>
              </p:cNvSpPr>
              <p:nvPr/>
            </p:nvSpPr>
            <p:spPr bwMode="auto">
              <a:xfrm>
                <a:off x="227" y="3412"/>
                <a:ext cx="458"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结构化流程</a:t>
                </a:r>
                <a:endParaRPr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81" name="Group 213"/>
              <p:cNvGrpSpPr/>
              <p:nvPr/>
            </p:nvGrpSpPr>
            <p:grpSpPr bwMode="auto">
              <a:xfrm>
                <a:off x="721" y="3064"/>
                <a:ext cx="1040" cy="820"/>
                <a:chOff x="817" y="3208"/>
                <a:chExt cx="1040" cy="820"/>
              </a:xfrm>
            </p:grpSpPr>
            <p:sp>
              <p:nvSpPr>
                <p:cNvPr id="82" name="Rectangle 214"/>
                <p:cNvSpPr>
                  <a:spLocks noChangeArrowheads="1"/>
                </p:cNvSpPr>
                <p:nvPr/>
              </p:nvSpPr>
              <p:spPr bwMode="auto">
                <a:xfrm>
                  <a:off x="817" y="3212"/>
                  <a:ext cx="1040" cy="763"/>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3" name="Rectangle 215"/>
                <p:cNvSpPr>
                  <a:spLocks noChangeArrowheads="1"/>
                </p:cNvSpPr>
                <p:nvPr/>
              </p:nvSpPr>
              <p:spPr bwMode="auto">
                <a:xfrm>
                  <a:off x="818" y="3211"/>
                  <a:ext cx="1036" cy="96"/>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4" name="Line 216"/>
                <p:cNvSpPr>
                  <a:spLocks noChangeShapeType="1"/>
                </p:cNvSpPr>
                <p:nvPr/>
              </p:nvSpPr>
              <p:spPr bwMode="auto">
                <a:xfrm>
                  <a:off x="959" y="3208"/>
                  <a:ext cx="1" cy="76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5" name="Line 217"/>
                <p:cNvSpPr>
                  <a:spLocks noChangeShapeType="1"/>
                </p:cNvSpPr>
                <p:nvPr/>
              </p:nvSpPr>
              <p:spPr bwMode="auto">
                <a:xfrm>
                  <a:off x="1143" y="3208"/>
                  <a:ext cx="1" cy="76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6" name="Line 218"/>
                <p:cNvSpPr>
                  <a:spLocks noChangeShapeType="1"/>
                </p:cNvSpPr>
                <p:nvPr/>
              </p:nvSpPr>
              <p:spPr bwMode="auto">
                <a:xfrm>
                  <a:off x="1671" y="3208"/>
                  <a:ext cx="1" cy="76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7" name="Line 219"/>
                <p:cNvSpPr>
                  <a:spLocks noChangeShapeType="1"/>
                </p:cNvSpPr>
                <p:nvPr/>
              </p:nvSpPr>
              <p:spPr bwMode="auto">
                <a:xfrm>
                  <a:off x="1557" y="3208"/>
                  <a:ext cx="1" cy="767"/>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8" name="Rectangle 220"/>
                <p:cNvSpPr>
                  <a:spLocks noChangeArrowheads="1"/>
                </p:cNvSpPr>
                <p:nvPr/>
              </p:nvSpPr>
              <p:spPr bwMode="auto">
                <a:xfrm>
                  <a:off x="817" y="3357"/>
                  <a:ext cx="140"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89" name="Rectangle 221"/>
                <p:cNvSpPr>
                  <a:spLocks noChangeArrowheads="1"/>
                </p:cNvSpPr>
                <p:nvPr/>
              </p:nvSpPr>
              <p:spPr bwMode="auto">
                <a:xfrm>
                  <a:off x="817" y="3408"/>
                  <a:ext cx="140"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0" name="Rectangle 222"/>
                <p:cNvSpPr>
                  <a:spLocks noChangeArrowheads="1"/>
                </p:cNvSpPr>
                <p:nvPr/>
              </p:nvSpPr>
              <p:spPr bwMode="auto">
                <a:xfrm>
                  <a:off x="1005" y="3459"/>
                  <a:ext cx="138"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1" name="Rectangle 223"/>
                <p:cNvSpPr>
                  <a:spLocks noChangeArrowheads="1"/>
                </p:cNvSpPr>
                <p:nvPr/>
              </p:nvSpPr>
              <p:spPr bwMode="auto">
                <a:xfrm>
                  <a:off x="1146" y="3552"/>
                  <a:ext cx="488"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2" name="Freeform 224"/>
                <p:cNvSpPr/>
                <p:nvPr/>
              </p:nvSpPr>
              <p:spPr bwMode="auto">
                <a:xfrm>
                  <a:off x="930" y="3978"/>
                  <a:ext cx="56" cy="50"/>
                </a:xfrm>
                <a:custGeom>
                  <a:avLst/>
                  <a:gdLst>
                    <a:gd name="T0" fmla="*/ 0 w 113"/>
                    <a:gd name="T1" fmla="*/ 100 h 100"/>
                    <a:gd name="T2" fmla="*/ 113 w 113"/>
                    <a:gd name="T3" fmla="*/ 100 h 100"/>
                    <a:gd name="T4" fmla="*/ 58 w 113"/>
                    <a:gd name="T5" fmla="*/ 0 h 100"/>
                    <a:gd name="T6" fmla="*/ 0 w 113"/>
                    <a:gd name="T7" fmla="*/ 100 h 100"/>
                  </a:gdLst>
                  <a:ahLst/>
                  <a:cxnLst>
                    <a:cxn ang="0">
                      <a:pos x="T0" y="T1"/>
                    </a:cxn>
                    <a:cxn ang="0">
                      <a:pos x="T2" y="T3"/>
                    </a:cxn>
                    <a:cxn ang="0">
                      <a:pos x="T4" y="T5"/>
                    </a:cxn>
                    <a:cxn ang="0">
                      <a:pos x="T6" y="T7"/>
                    </a:cxn>
                  </a:cxnLst>
                  <a:rect l="0" t="0" r="r" b="b"/>
                  <a:pathLst>
                    <a:path w="113" h="100">
                      <a:moveTo>
                        <a:pt x="0" y="100"/>
                      </a:moveTo>
                      <a:lnTo>
                        <a:pt x="113" y="100"/>
                      </a:lnTo>
                      <a:lnTo>
                        <a:pt x="58" y="0"/>
                      </a:lnTo>
                      <a:lnTo>
                        <a:pt x="0" y="100"/>
                      </a:lnTo>
                      <a:close/>
                    </a:path>
                  </a:pathLst>
                </a:custGeom>
                <a:solidFill>
                  <a:srgbClr val="000000"/>
                </a:solidFill>
                <a:ln w="1588">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3" name="Freeform 225"/>
                <p:cNvSpPr/>
                <p:nvPr/>
              </p:nvSpPr>
              <p:spPr bwMode="auto">
                <a:xfrm>
                  <a:off x="1115" y="3978"/>
                  <a:ext cx="56" cy="50"/>
                </a:xfrm>
                <a:custGeom>
                  <a:avLst/>
                  <a:gdLst>
                    <a:gd name="T0" fmla="*/ 0 w 112"/>
                    <a:gd name="T1" fmla="*/ 100 h 100"/>
                    <a:gd name="T2" fmla="*/ 112 w 112"/>
                    <a:gd name="T3" fmla="*/ 100 h 100"/>
                    <a:gd name="T4" fmla="*/ 55 w 112"/>
                    <a:gd name="T5" fmla="*/ 0 h 100"/>
                    <a:gd name="T6" fmla="*/ 0 w 112"/>
                    <a:gd name="T7" fmla="*/ 100 h 100"/>
                  </a:gdLst>
                  <a:ahLst/>
                  <a:cxnLst>
                    <a:cxn ang="0">
                      <a:pos x="T0" y="T1"/>
                    </a:cxn>
                    <a:cxn ang="0">
                      <a:pos x="T2" y="T3"/>
                    </a:cxn>
                    <a:cxn ang="0">
                      <a:pos x="T4" y="T5"/>
                    </a:cxn>
                    <a:cxn ang="0">
                      <a:pos x="T6" y="T7"/>
                    </a:cxn>
                  </a:cxnLst>
                  <a:rect l="0" t="0" r="r" b="b"/>
                  <a:pathLst>
                    <a:path w="112" h="100">
                      <a:moveTo>
                        <a:pt x="0" y="100"/>
                      </a:moveTo>
                      <a:lnTo>
                        <a:pt x="112" y="100"/>
                      </a:lnTo>
                      <a:lnTo>
                        <a:pt x="55" y="0"/>
                      </a:lnTo>
                      <a:lnTo>
                        <a:pt x="0" y="100"/>
                      </a:lnTo>
                      <a:close/>
                    </a:path>
                  </a:pathLst>
                </a:custGeom>
                <a:solidFill>
                  <a:srgbClr val="000000"/>
                </a:solidFill>
                <a:ln w="1588">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4" name="Freeform 226"/>
                <p:cNvSpPr/>
                <p:nvPr/>
              </p:nvSpPr>
              <p:spPr bwMode="auto">
                <a:xfrm>
                  <a:off x="1529" y="3978"/>
                  <a:ext cx="56" cy="50"/>
                </a:xfrm>
                <a:custGeom>
                  <a:avLst/>
                  <a:gdLst>
                    <a:gd name="T0" fmla="*/ 0 w 113"/>
                    <a:gd name="T1" fmla="*/ 100 h 100"/>
                    <a:gd name="T2" fmla="*/ 113 w 113"/>
                    <a:gd name="T3" fmla="*/ 100 h 100"/>
                    <a:gd name="T4" fmla="*/ 57 w 113"/>
                    <a:gd name="T5" fmla="*/ 0 h 100"/>
                    <a:gd name="T6" fmla="*/ 0 w 113"/>
                    <a:gd name="T7" fmla="*/ 100 h 100"/>
                  </a:gdLst>
                  <a:ahLst/>
                  <a:cxnLst>
                    <a:cxn ang="0">
                      <a:pos x="T0" y="T1"/>
                    </a:cxn>
                    <a:cxn ang="0">
                      <a:pos x="T2" y="T3"/>
                    </a:cxn>
                    <a:cxn ang="0">
                      <a:pos x="T4" y="T5"/>
                    </a:cxn>
                    <a:cxn ang="0">
                      <a:pos x="T6" y="T7"/>
                    </a:cxn>
                  </a:cxnLst>
                  <a:rect l="0" t="0" r="r" b="b"/>
                  <a:pathLst>
                    <a:path w="113" h="100">
                      <a:moveTo>
                        <a:pt x="0" y="100"/>
                      </a:moveTo>
                      <a:lnTo>
                        <a:pt x="113" y="100"/>
                      </a:lnTo>
                      <a:lnTo>
                        <a:pt x="57" y="0"/>
                      </a:lnTo>
                      <a:lnTo>
                        <a:pt x="0" y="100"/>
                      </a:lnTo>
                      <a:close/>
                    </a:path>
                  </a:pathLst>
                </a:custGeom>
                <a:solidFill>
                  <a:srgbClr val="000000"/>
                </a:solidFill>
                <a:ln w="1588">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5" name="Freeform 227"/>
                <p:cNvSpPr/>
                <p:nvPr/>
              </p:nvSpPr>
              <p:spPr bwMode="auto">
                <a:xfrm>
                  <a:off x="1644" y="3978"/>
                  <a:ext cx="56" cy="50"/>
                </a:xfrm>
                <a:custGeom>
                  <a:avLst/>
                  <a:gdLst>
                    <a:gd name="T0" fmla="*/ 0 w 111"/>
                    <a:gd name="T1" fmla="*/ 100 h 100"/>
                    <a:gd name="T2" fmla="*/ 111 w 111"/>
                    <a:gd name="T3" fmla="*/ 100 h 100"/>
                    <a:gd name="T4" fmla="*/ 56 w 111"/>
                    <a:gd name="T5" fmla="*/ 0 h 100"/>
                    <a:gd name="T6" fmla="*/ 0 w 111"/>
                    <a:gd name="T7" fmla="*/ 100 h 100"/>
                  </a:gdLst>
                  <a:ahLst/>
                  <a:cxnLst>
                    <a:cxn ang="0">
                      <a:pos x="T0" y="T1"/>
                    </a:cxn>
                    <a:cxn ang="0">
                      <a:pos x="T2" y="T3"/>
                    </a:cxn>
                    <a:cxn ang="0">
                      <a:pos x="T4" y="T5"/>
                    </a:cxn>
                    <a:cxn ang="0">
                      <a:pos x="T6" y="T7"/>
                    </a:cxn>
                  </a:cxnLst>
                  <a:rect l="0" t="0" r="r" b="b"/>
                  <a:pathLst>
                    <a:path w="111" h="100">
                      <a:moveTo>
                        <a:pt x="0" y="100"/>
                      </a:moveTo>
                      <a:lnTo>
                        <a:pt x="111" y="100"/>
                      </a:lnTo>
                      <a:lnTo>
                        <a:pt x="56" y="0"/>
                      </a:lnTo>
                      <a:lnTo>
                        <a:pt x="0" y="100"/>
                      </a:lnTo>
                      <a:close/>
                    </a:path>
                  </a:pathLst>
                </a:custGeom>
                <a:solidFill>
                  <a:srgbClr val="000000"/>
                </a:solidFill>
                <a:ln w="1588">
                  <a:solidFill>
                    <a:srgbClr val="000000"/>
                  </a:solidFill>
                  <a:prstDash val="solid"/>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6" name="Rectangle 228"/>
                <p:cNvSpPr>
                  <a:spLocks noChangeArrowheads="1"/>
                </p:cNvSpPr>
                <p:nvPr/>
              </p:nvSpPr>
              <p:spPr bwMode="auto">
                <a:xfrm>
                  <a:off x="1145" y="3677"/>
                  <a:ext cx="286"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7" name="Rectangle 229"/>
                <p:cNvSpPr>
                  <a:spLocks noChangeArrowheads="1"/>
                </p:cNvSpPr>
                <p:nvPr/>
              </p:nvSpPr>
              <p:spPr bwMode="auto">
                <a:xfrm>
                  <a:off x="1145" y="3622"/>
                  <a:ext cx="286" cy="30"/>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8" name="Rectangle 230"/>
                <p:cNvSpPr>
                  <a:spLocks noChangeArrowheads="1"/>
                </p:cNvSpPr>
                <p:nvPr/>
              </p:nvSpPr>
              <p:spPr bwMode="auto">
                <a:xfrm>
                  <a:off x="1145" y="3802"/>
                  <a:ext cx="286"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99" name="Rectangle 231"/>
                <p:cNvSpPr>
                  <a:spLocks noChangeArrowheads="1"/>
                </p:cNvSpPr>
                <p:nvPr/>
              </p:nvSpPr>
              <p:spPr bwMode="auto">
                <a:xfrm>
                  <a:off x="1330" y="3919"/>
                  <a:ext cx="286"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0" name="Rectangle 232"/>
                <p:cNvSpPr>
                  <a:spLocks noChangeArrowheads="1"/>
                </p:cNvSpPr>
                <p:nvPr/>
              </p:nvSpPr>
              <p:spPr bwMode="auto">
                <a:xfrm>
                  <a:off x="1309" y="3870"/>
                  <a:ext cx="347" cy="31"/>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1" name="Rectangle 233"/>
                <p:cNvSpPr>
                  <a:spLocks noChangeArrowheads="1"/>
                </p:cNvSpPr>
                <p:nvPr/>
              </p:nvSpPr>
              <p:spPr bwMode="auto">
                <a:xfrm>
                  <a:off x="1560" y="3677"/>
                  <a:ext cx="111"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2" name="Rectangle 234"/>
                <p:cNvSpPr>
                  <a:spLocks noChangeArrowheads="1"/>
                </p:cNvSpPr>
                <p:nvPr/>
              </p:nvSpPr>
              <p:spPr bwMode="auto">
                <a:xfrm>
                  <a:off x="1560" y="3485"/>
                  <a:ext cx="111"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3" name="Rectangle 235"/>
                <p:cNvSpPr>
                  <a:spLocks noChangeArrowheads="1"/>
                </p:cNvSpPr>
                <p:nvPr/>
              </p:nvSpPr>
              <p:spPr bwMode="auto">
                <a:xfrm>
                  <a:off x="1560" y="3415"/>
                  <a:ext cx="111"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4" name="Rectangle 236"/>
                <p:cNvSpPr>
                  <a:spLocks noChangeArrowheads="1"/>
                </p:cNvSpPr>
                <p:nvPr/>
              </p:nvSpPr>
              <p:spPr bwMode="auto">
                <a:xfrm>
                  <a:off x="1745" y="3415"/>
                  <a:ext cx="112"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5" name="Rectangle 237"/>
                <p:cNvSpPr>
                  <a:spLocks noChangeArrowheads="1"/>
                </p:cNvSpPr>
                <p:nvPr/>
              </p:nvSpPr>
              <p:spPr bwMode="auto">
                <a:xfrm>
                  <a:off x="1720" y="3870"/>
                  <a:ext cx="136" cy="31"/>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6" name="Rectangle 238"/>
                <p:cNvSpPr>
                  <a:spLocks noChangeArrowheads="1"/>
                </p:cNvSpPr>
                <p:nvPr/>
              </p:nvSpPr>
              <p:spPr bwMode="auto">
                <a:xfrm>
                  <a:off x="1664" y="3552"/>
                  <a:ext cx="100"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7" name="Rectangle 239"/>
                <p:cNvSpPr>
                  <a:spLocks noChangeArrowheads="1"/>
                </p:cNvSpPr>
                <p:nvPr/>
              </p:nvSpPr>
              <p:spPr bwMode="auto">
                <a:xfrm>
                  <a:off x="1255" y="3734"/>
                  <a:ext cx="228" cy="48"/>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8" name="Rectangle 240"/>
                <p:cNvSpPr>
                  <a:spLocks noChangeArrowheads="1"/>
                </p:cNvSpPr>
                <p:nvPr/>
              </p:nvSpPr>
              <p:spPr bwMode="auto">
                <a:xfrm>
                  <a:off x="962" y="3357"/>
                  <a:ext cx="180" cy="47"/>
                </a:xfrm>
                <a:prstGeom prst="rect">
                  <a:avLst/>
                </a:prstGeom>
                <a:solidFill>
                  <a:srgbClr val="F0F0F0"/>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09" name="Line 241"/>
                <p:cNvSpPr>
                  <a:spLocks noChangeShapeType="1"/>
                </p:cNvSpPr>
                <p:nvPr/>
              </p:nvSpPr>
              <p:spPr bwMode="auto">
                <a:xfrm>
                  <a:off x="1384" y="3549"/>
                  <a:ext cx="1" cy="5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110" name="Line 242"/>
                <p:cNvSpPr>
                  <a:spLocks noChangeShapeType="1"/>
                </p:cNvSpPr>
                <p:nvPr/>
              </p:nvSpPr>
              <p:spPr bwMode="auto">
                <a:xfrm>
                  <a:off x="1456" y="3549"/>
                  <a:ext cx="1" cy="5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sp>
          <p:nvSpPr>
            <p:cNvPr id="21" name="AutoShape 243"/>
            <p:cNvSpPr>
              <a:spLocks noChangeArrowheads="1"/>
            </p:cNvSpPr>
            <p:nvPr/>
          </p:nvSpPr>
          <p:spPr bwMode="auto">
            <a:xfrm>
              <a:off x="3143279" y="2693976"/>
              <a:ext cx="619478" cy="433880"/>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22" name="Text Box 244"/>
            <p:cNvSpPr txBox="1">
              <a:spLocks noChangeArrowheads="1"/>
            </p:cNvSpPr>
            <p:nvPr/>
          </p:nvSpPr>
          <p:spPr bwMode="auto">
            <a:xfrm>
              <a:off x="7435659" y="2496268"/>
              <a:ext cx="1056062" cy="6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6" tIns="60949" rIns="121896" bIns="60949">
              <a:spAutoFit/>
            </a:bodyPr>
            <a:lstStyle/>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有活力</a:t>
              </a:r>
              <a:endParaRPr kumimoji="1" lang="zh-CN" altLang="en-US" sz="1600" dirty="0">
                <a:solidFill>
                  <a:prstClr val="black"/>
                </a:solidFill>
                <a:latin typeface="微软雅黑" panose="020B0503020204020204" pitchFamily="34" charset="-122"/>
                <a:ea typeface="微软雅黑" panose="020B0503020204020204" pitchFamily="34" charset="-122"/>
              </a:endParaRPr>
            </a:p>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职业化</a:t>
              </a:r>
              <a:endParaRPr kumimoji="1" lang="zh-CN" altLang="en-US" sz="1600" dirty="0">
                <a:solidFill>
                  <a:prstClr val="black"/>
                </a:solidFill>
                <a:latin typeface="微软雅黑" panose="020B0503020204020204" pitchFamily="34" charset="-122"/>
                <a:ea typeface="微软雅黑" panose="020B0503020204020204" pitchFamily="34" charset="-122"/>
              </a:endParaRPr>
            </a:p>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的人才梯队</a:t>
              </a:r>
              <a:endParaRPr kumimoji="1"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3" name="Text Box 245"/>
            <p:cNvSpPr txBox="1">
              <a:spLocks noChangeArrowheads="1"/>
            </p:cNvSpPr>
            <p:nvPr/>
          </p:nvSpPr>
          <p:spPr bwMode="auto">
            <a:xfrm>
              <a:off x="8332913" y="3521527"/>
              <a:ext cx="616342" cy="1200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6" tIns="60949" rIns="121896" bIns="60949">
              <a:spAutoFit/>
            </a:bodyPr>
            <a:lstStyle/>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基于平台的并行和重用模式</a:t>
              </a:r>
              <a:endParaRPr kumimoji="1"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4" name="Text Box 246"/>
            <p:cNvSpPr txBox="1">
              <a:spLocks noChangeArrowheads="1"/>
            </p:cNvSpPr>
            <p:nvPr/>
          </p:nvSpPr>
          <p:spPr bwMode="auto">
            <a:xfrm>
              <a:off x="404109" y="2587199"/>
              <a:ext cx="900352" cy="646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1896" tIns="60949" rIns="121896" bIns="60949">
              <a:spAutoFit/>
            </a:bodyPr>
            <a:lstStyle/>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基于衡量标准的评估和改进</a:t>
              </a:r>
              <a:endParaRPr kumimoji="1"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25" name="Text Box 247"/>
            <p:cNvSpPr txBox="1">
              <a:spLocks noChangeArrowheads="1"/>
            </p:cNvSpPr>
            <p:nvPr/>
          </p:nvSpPr>
          <p:spPr bwMode="auto">
            <a:xfrm>
              <a:off x="6627071" y="854389"/>
              <a:ext cx="800183" cy="27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defTabSz="1219200" eaLnBrk="1" fontAlgn="auto" hangingPunct="1">
                <a:spcBef>
                  <a:spcPts val="0"/>
                </a:spcBef>
                <a:spcAft>
                  <a:spcPts val="0"/>
                </a:spcAft>
              </a:pPr>
              <a:r>
                <a:rPr kumimoji="1" lang="zh-CN" altLang="en-US" sz="1600" dirty="0">
                  <a:solidFill>
                    <a:prstClr val="black"/>
                  </a:solidFill>
                  <a:latin typeface="微软雅黑" panose="020B0503020204020204" pitchFamily="34" charset="-122"/>
                  <a:ea typeface="微软雅黑" panose="020B0503020204020204" pitchFamily="34" charset="-122"/>
                </a:rPr>
                <a:t>管道管理</a:t>
              </a:r>
              <a:endParaRPr kumimoji="1" lang="zh-CN" altLang="en-US" sz="1600" dirty="0">
                <a:solidFill>
                  <a:prstClr val="black"/>
                </a:solidFill>
                <a:latin typeface="微软雅黑" panose="020B0503020204020204" pitchFamily="34" charset="-122"/>
                <a:ea typeface="微软雅黑" panose="020B0503020204020204" pitchFamily="34" charset="-122"/>
              </a:endParaRPr>
            </a:p>
          </p:txBody>
        </p:sp>
        <p:grpSp>
          <p:nvGrpSpPr>
            <p:cNvPr id="26" name="Group 248"/>
            <p:cNvGrpSpPr/>
            <p:nvPr/>
          </p:nvGrpSpPr>
          <p:grpSpPr bwMode="auto">
            <a:xfrm>
              <a:off x="7200946" y="3097578"/>
              <a:ext cx="131270" cy="208905"/>
              <a:chOff x="1666" y="2502"/>
              <a:chExt cx="215" cy="533"/>
            </a:xfrm>
          </p:grpSpPr>
          <p:sp>
            <p:nvSpPr>
              <p:cNvPr id="78" name="Freeform 249"/>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9" name="Oval 250"/>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7" name="Group 251"/>
            <p:cNvGrpSpPr/>
            <p:nvPr/>
          </p:nvGrpSpPr>
          <p:grpSpPr bwMode="auto">
            <a:xfrm>
              <a:off x="6652266" y="3097578"/>
              <a:ext cx="131270" cy="208905"/>
              <a:chOff x="1666" y="2502"/>
              <a:chExt cx="215" cy="533"/>
            </a:xfrm>
          </p:grpSpPr>
          <p:sp>
            <p:nvSpPr>
              <p:cNvPr id="76" name="Freeform 252"/>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7" name="Oval 253"/>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8" name="Group 254"/>
            <p:cNvGrpSpPr/>
            <p:nvPr/>
          </p:nvGrpSpPr>
          <p:grpSpPr bwMode="auto">
            <a:xfrm>
              <a:off x="6829259" y="3097578"/>
              <a:ext cx="131270" cy="208905"/>
              <a:chOff x="1666" y="2502"/>
              <a:chExt cx="215" cy="533"/>
            </a:xfrm>
          </p:grpSpPr>
          <p:sp>
            <p:nvSpPr>
              <p:cNvPr id="74" name="Freeform 255"/>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5" name="Oval 256"/>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29" name="Group 257"/>
            <p:cNvGrpSpPr/>
            <p:nvPr/>
          </p:nvGrpSpPr>
          <p:grpSpPr bwMode="auto">
            <a:xfrm>
              <a:off x="7015103" y="3097578"/>
              <a:ext cx="131270" cy="208905"/>
              <a:chOff x="1666" y="2502"/>
              <a:chExt cx="215" cy="533"/>
            </a:xfrm>
          </p:grpSpPr>
          <p:sp>
            <p:nvSpPr>
              <p:cNvPr id="72" name="Freeform 258"/>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3" name="Oval 259"/>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0" name="Group 260"/>
            <p:cNvGrpSpPr/>
            <p:nvPr/>
          </p:nvGrpSpPr>
          <p:grpSpPr bwMode="auto">
            <a:xfrm>
              <a:off x="7094750" y="2838456"/>
              <a:ext cx="131270" cy="208905"/>
              <a:chOff x="1666" y="2502"/>
              <a:chExt cx="215" cy="533"/>
            </a:xfrm>
          </p:grpSpPr>
          <p:sp>
            <p:nvSpPr>
              <p:cNvPr id="70" name="Freeform 261"/>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71" name="Oval 262"/>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1" name="Group 263"/>
            <p:cNvGrpSpPr/>
            <p:nvPr/>
          </p:nvGrpSpPr>
          <p:grpSpPr bwMode="auto">
            <a:xfrm>
              <a:off x="6723063" y="2838456"/>
              <a:ext cx="131270" cy="208905"/>
              <a:chOff x="1666" y="2502"/>
              <a:chExt cx="215" cy="533"/>
            </a:xfrm>
          </p:grpSpPr>
          <p:sp>
            <p:nvSpPr>
              <p:cNvPr id="68" name="Freeform 264"/>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9" name="Oval 265"/>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2" name="Group 266"/>
            <p:cNvGrpSpPr/>
            <p:nvPr/>
          </p:nvGrpSpPr>
          <p:grpSpPr bwMode="auto">
            <a:xfrm>
              <a:off x="6908906" y="2838456"/>
              <a:ext cx="131270" cy="208905"/>
              <a:chOff x="1666" y="2502"/>
              <a:chExt cx="215" cy="533"/>
            </a:xfrm>
          </p:grpSpPr>
          <p:sp>
            <p:nvSpPr>
              <p:cNvPr id="66" name="Freeform 267"/>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7" name="Oval 268"/>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3" name="Group 269"/>
            <p:cNvGrpSpPr/>
            <p:nvPr/>
          </p:nvGrpSpPr>
          <p:grpSpPr bwMode="auto">
            <a:xfrm>
              <a:off x="6997403" y="2573307"/>
              <a:ext cx="131270" cy="208905"/>
              <a:chOff x="1666" y="2502"/>
              <a:chExt cx="215" cy="533"/>
            </a:xfrm>
          </p:grpSpPr>
          <p:sp>
            <p:nvSpPr>
              <p:cNvPr id="64" name="Freeform 270"/>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5" name="Oval 271"/>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grpSp>
          <p:nvGrpSpPr>
            <p:cNvPr id="34" name="Group 272"/>
            <p:cNvGrpSpPr/>
            <p:nvPr/>
          </p:nvGrpSpPr>
          <p:grpSpPr bwMode="auto">
            <a:xfrm>
              <a:off x="6811560" y="2573307"/>
              <a:ext cx="131270" cy="208905"/>
              <a:chOff x="1666" y="2502"/>
              <a:chExt cx="215" cy="533"/>
            </a:xfrm>
          </p:grpSpPr>
          <p:sp>
            <p:nvSpPr>
              <p:cNvPr id="62" name="Freeform 273"/>
              <p:cNvSpPr/>
              <p:nvPr/>
            </p:nvSpPr>
            <p:spPr bwMode="blackWhite">
              <a:xfrm>
                <a:off x="1666" y="2600"/>
                <a:ext cx="215" cy="435"/>
              </a:xfrm>
              <a:custGeom>
                <a:avLst/>
                <a:gdLst>
                  <a:gd name="T0" fmla="*/ 167 w 215"/>
                  <a:gd name="T1" fmla="*/ 0 h 435"/>
                  <a:gd name="T2" fmla="*/ 175 w 215"/>
                  <a:gd name="T3" fmla="*/ 1 h 435"/>
                  <a:gd name="T4" fmla="*/ 183 w 215"/>
                  <a:gd name="T5" fmla="*/ 3 h 435"/>
                  <a:gd name="T6" fmla="*/ 191 w 215"/>
                  <a:gd name="T7" fmla="*/ 7 h 435"/>
                  <a:gd name="T8" fmla="*/ 200 w 215"/>
                  <a:gd name="T9" fmla="*/ 13 h 435"/>
                  <a:gd name="T10" fmla="*/ 208 w 215"/>
                  <a:gd name="T11" fmla="*/ 20 h 435"/>
                  <a:gd name="T12" fmla="*/ 213 w 215"/>
                  <a:gd name="T13" fmla="*/ 30 h 435"/>
                  <a:gd name="T14" fmla="*/ 213 w 215"/>
                  <a:gd name="T15" fmla="*/ 197 h 435"/>
                  <a:gd name="T16" fmla="*/ 211 w 215"/>
                  <a:gd name="T17" fmla="*/ 203 h 435"/>
                  <a:gd name="T18" fmla="*/ 206 w 215"/>
                  <a:gd name="T19" fmla="*/ 208 h 435"/>
                  <a:gd name="T20" fmla="*/ 199 w 215"/>
                  <a:gd name="T21" fmla="*/ 212 h 435"/>
                  <a:gd name="T22" fmla="*/ 191 w 215"/>
                  <a:gd name="T23" fmla="*/ 212 h 435"/>
                  <a:gd name="T24" fmla="*/ 184 w 215"/>
                  <a:gd name="T25" fmla="*/ 210 h 435"/>
                  <a:gd name="T26" fmla="*/ 179 w 215"/>
                  <a:gd name="T27" fmla="*/ 205 h 435"/>
                  <a:gd name="T28" fmla="*/ 176 w 215"/>
                  <a:gd name="T29" fmla="*/ 201 h 435"/>
                  <a:gd name="T30" fmla="*/ 175 w 215"/>
                  <a:gd name="T31" fmla="*/ 196 h 435"/>
                  <a:gd name="T32" fmla="*/ 163 w 215"/>
                  <a:gd name="T33" fmla="*/ 409 h 435"/>
                  <a:gd name="T34" fmla="*/ 160 w 215"/>
                  <a:gd name="T35" fmla="*/ 419 h 435"/>
                  <a:gd name="T36" fmla="*/ 154 w 215"/>
                  <a:gd name="T37" fmla="*/ 428 h 435"/>
                  <a:gd name="T38" fmla="*/ 145 w 215"/>
                  <a:gd name="T39" fmla="*/ 432 h 435"/>
                  <a:gd name="T40" fmla="*/ 138 w 215"/>
                  <a:gd name="T41" fmla="*/ 434 h 435"/>
                  <a:gd name="T42" fmla="*/ 129 w 215"/>
                  <a:gd name="T43" fmla="*/ 432 h 435"/>
                  <a:gd name="T44" fmla="*/ 121 w 215"/>
                  <a:gd name="T45" fmla="*/ 427 h 435"/>
                  <a:gd name="T46" fmla="*/ 115 w 215"/>
                  <a:gd name="T47" fmla="*/ 420 h 435"/>
                  <a:gd name="T48" fmla="*/ 113 w 215"/>
                  <a:gd name="T49" fmla="*/ 414 h 435"/>
                  <a:gd name="T50" fmla="*/ 99 w 215"/>
                  <a:gd name="T51" fmla="*/ 207 h 435"/>
                  <a:gd name="T52" fmla="*/ 99 w 215"/>
                  <a:gd name="T53" fmla="*/ 416 h 435"/>
                  <a:gd name="T54" fmla="*/ 93 w 215"/>
                  <a:gd name="T55" fmla="*/ 426 h 435"/>
                  <a:gd name="T56" fmla="*/ 84 w 215"/>
                  <a:gd name="T57" fmla="*/ 432 h 435"/>
                  <a:gd name="T58" fmla="*/ 73 w 215"/>
                  <a:gd name="T59" fmla="*/ 434 h 435"/>
                  <a:gd name="T60" fmla="*/ 64 w 215"/>
                  <a:gd name="T61" fmla="*/ 431 h 435"/>
                  <a:gd name="T62" fmla="*/ 56 w 215"/>
                  <a:gd name="T63" fmla="*/ 426 h 435"/>
                  <a:gd name="T64" fmla="*/ 51 w 215"/>
                  <a:gd name="T65" fmla="*/ 419 h 435"/>
                  <a:gd name="T66" fmla="*/ 49 w 215"/>
                  <a:gd name="T67" fmla="*/ 411 h 435"/>
                  <a:gd name="T68" fmla="*/ 37 w 215"/>
                  <a:gd name="T69" fmla="*/ 196 h 435"/>
                  <a:gd name="T70" fmla="*/ 35 w 215"/>
                  <a:gd name="T71" fmla="*/ 203 h 435"/>
                  <a:gd name="T72" fmla="*/ 31 w 215"/>
                  <a:gd name="T73" fmla="*/ 207 h 435"/>
                  <a:gd name="T74" fmla="*/ 27 w 215"/>
                  <a:gd name="T75" fmla="*/ 210 h 435"/>
                  <a:gd name="T76" fmla="*/ 22 w 215"/>
                  <a:gd name="T77" fmla="*/ 212 h 435"/>
                  <a:gd name="T78" fmla="*/ 16 w 215"/>
                  <a:gd name="T79" fmla="*/ 212 h 435"/>
                  <a:gd name="T80" fmla="*/ 10 w 215"/>
                  <a:gd name="T81" fmla="*/ 211 h 435"/>
                  <a:gd name="T82" fmla="*/ 6 w 215"/>
                  <a:gd name="T83" fmla="*/ 209 h 435"/>
                  <a:gd name="T84" fmla="*/ 2 w 215"/>
                  <a:gd name="T85" fmla="*/ 205 h 435"/>
                  <a:gd name="T86" fmla="*/ 0 w 215"/>
                  <a:gd name="T87" fmla="*/ 200 h 435"/>
                  <a:gd name="T88" fmla="*/ 0 w 215"/>
                  <a:gd name="T89" fmla="*/ 35 h 435"/>
                  <a:gd name="T90" fmla="*/ 4 w 215"/>
                  <a:gd name="T91" fmla="*/ 21 h 435"/>
                  <a:gd name="T92" fmla="*/ 12 w 215"/>
                  <a:gd name="T93" fmla="*/ 13 h 435"/>
                  <a:gd name="T94" fmla="*/ 26 w 215"/>
                  <a:gd name="T95" fmla="*/ 4 h 435"/>
                  <a:gd name="T96" fmla="*/ 40 w 215"/>
                  <a:gd name="T9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5" h="435">
                    <a:moveTo>
                      <a:pt x="51" y="0"/>
                    </a:moveTo>
                    <a:lnTo>
                      <a:pt x="163" y="0"/>
                    </a:lnTo>
                    <a:lnTo>
                      <a:pt x="167" y="0"/>
                    </a:lnTo>
                    <a:lnTo>
                      <a:pt x="169" y="0"/>
                    </a:lnTo>
                    <a:lnTo>
                      <a:pt x="172" y="0"/>
                    </a:lnTo>
                    <a:lnTo>
                      <a:pt x="175" y="1"/>
                    </a:lnTo>
                    <a:lnTo>
                      <a:pt x="178" y="2"/>
                    </a:lnTo>
                    <a:lnTo>
                      <a:pt x="181" y="2"/>
                    </a:lnTo>
                    <a:lnTo>
                      <a:pt x="183" y="3"/>
                    </a:lnTo>
                    <a:lnTo>
                      <a:pt x="186" y="4"/>
                    </a:lnTo>
                    <a:lnTo>
                      <a:pt x="189" y="5"/>
                    </a:lnTo>
                    <a:lnTo>
                      <a:pt x="191" y="7"/>
                    </a:lnTo>
                    <a:lnTo>
                      <a:pt x="194" y="9"/>
                    </a:lnTo>
                    <a:lnTo>
                      <a:pt x="198" y="10"/>
                    </a:lnTo>
                    <a:lnTo>
                      <a:pt x="200" y="13"/>
                    </a:lnTo>
                    <a:lnTo>
                      <a:pt x="204" y="15"/>
                    </a:lnTo>
                    <a:lnTo>
                      <a:pt x="206" y="18"/>
                    </a:lnTo>
                    <a:lnTo>
                      <a:pt x="208" y="20"/>
                    </a:lnTo>
                    <a:lnTo>
                      <a:pt x="210" y="23"/>
                    </a:lnTo>
                    <a:lnTo>
                      <a:pt x="211" y="26"/>
                    </a:lnTo>
                    <a:lnTo>
                      <a:pt x="213" y="30"/>
                    </a:lnTo>
                    <a:lnTo>
                      <a:pt x="214" y="33"/>
                    </a:lnTo>
                    <a:lnTo>
                      <a:pt x="214" y="36"/>
                    </a:lnTo>
                    <a:lnTo>
                      <a:pt x="213" y="197"/>
                    </a:lnTo>
                    <a:lnTo>
                      <a:pt x="213" y="199"/>
                    </a:lnTo>
                    <a:lnTo>
                      <a:pt x="212" y="200"/>
                    </a:lnTo>
                    <a:lnTo>
                      <a:pt x="211" y="203"/>
                    </a:lnTo>
                    <a:lnTo>
                      <a:pt x="210" y="204"/>
                    </a:lnTo>
                    <a:lnTo>
                      <a:pt x="208" y="206"/>
                    </a:lnTo>
                    <a:lnTo>
                      <a:pt x="206" y="208"/>
                    </a:lnTo>
                    <a:lnTo>
                      <a:pt x="205" y="209"/>
                    </a:lnTo>
                    <a:lnTo>
                      <a:pt x="201" y="211"/>
                    </a:lnTo>
                    <a:lnTo>
                      <a:pt x="199" y="212"/>
                    </a:lnTo>
                    <a:lnTo>
                      <a:pt x="197" y="212"/>
                    </a:lnTo>
                    <a:lnTo>
                      <a:pt x="194" y="212"/>
                    </a:lnTo>
                    <a:lnTo>
                      <a:pt x="191" y="212"/>
                    </a:lnTo>
                    <a:lnTo>
                      <a:pt x="189" y="212"/>
                    </a:lnTo>
                    <a:lnTo>
                      <a:pt x="186" y="211"/>
                    </a:lnTo>
                    <a:lnTo>
                      <a:pt x="184" y="210"/>
                    </a:lnTo>
                    <a:lnTo>
                      <a:pt x="183" y="209"/>
                    </a:lnTo>
                    <a:lnTo>
                      <a:pt x="181" y="208"/>
                    </a:lnTo>
                    <a:lnTo>
                      <a:pt x="179" y="205"/>
                    </a:lnTo>
                    <a:lnTo>
                      <a:pt x="178" y="204"/>
                    </a:lnTo>
                    <a:lnTo>
                      <a:pt x="176" y="203"/>
                    </a:lnTo>
                    <a:lnTo>
                      <a:pt x="176" y="201"/>
                    </a:lnTo>
                    <a:lnTo>
                      <a:pt x="176" y="200"/>
                    </a:lnTo>
                    <a:lnTo>
                      <a:pt x="175" y="199"/>
                    </a:lnTo>
                    <a:lnTo>
                      <a:pt x="175" y="196"/>
                    </a:lnTo>
                    <a:lnTo>
                      <a:pt x="175" y="73"/>
                    </a:lnTo>
                    <a:lnTo>
                      <a:pt x="163" y="73"/>
                    </a:lnTo>
                    <a:lnTo>
                      <a:pt x="163" y="409"/>
                    </a:lnTo>
                    <a:lnTo>
                      <a:pt x="163" y="412"/>
                    </a:lnTo>
                    <a:lnTo>
                      <a:pt x="162" y="416"/>
                    </a:lnTo>
                    <a:lnTo>
                      <a:pt x="160" y="419"/>
                    </a:lnTo>
                    <a:lnTo>
                      <a:pt x="159" y="423"/>
                    </a:lnTo>
                    <a:lnTo>
                      <a:pt x="156" y="425"/>
                    </a:lnTo>
                    <a:lnTo>
                      <a:pt x="154" y="428"/>
                    </a:lnTo>
                    <a:lnTo>
                      <a:pt x="152" y="429"/>
                    </a:lnTo>
                    <a:lnTo>
                      <a:pt x="149" y="431"/>
                    </a:lnTo>
                    <a:lnTo>
                      <a:pt x="145" y="432"/>
                    </a:lnTo>
                    <a:lnTo>
                      <a:pt x="143" y="433"/>
                    </a:lnTo>
                    <a:lnTo>
                      <a:pt x="141" y="433"/>
                    </a:lnTo>
                    <a:lnTo>
                      <a:pt x="138" y="434"/>
                    </a:lnTo>
                    <a:lnTo>
                      <a:pt x="136" y="434"/>
                    </a:lnTo>
                    <a:lnTo>
                      <a:pt x="132" y="433"/>
                    </a:lnTo>
                    <a:lnTo>
                      <a:pt x="129" y="432"/>
                    </a:lnTo>
                    <a:lnTo>
                      <a:pt x="126" y="430"/>
                    </a:lnTo>
                    <a:lnTo>
                      <a:pt x="123" y="429"/>
                    </a:lnTo>
                    <a:lnTo>
                      <a:pt x="121" y="427"/>
                    </a:lnTo>
                    <a:lnTo>
                      <a:pt x="119" y="426"/>
                    </a:lnTo>
                    <a:lnTo>
                      <a:pt x="117" y="423"/>
                    </a:lnTo>
                    <a:lnTo>
                      <a:pt x="115" y="420"/>
                    </a:lnTo>
                    <a:lnTo>
                      <a:pt x="114" y="419"/>
                    </a:lnTo>
                    <a:lnTo>
                      <a:pt x="114" y="417"/>
                    </a:lnTo>
                    <a:lnTo>
                      <a:pt x="113" y="414"/>
                    </a:lnTo>
                    <a:lnTo>
                      <a:pt x="112" y="412"/>
                    </a:lnTo>
                    <a:lnTo>
                      <a:pt x="112" y="207"/>
                    </a:lnTo>
                    <a:lnTo>
                      <a:pt x="99" y="207"/>
                    </a:lnTo>
                    <a:lnTo>
                      <a:pt x="99" y="410"/>
                    </a:lnTo>
                    <a:lnTo>
                      <a:pt x="99" y="414"/>
                    </a:lnTo>
                    <a:lnTo>
                      <a:pt x="99" y="416"/>
                    </a:lnTo>
                    <a:lnTo>
                      <a:pt x="97" y="419"/>
                    </a:lnTo>
                    <a:lnTo>
                      <a:pt x="95" y="423"/>
                    </a:lnTo>
                    <a:lnTo>
                      <a:pt x="93" y="426"/>
                    </a:lnTo>
                    <a:lnTo>
                      <a:pt x="91" y="429"/>
                    </a:lnTo>
                    <a:lnTo>
                      <a:pt x="87" y="430"/>
                    </a:lnTo>
                    <a:lnTo>
                      <a:pt x="84" y="432"/>
                    </a:lnTo>
                    <a:lnTo>
                      <a:pt x="80" y="433"/>
                    </a:lnTo>
                    <a:lnTo>
                      <a:pt x="76" y="434"/>
                    </a:lnTo>
                    <a:lnTo>
                      <a:pt x="73" y="434"/>
                    </a:lnTo>
                    <a:lnTo>
                      <a:pt x="69" y="433"/>
                    </a:lnTo>
                    <a:lnTo>
                      <a:pt x="67" y="433"/>
                    </a:lnTo>
                    <a:lnTo>
                      <a:pt x="64" y="431"/>
                    </a:lnTo>
                    <a:lnTo>
                      <a:pt x="61" y="430"/>
                    </a:lnTo>
                    <a:lnTo>
                      <a:pt x="59" y="429"/>
                    </a:lnTo>
                    <a:lnTo>
                      <a:pt x="56" y="426"/>
                    </a:lnTo>
                    <a:lnTo>
                      <a:pt x="55" y="424"/>
                    </a:lnTo>
                    <a:lnTo>
                      <a:pt x="53" y="422"/>
                    </a:lnTo>
                    <a:lnTo>
                      <a:pt x="51" y="419"/>
                    </a:lnTo>
                    <a:lnTo>
                      <a:pt x="51" y="417"/>
                    </a:lnTo>
                    <a:lnTo>
                      <a:pt x="50" y="415"/>
                    </a:lnTo>
                    <a:lnTo>
                      <a:pt x="49" y="411"/>
                    </a:lnTo>
                    <a:lnTo>
                      <a:pt x="49" y="73"/>
                    </a:lnTo>
                    <a:lnTo>
                      <a:pt x="37" y="73"/>
                    </a:lnTo>
                    <a:lnTo>
                      <a:pt x="37" y="196"/>
                    </a:lnTo>
                    <a:lnTo>
                      <a:pt x="37" y="199"/>
                    </a:lnTo>
                    <a:lnTo>
                      <a:pt x="36" y="201"/>
                    </a:lnTo>
                    <a:lnTo>
                      <a:pt x="35" y="203"/>
                    </a:lnTo>
                    <a:lnTo>
                      <a:pt x="33" y="205"/>
                    </a:lnTo>
                    <a:lnTo>
                      <a:pt x="33" y="205"/>
                    </a:lnTo>
                    <a:lnTo>
                      <a:pt x="31" y="207"/>
                    </a:lnTo>
                    <a:lnTo>
                      <a:pt x="30" y="208"/>
                    </a:lnTo>
                    <a:lnTo>
                      <a:pt x="29" y="209"/>
                    </a:lnTo>
                    <a:lnTo>
                      <a:pt x="27" y="210"/>
                    </a:lnTo>
                    <a:lnTo>
                      <a:pt x="26" y="211"/>
                    </a:lnTo>
                    <a:lnTo>
                      <a:pt x="24" y="212"/>
                    </a:lnTo>
                    <a:lnTo>
                      <a:pt x="22" y="212"/>
                    </a:lnTo>
                    <a:lnTo>
                      <a:pt x="21" y="212"/>
                    </a:lnTo>
                    <a:lnTo>
                      <a:pt x="20" y="212"/>
                    </a:lnTo>
                    <a:lnTo>
                      <a:pt x="16" y="212"/>
                    </a:lnTo>
                    <a:lnTo>
                      <a:pt x="15" y="212"/>
                    </a:lnTo>
                    <a:lnTo>
                      <a:pt x="13" y="212"/>
                    </a:lnTo>
                    <a:lnTo>
                      <a:pt x="10" y="211"/>
                    </a:lnTo>
                    <a:lnTo>
                      <a:pt x="9" y="210"/>
                    </a:lnTo>
                    <a:lnTo>
                      <a:pt x="7" y="209"/>
                    </a:lnTo>
                    <a:lnTo>
                      <a:pt x="6" y="209"/>
                    </a:lnTo>
                    <a:lnTo>
                      <a:pt x="5" y="208"/>
                    </a:lnTo>
                    <a:lnTo>
                      <a:pt x="4" y="206"/>
                    </a:lnTo>
                    <a:lnTo>
                      <a:pt x="2" y="205"/>
                    </a:lnTo>
                    <a:lnTo>
                      <a:pt x="1" y="204"/>
                    </a:lnTo>
                    <a:lnTo>
                      <a:pt x="1" y="203"/>
                    </a:lnTo>
                    <a:lnTo>
                      <a:pt x="0" y="200"/>
                    </a:lnTo>
                    <a:lnTo>
                      <a:pt x="0" y="199"/>
                    </a:lnTo>
                    <a:lnTo>
                      <a:pt x="0" y="197"/>
                    </a:lnTo>
                    <a:lnTo>
                      <a:pt x="0" y="35"/>
                    </a:lnTo>
                    <a:lnTo>
                      <a:pt x="0" y="29"/>
                    </a:lnTo>
                    <a:lnTo>
                      <a:pt x="1" y="25"/>
                    </a:lnTo>
                    <a:lnTo>
                      <a:pt x="4" y="21"/>
                    </a:lnTo>
                    <a:lnTo>
                      <a:pt x="6" y="18"/>
                    </a:lnTo>
                    <a:lnTo>
                      <a:pt x="9" y="15"/>
                    </a:lnTo>
                    <a:lnTo>
                      <a:pt x="12" y="13"/>
                    </a:lnTo>
                    <a:lnTo>
                      <a:pt x="16" y="9"/>
                    </a:lnTo>
                    <a:lnTo>
                      <a:pt x="22" y="7"/>
                    </a:lnTo>
                    <a:lnTo>
                      <a:pt x="26" y="4"/>
                    </a:lnTo>
                    <a:lnTo>
                      <a:pt x="29" y="4"/>
                    </a:lnTo>
                    <a:lnTo>
                      <a:pt x="35" y="2"/>
                    </a:lnTo>
                    <a:lnTo>
                      <a:pt x="40" y="0"/>
                    </a:lnTo>
                    <a:lnTo>
                      <a:pt x="45" y="0"/>
                    </a:lnTo>
                    <a:lnTo>
                      <a:pt x="51" y="0"/>
                    </a:lnTo>
                  </a:path>
                </a:pathLst>
              </a:custGeom>
              <a:solidFill>
                <a:srgbClr val="FFCCFF"/>
              </a:solidFill>
              <a:ln w="12700" cap="rnd" cmpd="sng">
                <a:solidFill>
                  <a:schemeClr val="tx1"/>
                </a:solidFill>
                <a:prstDash val="solid"/>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63" name="Oval 274"/>
              <p:cNvSpPr>
                <a:spLocks noChangeArrowheads="1"/>
              </p:cNvSpPr>
              <p:nvPr/>
            </p:nvSpPr>
            <p:spPr bwMode="blackWhite">
              <a:xfrm>
                <a:off x="1727" y="2502"/>
                <a:ext cx="81" cy="77"/>
              </a:xfrm>
              <a:prstGeom prst="ellipse">
                <a:avLst/>
              </a:prstGeom>
              <a:solidFill>
                <a:srgbClr val="FFCCFF"/>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grpSp>
        <p:sp>
          <p:nvSpPr>
            <p:cNvPr id="35" name="AutoShape 275"/>
            <p:cNvSpPr>
              <a:spLocks noChangeArrowheads="1"/>
            </p:cNvSpPr>
            <p:nvPr/>
          </p:nvSpPr>
          <p:spPr bwMode="auto">
            <a:xfrm flipH="1">
              <a:off x="5687650" y="2660686"/>
              <a:ext cx="601778" cy="433880"/>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6" name="AutoShape 276"/>
            <p:cNvSpPr>
              <a:spLocks noChangeArrowheads="1"/>
            </p:cNvSpPr>
            <p:nvPr/>
          </p:nvSpPr>
          <p:spPr bwMode="auto">
            <a:xfrm rot="5400000" flipV="1">
              <a:off x="4456200" y="1953993"/>
              <a:ext cx="409775" cy="637177"/>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7" name="AutoShape 277"/>
            <p:cNvSpPr>
              <a:spLocks noChangeArrowheads="1"/>
            </p:cNvSpPr>
            <p:nvPr/>
          </p:nvSpPr>
          <p:spPr bwMode="auto">
            <a:xfrm rot="16200000">
              <a:off x="4458835" y="3238957"/>
              <a:ext cx="409775" cy="637177"/>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8" name="AutoShape 278"/>
            <p:cNvSpPr>
              <a:spLocks noChangeArrowheads="1"/>
            </p:cNvSpPr>
            <p:nvPr/>
          </p:nvSpPr>
          <p:spPr bwMode="auto">
            <a:xfrm rot="19733589">
              <a:off x="3432760" y="3270727"/>
              <a:ext cx="601778" cy="433880"/>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39" name="AutoShape 279"/>
            <p:cNvSpPr>
              <a:spLocks noChangeArrowheads="1"/>
            </p:cNvSpPr>
            <p:nvPr/>
          </p:nvSpPr>
          <p:spPr bwMode="auto">
            <a:xfrm rot="19733589" flipH="1" flipV="1">
              <a:off x="5355777" y="2100257"/>
              <a:ext cx="541305" cy="433880"/>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0" name="AutoShape 280"/>
            <p:cNvSpPr>
              <a:spLocks noChangeArrowheads="1"/>
            </p:cNvSpPr>
            <p:nvPr/>
          </p:nvSpPr>
          <p:spPr bwMode="auto">
            <a:xfrm rot="2491273">
              <a:off x="3363532" y="2108107"/>
              <a:ext cx="619478" cy="433880"/>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1" name="AutoShape 281"/>
            <p:cNvSpPr>
              <a:spLocks noChangeArrowheads="1"/>
            </p:cNvSpPr>
            <p:nvPr/>
          </p:nvSpPr>
          <p:spPr bwMode="auto">
            <a:xfrm rot="12760686">
              <a:off x="5398384" y="3237409"/>
              <a:ext cx="601778" cy="433880"/>
            </a:xfrm>
            <a:prstGeom prst="rightArrow">
              <a:avLst>
                <a:gd name="adj1" fmla="val 50000"/>
                <a:gd name="adj2" fmla="val 25000"/>
              </a:avLst>
            </a:prstGeom>
            <a:solidFill>
              <a:srgbClr val="FFC000"/>
            </a:solidFill>
            <a:ln w="9525">
              <a:noFill/>
              <a:miter lim="800000"/>
            </a:ln>
            <a:effec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2" name="Oval 282"/>
            <p:cNvSpPr>
              <a:spLocks noChangeArrowheads="1"/>
            </p:cNvSpPr>
            <p:nvPr/>
          </p:nvSpPr>
          <p:spPr bwMode="auto">
            <a:xfrm>
              <a:off x="3843967" y="2501998"/>
              <a:ext cx="1710938" cy="747237"/>
            </a:xfrm>
            <a:prstGeom prst="ellipse">
              <a:avLst/>
            </a:prstGeom>
            <a:gradFill rotWithShape="0">
              <a:gsLst>
                <a:gs pos="0">
                  <a:srgbClr val="EAEAEA"/>
                </a:gs>
                <a:gs pos="100000">
                  <a:srgbClr val="EAEAEA">
                    <a:gamma/>
                    <a:shade val="76078"/>
                    <a:invGamma/>
                  </a:srgbClr>
                </a:gs>
              </a:gsLst>
              <a:path path="shape">
                <a:fillToRect l="50000" t="50000" r="50000" b="50000"/>
              </a:path>
            </a:gradFill>
            <a:ln w="9525">
              <a:solidFill>
                <a:schemeClr val="accent2"/>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3" name="Rectangle 283"/>
            <p:cNvSpPr>
              <a:spLocks noChangeArrowheads="1"/>
            </p:cNvSpPr>
            <p:nvPr/>
          </p:nvSpPr>
          <p:spPr bwMode="auto">
            <a:xfrm>
              <a:off x="4107003" y="2692797"/>
              <a:ext cx="1220971" cy="393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21896" tIns="60949" rIns="121896" bIns="60949">
              <a:spAutoFit/>
            </a:bodyPr>
            <a:lstStyle/>
            <a:p>
              <a:pPr algn="ctr" defTabSz="1219200" eaLnBrk="1" fontAlgn="auto" hangingPunct="1">
                <a:lnSpc>
                  <a:spcPct val="140000"/>
                </a:lnSpc>
                <a:spcBef>
                  <a:spcPts val="0"/>
                </a:spcBef>
                <a:spcAft>
                  <a:spcPts val="0"/>
                </a:spcAft>
              </a:pPr>
              <a:r>
                <a:rPr kumimoji="1" lang="en-US" altLang="zh-CN" sz="1865" b="1" dirty="0">
                  <a:solidFill>
                    <a:srgbClr val="C00000"/>
                  </a:solidFill>
                  <a:latin typeface="微软雅黑" panose="020B0503020204020204" pitchFamily="34" charset="-122"/>
                  <a:ea typeface="微软雅黑" panose="020B0503020204020204" pitchFamily="34" charset="-122"/>
                </a:rPr>
                <a:t>IPD</a:t>
              </a:r>
              <a:r>
                <a:rPr kumimoji="1" lang="zh-CN" altLang="en-US" sz="1865" b="1" dirty="0">
                  <a:solidFill>
                    <a:srgbClr val="C00000"/>
                  </a:solidFill>
                  <a:latin typeface="微软雅黑" panose="020B0503020204020204" pitchFamily="34" charset="-122"/>
                  <a:ea typeface="微软雅黑" panose="020B0503020204020204" pitchFamily="34" charset="-122"/>
                </a:rPr>
                <a:t>管理体系</a:t>
              </a:r>
              <a:endParaRPr kumimoji="1" lang="zh-CN" altLang="en-US" sz="1865" b="1" dirty="0">
                <a:solidFill>
                  <a:srgbClr val="C00000"/>
                </a:solidFill>
                <a:latin typeface="微软雅黑" panose="020B0503020204020204" pitchFamily="34" charset="-122"/>
                <a:ea typeface="微软雅黑" panose="020B0503020204020204" pitchFamily="34" charset="-122"/>
              </a:endParaRPr>
            </a:p>
          </p:txBody>
        </p:sp>
        <p:grpSp>
          <p:nvGrpSpPr>
            <p:cNvPr id="44" name="Group 284"/>
            <p:cNvGrpSpPr/>
            <p:nvPr/>
          </p:nvGrpSpPr>
          <p:grpSpPr bwMode="auto">
            <a:xfrm>
              <a:off x="855725" y="915124"/>
              <a:ext cx="2153422" cy="1321726"/>
              <a:chOff x="358" y="196"/>
              <a:chExt cx="1460" cy="1316"/>
            </a:xfrm>
          </p:grpSpPr>
          <p:sp>
            <p:nvSpPr>
              <p:cNvPr id="45" name="Rectangle 285"/>
              <p:cNvSpPr>
                <a:spLocks noChangeArrowheads="1"/>
              </p:cNvSpPr>
              <p:nvPr/>
            </p:nvSpPr>
            <p:spPr bwMode="auto">
              <a:xfrm>
                <a:off x="949" y="399"/>
                <a:ext cx="6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en-US" altLang="zh-CN" sz="1335">
                    <a:solidFill>
                      <a:srgbClr val="808080"/>
                    </a:solidFill>
                    <a:latin typeface="微软雅黑" panose="020B0503020204020204" pitchFamily="34" charset="-122"/>
                    <a:ea typeface="微软雅黑" panose="020B0503020204020204" pitchFamily="34" charset="-122"/>
                  </a:rPr>
                  <a:t>+</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46" name="Rectangle 286"/>
              <p:cNvSpPr>
                <a:spLocks noChangeArrowheads="1"/>
              </p:cNvSpPr>
              <p:nvPr/>
            </p:nvSpPr>
            <p:spPr bwMode="auto">
              <a:xfrm>
                <a:off x="675" y="403"/>
                <a:ext cx="1143" cy="865"/>
              </a:xfrm>
              <a:prstGeom prst="rect">
                <a:avLst/>
              </a:prstGeom>
              <a:solidFill>
                <a:srgbClr val="FFFF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7" name="Rectangle 287"/>
              <p:cNvSpPr>
                <a:spLocks noChangeArrowheads="1"/>
              </p:cNvSpPr>
              <p:nvPr/>
            </p:nvSpPr>
            <p:spPr bwMode="auto">
              <a:xfrm>
                <a:off x="1250" y="403"/>
                <a:ext cx="568" cy="428"/>
              </a:xfrm>
              <a:prstGeom prst="rect">
                <a:avLst/>
              </a:prstGeom>
              <a:solidFill>
                <a:srgbClr val="FFFF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8" name="Rectangle 288"/>
              <p:cNvSpPr>
                <a:spLocks noChangeArrowheads="1"/>
              </p:cNvSpPr>
              <p:nvPr/>
            </p:nvSpPr>
            <p:spPr bwMode="auto">
              <a:xfrm>
                <a:off x="675" y="839"/>
                <a:ext cx="567" cy="429"/>
              </a:xfrm>
              <a:prstGeom prst="rect">
                <a:avLst/>
              </a:prstGeom>
              <a:solidFill>
                <a:srgbClr val="FFFFFF"/>
              </a:solidFill>
              <a:ln w="9525">
                <a:solidFill>
                  <a:srgbClr val="000000"/>
                </a:solidFill>
                <a:miter lim="800000"/>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49" name="Oval 289"/>
              <p:cNvSpPr>
                <a:spLocks noChangeArrowheads="1"/>
              </p:cNvSpPr>
              <p:nvPr/>
            </p:nvSpPr>
            <p:spPr bwMode="auto">
              <a:xfrm>
                <a:off x="1133" y="791"/>
                <a:ext cx="163" cy="123"/>
              </a:xfrm>
              <a:prstGeom prst="ellipse">
                <a:avLst/>
              </a:prstGeom>
              <a:solidFill>
                <a:srgbClr val="FFFFFF"/>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0" name="Oval 290"/>
              <p:cNvSpPr>
                <a:spLocks noChangeArrowheads="1"/>
              </p:cNvSpPr>
              <p:nvPr/>
            </p:nvSpPr>
            <p:spPr bwMode="auto">
              <a:xfrm>
                <a:off x="1389" y="523"/>
                <a:ext cx="239" cy="182"/>
              </a:xfrm>
              <a:prstGeom prst="ellipse">
                <a:avLst/>
              </a:prstGeom>
              <a:solidFill>
                <a:srgbClr val="D2D2D2"/>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1" name="Oval 291"/>
              <p:cNvSpPr>
                <a:spLocks noChangeArrowheads="1"/>
              </p:cNvSpPr>
              <p:nvPr/>
            </p:nvSpPr>
            <p:spPr bwMode="auto">
              <a:xfrm>
                <a:off x="1459" y="1002"/>
                <a:ext cx="176" cy="134"/>
              </a:xfrm>
              <a:prstGeom prst="ellipse">
                <a:avLst/>
              </a:prstGeom>
              <a:solidFill>
                <a:srgbClr val="000000"/>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2" name="Oval 292"/>
              <p:cNvSpPr>
                <a:spLocks noChangeArrowheads="1"/>
              </p:cNvSpPr>
              <p:nvPr/>
            </p:nvSpPr>
            <p:spPr bwMode="auto">
              <a:xfrm>
                <a:off x="1561" y="481"/>
                <a:ext cx="199" cy="153"/>
              </a:xfrm>
              <a:prstGeom prst="ellipse">
                <a:avLst/>
              </a:prstGeom>
              <a:solidFill>
                <a:srgbClr val="D2D2D2"/>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3" name="Rectangle 293"/>
              <p:cNvSpPr>
                <a:spLocks noChangeArrowheads="1"/>
              </p:cNvSpPr>
              <p:nvPr/>
            </p:nvSpPr>
            <p:spPr bwMode="auto">
              <a:xfrm>
                <a:off x="556" y="1226"/>
                <a:ext cx="3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en-US" altLang="zh-CN" sz="1335">
                    <a:solidFill>
                      <a:srgbClr val="808080"/>
                    </a:solidFill>
                    <a:latin typeface="微软雅黑" panose="020B0503020204020204" pitchFamily="34" charset="-122"/>
                    <a:ea typeface="微软雅黑" panose="020B0503020204020204" pitchFamily="34" charset="-122"/>
                  </a:rPr>
                  <a:t>-</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54" name="Rectangle 294"/>
              <p:cNvSpPr>
                <a:spLocks noChangeArrowheads="1"/>
              </p:cNvSpPr>
              <p:nvPr/>
            </p:nvSpPr>
            <p:spPr bwMode="auto">
              <a:xfrm>
                <a:off x="734" y="1290"/>
                <a:ext cx="37"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en-US" altLang="zh-CN" sz="1335">
                    <a:solidFill>
                      <a:srgbClr val="808080"/>
                    </a:solidFill>
                    <a:latin typeface="微软雅黑" panose="020B0503020204020204" pitchFamily="34" charset="-122"/>
                    <a:ea typeface="微软雅黑" panose="020B0503020204020204" pitchFamily="34" charset="-122"/>
                  </a:rPr>
                  <a:t>-</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55" name="Rectangle 295"/>
              <p:cNvSpPr>
                <a:spLocks noChangeArrowheads="1"/>
              </p:cNvSpPr>
              <p:nvPr/>
            </p:nvSpPr>
            <p:spPr bwMode="auto">
              <a:xfrm>
                <a:off x="1734" y="1298"/>
                <a:ext cx="6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en-US" altLang="zh-CN" sz="1335">
                    <a:solidFill>
                      <a:srgbClr val="808080"/>
                    </a:solidFill>
                    <a:latin typeface="微软雅黑" panose="020B0503020204020204" pitchFamily="34" charset="-122"/>
                    <a:ea typeface="微软雅黑" panose="020B0503020204020204" pitchFamily="34" charset="-122"/>
                  </a:rPr>
                  <a:t>+</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56" name="Oval 296"/>
              <p:cNvSpPr>
                <a:spLocks noChangeArrowheads="1"/>
              </p:cNvSpPr>
              <p:nvPr/>
            </p:nvSpPr>
            <p:spPr bwMode="auto">
              <a:xfrm>
                <a:off x="800" y="918"/>
                <a:ext cx="246" cy="186"/>
              </a:xfrm>
              <a:prstGeom prst="ellipse">
                <a:avLst/>
              </a:prstGeom>
              <a:solidFill>
                <a:srgbClr val="FFFFFF"/>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7" name="Oval 297"/>
              <p:cNvSpPr>
                <a:spLocks noChangeArrowheads="1"/>
              </p:cNvSpPr>
              <p:nvPr/>
            </p:nvSpPr>
            <p:spPr bwMode="auto">
              <a:xfrm>
                <a:off x="834" y="499"/>
                <a:ext cx="179" cy="136"/>
              </a:xfrm>
              <a:prstGeom prst="ellipse">
                <a:avLst/>
              </a:prstGeom>
              <a:solidFill>
                <a:srgbClr val="B4B4B4"/>
              </a:solidFill>
              <a:ln w="9525">
                <a:solidFill>
                  <a:srgbClr val="000000"/>
                </a:solidFill>
                <a:round/>
              </a:ln>
            </p:spPr>
            <p:txBody>
              <a:bodyPr/>
              <a:lstStyle/>
              <a:p>
                <a:pPr defTabSz="1219200" eaLnBrk="1" fontAlgn="auto" hangingPunct="1">
                  <a:spcBef>
                    <a:spcPts val="0"/>
                  </a:spcBef>
                  <a:spcAft>
                    <a:spcPts val="0"/>
                  </a:spcAft>
                </a:pPr>
                <a:endParaRPr lang="zh-CN" altLang="en-US" sz="2400">
                  <a:solidFill>
                    <a:prstClr val="black"/>
                  </a:solidFill>
                  <a:latin typeface="微软雅黑" panose="020B0503020204020204" pitchFamily="34" charset="-122"/>
                  <a:ea typeface="微软雅黑" panose="020B0503020204020204" pitchFamily="34" charset="-122"/>
                </a:endParaRPr>
              </a:p>
            </p:txBody>
          </p:sp>
          <p:sp>
            <p:nvSpPr>
              <p:cNvPr id="58" name="Rectangle 298"/>
              <p:cNvSpPr>
                <a:spLocks noChangeArrowheads="1"/>
              </p:cNvSpPr>
              <p:nvPr/>
            </p:nvSpPr>
            <p:spPr bwMode="auto">
              <a:xfrm>
                <a:off x="546" y="416"/>
                <a:ext cx="64"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en-US" altLang="zh-CN" sz="1335">
                    <a:solidFill>
                      <a:srgbClr val="808080"/>
                    </a:solidFill>
                    <a:latin typeface="微软雅黑" panose="020B0503020204020204" pitchFamily="34" charset="-122"/>
                    <a:ea typeface="微软雅黑" panose="020B0503020204020204" pitchFamily="34" charset="-122"/>
                  </a:rPr>
                  <a:t>+</a:t>
                </a:r>
                <a:endParaRPr lang="en-US" altLang="zh-CN" sz="1335">
                  <a:solidFill>
                    <a:prstClr val="black"/>
                  </a:solidFill>
                  <a:latin typeface="微软雅黑" panose="020B0503020204020204" pitchFamily="34" charset="-122"/>
                  <a:ea typeface="微软雅黑" panose="020B0503020204020204" pitchFamily="34" charset="-122"/>
                </a:endParaRPr>
              </a:p>
            </p:txBody>
          </p:sp>
          <p:sp>
            <p:nvSpPr>
              <p:cNvPr id="59" name="Rectangle 299"/>
              <p:cNvSpPr>
                <a:spLocks noChangeArrowheads="1"/>
              </p:cNvSpPr>
              <p:nvPr/>
            </p:nvSpPr>
            <p:spPr bwMode="auto">
              <a:xfrm>
                <a:off x="954" y="196"/>
                <a:ext cx="62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defTabSz="1219200" eaLnBrk="1" fontAlgn="auto" hangingPunct="1">
                  <a:spcBef>
                    <a:spcPts val="0"/>
                  </a:spcBef>
                  <a:spcAft>
                    <a:spcPts val="0"/>
                  </a:spcAft>
                </a:pPr>
                <a:r>
                  <a:rPr lang="zh-CN" altLang="en-US" sz="1600" dirty="0">
                    <a:solidFill>
                      <a:srgbClr val="000000"/>
                    </a:solidFill>
                    <a:latin typeface="微软雅黑" panose="020B0503020204020204" pitchFamily="34" charset="-122"/>
                    <a:ea typeface="微软雅黑" panose="020B0503020204020204" pitchFamily="34" charset="-122"/>
                  </a:rPr>
                  <a:t>优化投资组合</a:t>
                </a:r>
                <a:endParaRPr lang="zh-CN" altLang="en-US" sz="1600" dirty="0">
                  <a:solidFill>
                    <a:prstClr val="black"/>
                  </a:solidFill>
                  <a:latin typeface="微软雅黑" panose="020B0503020204020204" pitchFamily="34" charset="-122"/>
                  <a:ea typeface="微软雅黑" panose="020B0503020204020204" pitchFamily="34" charset="-122"/>
                </a:endParaRPr>
              </a:p>
            </p:txBody>
          </p:sp>
          <p:sp>
            <p:nvSpPr>
              <p:cNvPr id="60" name="Text Box 300"/>
              <p:cNvSpPr txBox="1">
                <a:spLocks noChangeArrowheads="1"/>
              </p:cNvSpPr>
              <p:nvPr/>
            </p:nvSpPr>
            <p:spPr bwMode="auto">
              <a:xfrm>
                <a:off x="917" y="1267"/>
                <a:ext cx="808" cy="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896" tIns="60949" rIns="121896" bIns="60949">
                <a:spAutoFit/>
              </a:bodyPr>
              <a:lstStyle/>
              <a:p>
                <a:pPr defTabSz="1219200" eaLnBrk="1" fontAlgn="auto" hangingPunct="1">
                  <a:spcBef>
                    <a:spcPct val="50000"/>
                  </a:spcBef>
                  <a:spcAft>
                    <a:spcPts val="0"/>
                  </a:spcAft>
                </a:pPr>
                <a:r>
                  <a:rPr kumimoji="1" lang="zh-CN" altLang="en-US" sz="1335" dirty="0">
                    <a:solidFill>
                      <a:prstClr val="black"/>
                    </a:solidFill>
                    <a:latin typeface="微软雅黑" panose="020B0503020204020204" pitchFamily="34" charset="-122"/>
                    <a:ea typeface="微软雅黑" panose="020B0503020204020204" pitchFamily="34" charset="-122"/>
                  </a:rPr>
                  <a:t>产品的竞争位置</a:t>
                </a:r>
                <a:endParaRPr kumimoji="1" lang="zh-CN" altLang="en-US" sz="1335" dirty="0">
                  <a:solidFill>
                    <a:prstClr val="black"/>
                  </a:solidFill>
                  <a:latin typeface="微软雅黑" panose="020B0503020204020204" pitchFamily="34" charset="-122"/>
                  <a:ea typeface="微软雅黑" panose="020B0503020204020204" pitchFamily="34" charset="-122"/>
                </a:endParaRPr>
              </a:p>
            </p:txBody>
          </p:sp>
          <p:sp>
            <p:nvSpPr>
              <p:cNvPr id="61" name="Text Box 301"/>
              <p:cNvSpPr txBox="1">
                <a:spLocks noChangeArrowheads="1"/>
              </p:cNvSpPr>
              <p:nvPr/>
            </p:nvSpPr>
            <p:spPr bwMode="auto">
              <a:xfrm>
                <a:off x="358" y="520"/>
                <a:ext cx="334" cy="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lIns="121896" tIns="60949" rIns="121896" bIns="60949">
                <a:spAutoFit/>
              </a:bodyPr>
              <a:lstStyle/>
              <a:p>
                <a:pPr defTabSz="1219200" eaLnBrk="1" fontAlgn="auto" hangingPunct="1">
                  <a:spcBef>
                    <a:spcPct val="50000"/>
                  </a:spcBef>
                  <a:spcAft>
                    <a:spcPts val="0"/>
                  </a:spcAft>
                </a:pPr>
                <a:r>
                  <a:rPr kumimoji="1" lang="zh-CN" altLang="en-US" sz="1335">
                    <a:solidFill>
                      <a:prstClr val="black"/>
                    </a:solidFill>
                    <a:latin typeface="微软雅黑" panose="020B0503020204020204" pitchFamily="34" charset="-122"/>
                    <a:ea typeface="微软雅黑" panose="020B0503020204020204" pitchFamily="34" charset="-122"/>
                  </a:rPr>
                  <a:t>细分市场的吸引力</a:t>
                </a:r>
                <a:endParaRPr kumimoji="1" lang="zh-CN" altLang="en-US" sz="1335">
                  <a:solidFill>
                    <a:prstClr val="black"/>
                  </a:solidFill>
                  <a:latin typeface="微软雅黑" panose="020B0503020204020204" pitchFamily="34" charset="-122"/>
                  <a:ea typeface="微软雅黑" panose="020B0503020204020204" pitchFamily="34" charset="-122"/>
                </a:endParaRPr>
              </a:p>
            </p:txBody>
          </p:sp>
        </p:grpSp>
      </p:grpSp>
      <p:sp>
        <p:nvSpPr>
          <p:cNvPr id="3" name="灯片编号占位符 2"/>
          <p:cNvSpPr>
            <a:spLocks noGrp="1"/>
          </p:cNvSpPr>
          <p:nvPr>
            <p:ph type="sldNum" sz="quarter" idx="12"/>
          </p:nvPr>
        </p:nvSpPr>
        <p:spPr/>
        <p:txBody>
          <a:bodyPr/>
          <a:lstStyle/>
          <a:p>
            <a:fld id="{3035ED93-17FC-4FE4-A1D1-0058140FE02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1.2 IPD</a:t>
            </a:r>
            <a:r>
              <a:rPr lang="zh-CN" altLang="en-US" sz="3200" b="1" dirty="0">
                <a:solidFill>
                  <a:prstClr val="white"/>
                </a:solidFill>
                <a:latin typeface="微软雅黑" panose="020B0503020204020204" pitchFamily="34" charset="-122"/>
                <a:ea typeface="微软雅黑" panose="020B0503020204020204" pitchFamily="34" charset="-122"/>
              </a:rPr>
              <a:t>的核心思想：方法论背后的三大重组逻辑</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035ED93-17FC-4FE4-A1D1-0058140FE02A}" type="slidenum">
              <a:rPr lang="zh-CN" altLang="en-US" smtClean="0">
                <a:solidFill>
                  <a:prstClr val="black">
                    <a:tint val="75000"/>
                  </a:prstClr>
                </a:solidFill>
              </a:rPr>
            </a:fld>
            <a:endParaRPr lang="zh-CN" altLang="en-US">
              <a:solidFill>
                <a:prstClr val="black">
                  <a:tint val="75000"/>
                </a:prstClr>
              </a:solidFill>
            </a:endParaRPr>
          </a:p>
        </p:txBody>
      </p:sp>
      <p:grpSp>
        <p:nvGrpSpPr>
          <p:cNvPr id="310" name="组合 309"/>
          <p:cNvGrpSpPr/>
          <p:nvPr/>
        </p:nvGrpSpPr>
        <p:grpSpPr>
          <a:xfrm>
            <a:off x="1247618" y="1260035"/>
            <a:ext cx="7974891" cy="4769002"/>
            <a:chOff x="1791409" y="1657198"/>
            <a:chExt cx="7974891" cy="4769002"/>
          </a:xfrm>
        </p:grpSpPr>
        <p:sp>
          <p:nvSpPr>
            <p:cNvPr id="311" name="矩形 310"/>
            <p:cNvSpPr/>
            <p:nvPr/>
          </p:nvSpPr>
          <p:spPr>
            <a:xfrm>
              <a:off x="4671728" y="4438126"/>
              <a:ext cx="2186272" cy="1988074"/>
            </a:xfrm>
            <a:prstGeom prst="rect">
              <a:avLst/>
            </a:prstGeom>
            <a:solidFill>
              <a:srgbClr val="5B9BD5"/>
            </a:solidFill>
            <a:ln w="12700" cap="flat" cmpd="sng" algn="ctr">
              <a:solidFill>
                <a:srgbClr val="5B9BD5">
                  <a:shade val="50000"/>
                </a:srgbClr>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2" name="椭圆 311"/>
            <p:cNvSpPr/>
            <p:nvPr/>
          </p:nvSpPr>
          <p:spPr>
            <a:xfrm>
              <a:off x="5031769" y="1945230"/>
              <a:ext cx="1296144" cy="936104"/>
            </a:xfrm>
            <a:prstGeom prst="ellipse">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algn="ctr"/>
              <a:r>
                <a:rPr lang="zh-CN" altLang="en-US" b="1" kern="0" dirty="0">
                  <a:solidFill>
                    <a:srgbClr val="FF0000"/>
                  </a:solidFill>
                  <a:latin typeface="微软雅黑" panose="020B0503020204020204" pitchFamily="34" charset="-122"/>
                  <a:ea typeface="微软雅黑" panose="020B0503020204020204" pitchFamily="34" charset="-122"/>
                </a:rPr>
                <a:t>产品</a:t>
              </a:r>
              <a:r>
                <a:rPr lang="en-US" altLang="zh-CN" b="1" kern="0" dirty="0">
                  <a:solidFill>
                    <a:srgbClr val="FF0000"/>
                  </a:solidFill>
                  <a:latin typeface="微软雅黑" panose="020B0503020204020204" pitchFamily="34" charset="-122"/>
                  <a:ea typeface="微软雅黑" panose="020B0503020204020204" pitchFamily="34" charset="-122"/>
                </a:rPr>
                <a:t>/</a:t>
              </a:r>
              <a:r>
                <a:rPr lang="zh-CN" altLang="en-US" b="1" kern="0" dirty="0">
                  <a:solidFill>
                    <a:srgbClr val="FF0000"/>
                  </a:solidFill>
                  <a:latin typeface="微软雅黑" panose="020B0503020204020204" pitchFamily="34" charset="-122"/>
                  <a:ea typeface="微软雅黑" panose="020B0503020204020204" pitchFamily="34" charset="-122"/>
                </a:rPr>
                <a:t>服务</a:t>
              </a:r>
              <a:r>
                <a:rPr lang="en-US" altLang="zh-CN" b="1" kern="0" dirty="0">
                  <a:solidFill>
                    <a:srgbClr val="FF0000"/>
                  </a:solidFill>
                  <a:latin typeface="微软雅黑" panose="020B0503020204020204" pitchFamily="34" charset="-122"/>
                  <a:ea typeface="微软雅黑" panose="020B0503020204020204" pitchFamily="34" charset="-122"/>
                </a:rPr>
                <a:t>/</a:t>
              </a:r>
              <a:r>
                <a:rPr lang="zh-CN" altLang="en-US" b="1" kern="0" dirty="0">
                  <a:solidFill>
                    <a:srgbClr val="FF0000"/>
                  </a:solidFill>
                  <a:latin typeface="微软雅黑" panose="020B0503020204020204" pitchFamily="34" charset="-122"/>
                  <a:ea typeface="微软雅黑" panose="020B0503020204020204" pitchFamily="34" charset="-122"/>
                </a:rPr>
                <a:t>技术</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313" name="矩形 312"/>
            <p:cNvSpPr/>
            <p:nvPr/>
          </p:nvSpPr>
          <p:spPr>
            <a:xfrm>
              <a:off x="5122261" y="4068794"/>
              <a:ext cx="1159293" cy="384721"/>
            </a:xfrm>
            <a:prstGeom prst="rect">
              <a:avLst/>
            </a:prstGeom>
          </p:spPr>
          <p:txBody>
            <a:bodyPr wrap="none">
              <a:spAutoFit/>
            </a:bodyPr>
            <a:lstStyle/>
            <a:p>
              <a:pPr lvl="0" algn="ctr">
                <a:defRPr/>
              </a:pPr>
              <a:r>
                <a:rPr lang="zh-CN" altLang="en-US" b="1" kern="0" dirty="0">
                  <a:solidFill>
                    <a:srgbClr val="FF0000"/>
                  </a:solidFill>
                  <a:latin typeface="微软雅黑" panose="020B0503020204020204" pitchFamily="34" charset="-122"/>
                  <a:ea typeface="微软雅黑" panose="020B0503020204020204" pitchFamily="34" charset="-122"/>
                </a:rPr>
                <a:t>流程重组</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314" name="矩形 313"/>
            <p:cNvSpPr/>
            <p:nvPr/>
          </p:nvSpPr>
          <p:spPr>
            <a:xfrm>
              <a:off x="5013792" y="4575911"/>
              <a:ext cx="1402948" cy="384721"/>
            </a:xfrm>
            <a:prstGeom prst="rect">
              <a:avLst/>
            </a:prstGeom>
            <a:ln>
              <a:solidFill>
                <a:schemeClr val="bg1">
                  <a:lumMod val="75000"/>
                </a:schemeClr>
              </a:solidFill>
            </a:ln>
          </p:spPr>
          <p:txBody>
            <a:bodyPr wrap="none">
              <a:spAutoFit/>
            </a:bodyPr>
            <a:lstStyle/>
            <a:p>
              <a:pPr lvl="0" algn="ctr">
                <a:defRPr/>
              </a:pPr>
              <a:r>
                <a:rPr lang="zh-CN" altLang="en-US" kern="0" dirty="0">
                  <a:latin typeface="微软雅黑" panose="020B0503020204020204" pitchFamily="34" charset="-122"/>
                  <a:ea typeface="微软雅黑" panose="020B0503020204020204" pitchFamily="34" charset="-122"/>
                </a:rPr>
                <a:t>跨部门团队</a:t>
              </a:r>
              <a:endParaRPr lang="zh-CN" altLang="en-US" kern="0" dirty="0">
                <a:latin typeface="微软雅黑" panose="020B0503020204020204" pitchFamily="34" charset="-122"/>
                <a:ea typeface="微软雅黑" panose="020B0503020204020204" pitchFamily="34" charset="-122"/>
              </a:endParaRPr>
            </a:p>
          </p:txBody>
        </p:sp>
        <p:sp>
          <p:nvSpPr>
            <p:cNvPr id="315" name="矩形 314"/>
            <p:cNvSpPr/>
            <p:nvPr/>
          </p:nvSpPr>
          <p:spPr>
            <a:xfrm>
              <a:off x="5014517" y="5003313"/>
              <a:ext cx="1402948" cy="384721"/>
            </a:xfrm>
            <a:prstGeom prst="rect">
              <a:avLst/>
            </a:prstGeom>
            <a:ln>
              <a:solidFill>
                <a:schemeClr val="bg1">
                  <a:lumMod val="75000"/>
                </a:schemeClr>
              </a:solidFill>
            </a:ln>
          </p:spPr>
          <p:txBody>
            <a:bodyPr wrap="none">
              <a:spAutoFit/>
            </a:bodyPr>
            <a:lstStyle/>
            <a:p>
              <a:pPr algn="ctr"/>
              <a:r>
                <a:rPr lang="zh-CN" altLang="en-US" kern="0" dirty="0">
                  <a:latin typeface="微软雅黑" panose="020B0503020204020204" pitchFamily="34" charset="-122"/>
                  <a:ea typeface="微软雅黑" panose="020B0503020204020204" pitchFamily="34" charset="-122"/>
                </a:rPr>
                <a:t>结构化流程</a:t>
              </a:r>
              <a:endParaRPr lang="zh-CN" altLang="en-US" kern="0" dirty="0">
                <a:latin typeface="微软雅黑" panose="020B0503020204020204" pitchFamily="34" charset="-122"/>
                <a:ea typeface="微软雅黑" panose="020B0503020204020204" pitchFamily="34" charset="-122"/>
              </a:endParaRPr>
            </a:p>
          </p:txBody>
        </p:sp>
        <p:sp>
          <p:nvSpPr>
            <p:cNvPr id="316" name="矩形 315"/>
            <p:cNvSpPr/>
            <p:nvPr/>
          </p:nvSpPr>
          <p:spPr>
            <a:xfrm>
              <a:off x="4770861" y="5430715"/>
              <a:ext cx="1890262" cy="384721"/>
            </a:xfrm>
            <a:prstGeom prst="rect">
              <a:avLst/>
            </a:prstGeom>
            <a:ln>
              <a:solidFill>
                <a:schemeClr val="bg1">
                  <a:lumMod val="75000"/>
                </a:schemeClr>
              </a:solidFill>
            </a:ln>
          </p:spPr>
          <p:txBody>
            <a:bodyPr wrap="none">
              <a:spAutoFit/>
            </a:bodyPr>
            <a:lstStyle/>
            <a:p>
              <a:pPr lvl="0" algn="ctr">
                <a:defRPr/>
              </a:pPr>
              <a:r>
                <a:rPr lang="zh-CN" altLang="en-US" kern="0" dirty="0">
                  <a:latin typeface="微软雅黑" panose="020B0503020204020204" pitchFamily="34" charset="-122"/>
                  <a:ea typeface="微软雅黑" panose="020B0503020204020204" pitchFamily="34" charset="-122"/>
                </a:rPr>
                <a:t>项目和管道管理</a:t>
              </a:r>
              <a:endParaRPr lang="zh-CN" altLang="en-US" kern="0" dirty="0">
                <a:latin typeface="微软雅黑" panose="020B0503020204020204" pitchFamily="34" charset="-122"/>
                <a:ea typeface="微软雅黑" panose="020B0503020204020204" pitchFamily="34" charset="-122"/>
              </a:endParaRPr>
            </a:p>
          </p:txBody>
        </p:sp>
        <p:sp>
          <p:nvSpPr>
            <p:cNvPr id="317" name="矩形 316"/>
            <p:cNvSpPr/>
            <p:nvPr/>
          </p:nvSpPr>
          <p:spPr>
            <a:xfrm>
              <a:off x="1791409" y="2089246"/>
              <a:ext cx="2072010" cy="1224136"/>
            </a:xfrm>
            <a:prstGeom prst="rect">
              <a:avLst/>
            </a:prstGeom>
            <a:solidFill>
              <a:srgbClr val="FFFF99"/>
            </a:solidFill>
            <a:ln w="12700" cap="flat" cmpd="sng" algn="ctr">
              <a:solidFill>
                <a:srgbClr val="5B9BD5">
                  <a:shade val="50000"/>
                </a:srgbClr>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8" name="矩形 317"/>
            <p:cNvSpPr/>
            <p:nvPr/>
          </p:nvSpPr>
          <p:spPr>
            <a:xfrm>
              <a:off x="2269818" y="1657198"/>
              <a:ext cx="1159292" cy="384721"/>
            </a:xfrm>
            <a:prstGeom prst="rect">
              <a:avLst/>
            </a:prstGeom>
          </p:spPr>
          <p:txBody>
            <a:bodyPr wrap="none">
              <a:spAutoFit/>
            </a:bodyPr>
            <a:lstStyle/>
            <a:p>
              <a:pPr lvl="0" algn="ctr">
                <a:defRPr/>
              </a:pPr>
              <a:r>
                <a:rPr lang="zh-CN" altLang="en-US" b="1" kern="0" dirty="0">
                  <a:solidFill>
                    <a:srgbClr val="FF0000"/>
                  </a:solidFill>
                  <a:latin typeface="微软雅黑" panose="020B0503020204020204" pitchFamily="34" charset="-122"/>
                  <a:ea typeface="微软雅黑" panose="020B0503020204020204" pitchFamily="34" charset="-122"/>
                </a:rPr>
                <a:t>市场重组</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319" name="矩形 318"/>
            <p:cNvSpPr/>
            <p:nvPr/>
          </p:nvSpPr>
          <p:spPr>
            <a:xfrm>
              <a:off x="2011645" y="2227031"/>
              <a:ext cx="1646606" cy="384721"/>
            </a:xfrm>
            <a:prstGeom prst="rect">
              <a:avLst/>
            </a:prstGeom>
            <a:ln>
              <a:solidFill>
                <a:schemeClr val="bg1">
                  <a:lumMod val="75000"/>
                </a:schemeClr>
              </a:solidFill>
            </a:ln>
          </p:spPr>
          <p:txBody>
            <a:bodyPr wrap="none">
              <a:spAutoFit/>
            </a:bodyPr>
            <a:lstStyle/>
            <a:p>
              <a:pPr lvl="0" algn="ctr">
                <a:defRPr/>
              </a:pPr>
              <a:r>
                <a:rPr lang="zh-CN" altLang="en-US" kern="0" dirty="0">
                  <a:latin typeface="微软雅黑" panose="020B0503020204020204" pitchFamily="34" charset="-122"/>
                  <a:ea typeface="微软雅黑" panose="020B0503020204020204" pitchFamily="34" charset="-122"/>
                </a:rPr>
                <a:t>客户需求分析</a:t>
              </a:r>
              <a:endParaRPr lang="zh-CN" altLang="en-US" kern="0" dirty="0">
                <a:latin typeface="微软雅黑" panose="020B0503020204020204" pitchFamily="34" charset="-122"/>
                <a:ea typeface="微软雅黑" panose="020B0503020204020204" pitchFamily="34" charset="-122"/>
              </a:endParaRPr>
            </a:p>
          </p:txBody>
        </p:sp>
        <p:sp>
          <p:nvSpPr>
            <p:cNvPr id="320" name="矩形 319"/>
            <p:cNvSpPr/>
            <p:nvPr/>
          </p:nvSpPr>
          <p:spPr>
            <a:xfrm>
              <a:off x="2012369" y="2800034"/>
              <a:ext cx="1646606" cy="384721"/>
            </a:xfrm>
            <a:prstGeom prst="rect">
              <a:avLst/>
            </a:prstGeom>
            <a:ln>
              <a:solidFill>
                <a:schemeClr val="bg1">
                  <a:lumMod val="75000"/>
                </a:schemeClr>
              </a:solidFill>
            </a:ln>
          </p:spPr>
          <p:txBody>
            <a:bodyPr wrap="none">
              <a:spAutoFit/>
            </a:bodyPr>
            <a:lstStyle/>
            <a:p>
              <a:pPr algn="ctr"/>
              <a:r>
                <a:rPr lang="zh-CN" altLang="en-US" kern="0" dirty="0">
                  <a:latin typeface="微软雅黑" panose="020B0503020204020204" pitchFamily="34" charset="-122"/>
                  <a:ea typeface="微软雅黑" panose="020B0503020204020204" pitchFamily="34" charset="-122"/>
                </a:rPr>
                <a:t>投资组合分析</a:t>
              </a:r>
              <a:endParaRPr lang="zh-CN" altLang="en-US" kern="0" dirty="0">
                <a:latin typeface="微软雅黑" panose="020B0503020204020204" pitchFamily="34" charset="-122"/>
                <a:ea typeface="微软雅黑" panose="020B0503020204020204" pitchFamily="34" charset="-122"/>
              </a:endParaRPr>
            </a:p>
          </p:txBody>
        </p:sp>
        <p:sp>
          <p:nvSpPr>
            <p:cNvPr id="321" name="矩形 320"/>
            <p:cNvSpPr/>
            <p:nvPr/>
          </p:nvSpPr>
          <p:spPr>
            <a:xfrm>
              <a:off x="7552049" y="2119019"/>
              <a:ext cx="2214251" cy="1157582"/>
            </a:xfrm>
            <a:prstGeom prst="rect">
              <a:avLst/>
            </a:prstGeom>
            <a:solidFill>
              <a:srgbClr val="CC66FF"/>
            </a:solidFill>
            <a:ln w="12700" cap="flat" cmpd="sng" algn="ctr">
              <a:solidFill>
                <a:srgbClr val="5B9BD5">
                  <a:shade val="50000"/>
                </a:srgbClr>
              </a:solidFill>
              <a:prstDash val="solid"/>
              <a:miter lim="800000"/>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2" name="矩形 321"/>
            <p:cNvSpPr/>
            <p:nvPr/>
          </p:nvSpPr>
          <p:spPr>
            <a:xfrm>
              <a:off x="8174473" y="1657198"/>
              <a:ext cx="1159293" cy="384721"/>
            </a:xfrm>
            <a:prstGeom prst="rect">
              <a:avLst/>
            </a:prstGeom>
          </p:spPr>
          <p:txBody>
            <a:bodyPr wrap="none">
              <a:spAutoFit/>
            </a:bodyPr>
            <a:lstStyle/>
            <a:p>
              <a:pPr lvl="0" algn="ctr">
                <a:defRPr/>
              </a:pPr>
              <a:r>
                <a:rPr lang="zh-CN" altLang="en-US" b="1" kern="0" dirty="0">
                  <a:solidFill>
                    <a:srgbClr val="FF0000"/>
                  </a:solidFill>
                  <a:latin typeface="微软雅黑" panose="020B0503020204020204" pitchFamily="34" charset="-122"/>
                  <a:ea typeface="微软雅黑" panose="020B0503020204020204" pitchFamily="34" charset="-122"/>
                </a:rPr>
                <a:t>产品重组</a:t>
              </a:r>
              <a:endParaRPr lang="zh-CN" altLang="en-US" b="1" kern="0" dirty="0">
                <a:solidFill>
                  <a:srgbClr val="FF0000"/>
                </a:solidFill>
                <a:latin typeface="微软雅黑" panose="020B0503020204020204" pitchFamily="34" charset="-122"/>
                <a:ea typeface="微软雅黑" panose="020B0503020204020204" pitchFamily="34" charset="-122"/>
              </a:endParaRPr>
            </a:p>
          </p:txBody>
        </p:sp>
        <p:sp>
          <p:nvSpPr>
            <p:cNvPr id="323" name="矩形 322"/>
            <p:cNvSpPr/>
            <p:nvPr/>
          </p:nvSpPr>
          <p:spPr>
            <a:xfrm>
              <a:off x="7732083" y="2256804"/>
              <a:ext cx="1871025" cy="384721"/>
            </a:xfrm>
            <a:prstGeom prst="rect">
              <a:avLst/>
            </a:prstGeom>
            <a:ln>
              <a:solidFill>
                <a:schemeClr val="bg1">
                  <a:lumMod val="75000"/>
                </a:schemeClr>
              </a:solidFill>
            </a:ln>
          </p:spPr>
          <p:txBody>
            <a:bodyPr wrap="none">
              <a:spAutoFit/>
            </a:bodyPr>
            <a:lstStyle/>
            <a:p>
              <a:pPr lvl="0" algn="ctr">
                <a:defRPr/>
              </a:pPr>
              <a:r>
                <a:rPr lang="zh-CN" altLang="en-US" kern="0" dirty="0">
                  <a:latin typeface="微软雅黑" panose="020B0503020204020204" pitchFamily="34" charset="-122"/>
                  <a:ea typeface="微软雅黑" panose="020B0503020204020204" pitchFamily="34" charset="-122"/>
                </a:rPr>
                <a:t>异步开发和</a:t>
              </a:r>
              <a:r>
                <a:rPr lang="en-US" altLang="zh-CN" kern="0" dirty="0">
                  <a:latin typeface="微软雅黑" panose="020B0503020204020204" pitchFamily="34" charset="-122"/>
                  <a:ea typeface="微软雅黑" panose="020B0503020204020204" pitchFamily="34" charset="-122"/>
                </a:rPr>
                <a:t>CBB</a:t>
              </a:r>
              <a:endParaRPr lang="zh-CN" altLang="en-US" kern="0" dirty="0">
                <a:latin typeface="微软雅黑" panose="020B0503020204020204" pitchFamily="34" charset="-122"/>
                <a:ea typeface="微软雅黑" panose="020B0503020204020204" pitchFamily="34" charset="-122"/>
              </a:endParaRPr>
            </a:p>
          </p:txBody>
        </p:sp>
        <p:sp>
          <p:nvSpPr>
            <p:cNvPr id="324" name="矩形 323"/>
            <p:cNvSpPr/>
            <p:nvPr/>
          </p:nvSpPr>
          <p:spPr>
            <a:xfrm>
              <a:off x="7601352" y="2829807"/>
              <a:ext cx="2133919" cy="384721"/>
            </a:xfrm>
            <a:prstGeom prst="rect">
              <a:avLst/>
            </a:prstGeom>
            <a:ln>
              <a:solidFill>
                <a:schemeClr val="bg1">
                  <a:lumMod val="75000"/>
                </a:schemeClr>
              </a:solidFill>
            </a:ln>
          </p:spPr>
          <p:txBody>
            <a:bodyPr wrap="none">
              <a:spAutoFit/>
            </a:bodyPr>
            <a:lstStyle/>
            <a:p>
              <a:pPr algn="ctr"/>
              <a:r>
                <a:rPr lang="zh-CN" altLang="en-US" kern="0" dirty="0">
                  <a:latin typeface="微软雅黑" panose="020B0503020204020204" pitchFamily="34" charset="-122"/>
                  <a:ea typeface="微软雅黑" panose="020B0503020204020204" pitchFamily="34" charset="-122"/>
                </a:rPr>
                <a:t>快速开发衡量标准</a:t>
              </a:r>
              <a:endParaRPr lang="zh-CN" altLang="en-US" kern="0" dirty="0">
                <a:latin typeface="微软雅黑" panose="020B0503020204020204" pitchFamily="34" charset="-122"/>
                <a:ea typeface="微软雅黑" panose="020B0503020204020204" pitchFamily="34" charset="-122"/>
              </a:endParaRPr>
            </a:p>
          </p:txBody>
        </p:sp>
        <p:sp>
          <p:nvSpPr>
            <p:cNvPr id="325" name="右箭头 324"/>
            <p:cNvSpPr/>
            <p:nvPr/>
          </p:nvSpPr>
          <p:spPr>
            <a:xfrm>
              <a:off x="4023657" y="2524355"/>
              <a:ext cx="606783" cy="320866"/>
            </a:xfrm>
            <a:prstGeom prst="rightArrow">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6" name="右箭头 325"/>
            <p:cNvSpPr/>
            <p:nvPr/>
          </p:nvSpPr>
          <p:spPr>
            <a:xfrm rot="16200000">
              <a:off x="5392867" y="3456340"/>
              <a:ext cx="606783" cy="320866"/>
            </a:xfrm>
            <a:prstGeom prst="rightArrow">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7" name="右箭头 326"/>
            <p:cNvSpPr/>
            <p:nvPr/>
          </p:nvSpPr>
          <p:spPr>
            <a:xfrm rot="10800000">
              <a:off x="6729242" y="2521295"/>
              <a:ext cx="606783" cy="320866"/>
            </a:xfrm>
            <a:prstGeom prst="rightArrow">
              <a:avLst/>
            </a:prstGeom>
            <a:solidFill>
              <a:schemeClr val="bg1"/>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28" name="矩形 327"/>
            <p:cNvSpPr/>
            <p:nvPr/>
          </p:nvSpPr>
          <p:spPr>
            <a:xfrm>
              <a:off x="4770861" y="5862515"/>
              <a:ext cx="1890262" cy="384721"/>
            </a:xfrm>
            <a:prstGeom prst="rect">
              <a:avLst/>
            </a:prstGeom>
            <a:ln>
              <a:solidFill>
                <a:schemeClr val="bg1">
                  <a:lumMod val="75000"/>
                </a:schemeClr>
              </a:solidFill>
            </a:ln>
          </p:spPr>
          <p:txBody>
            <a:bodyPr wrap="none">
              <a:spAutoFit/>
            </a:bodyPr>
            <a:lstStyle/>
            <a:p>
              <a:pPr lvl="0" algn="ctr">
                <a:defRPr/>
              </a:pPr>
              <a:r>
                <a:rPr lang="zh-CN" altLang="en-US" kern="0" dirty="0">
                  <a:latin typeface="微软雅黑" panose="020B0503020204020204" pitchFamily="34" charset="-122"/>
                  <a:ea typeface="微软雅黑" panose="020B0503020204020204" pitchFamily="34" charset="-122"/>
                </a:rPr>
                <a:t>职业化人才梯队</a:t>
              </a:r>
              <a:endParaRPr lang="zh-CN" altLang="en-US" kern="0" dirty="0">
                <a:latin typeface="微软雅黑" panose="020B0503020204020204" pitchFamily="34" charset="-122"/>
                <a:ea typeface="微软雅黑" panose="020B0503020204020204" pitchFamily="34" charset="-122"/>
              </a:endParaRPr>
            </a:p>
          </p:txBody>
        </p:sp>
      </p:grpSp>
      <p:sp>
        <p:nvSpPr>
          <p:cNvPr id="329" name="矩形 328"/>
          <p:cNvSpPr/>
          <p:nvPr/>
        </p:nvSpPr>
        <p:spPr>
          <a:xfrm>
            <a:off x="1221509" y="2965326"/>
            <a:ext cx="2438400" cy="830997"/>
          </a:xfrm>
          <a:prstGeom prst="rect">
            <a:avLst/>
          </a:prstGeom>
        </p:spPr>
        <p:txBody>
          <a:bodyPr wrap="square">
            <a:spAutoFit/>
          </a:bodyPr>
          <a:lstStyle/>
          <a:p>
            <a:r>
              <a:rPr lang="zh-CN" altLang="en-US" sz="1600" dirty="0">
                <a:solidFill>
                  <a:srgbClr val="0000FF"/>
                </a:solidFill>
                <a:latin typeface="微软雅黑" panose="020B0503020204020204" pitchFamily="34" charset="-122"/>
                <a:ea typeface="微软雅黑" panose="020B0503020204020204" pitchFamily="34" charset="-122"/>
              </a:rPr>
              <a:t>解读：</a:t>
            </a:r>
            <a:endParaRPr lang="en-US" altLang="zh-CN" sz="1600" dirty="0">
              <a:solidFill>
                <a:srgbClr val="0000FF"/>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产品开发是</a:t>
            </a:r>
            <a:r>
              <a:rPr lang="zh-CN" altLang="en-US" sz="1600" dirty="0">
                <a:solidFill>
                  <a:srgbClr val="FF0000"/>
                </a:solidFill>
                <a:latin typeface="微软雅黑" panose="020B0503020204020204" pitchFamily="34" charset="-122"/>
                <a:ea typeface="微软雅黑" panose="020B0503020204020204" pitchFamily="34" charset="-122"/>
              </a:rPr>
              <a:t>投资</a:t>
            </a:r>
            <a:r>
              <a:rPr lang="zh-CN" altLang="en-US" sz="1600" dirty="0">
                <a:latin typeface="微软雅黑" panose="020B0503020204020204" pitchFamily="34" charset="-122"/>
                <a:ea typeface="微软雅黑" panose="020B0503020204020204" pitchFamily="34" charset="-122"/>
              </a:rPr>
              <a:t>行为</a:t>
            </a:r>
            <a:endParaRPr lang="zh-CN" altLang="en-US"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solidFill>
                  <a:srgbClr val="FF0000"/>
                </a:solidFill>
                <a:latin typeface="微软雅黑" panose="020B0503020204020204" pitchFamily="34" charset="-122"/>
                <a:ea typeface="微软雅黑" panose="020B0503020204020204" pitchFamily="34" charset="-122"/>
              </a:rPr>
              <a:t>基于市场</a:t>
            </a:r>
            <a:r>
              <a:rPr lang="zh-CN" altLang="en-US" sz="1600" dirty="0">
                <a:latin typeface="微软雅黑" panose="020B0503020204020204" pitchFamily="34" charset="-122"/>
                <a:ea typeface="微软雅黑" panose="020B0503020204020204" pitchFamily="34" charset="-122"/>
              </a:rPr>
              <a:t>的创新</a:t>
            </a:r>
            <a:endParaRPr lang="zh-CN" altLang="en-US" sz="1600" dirty="0">
              <a:latin typeface="微软雅黑" panose="020B0503020204020204" pitchFamily="34" charset="-122"/>
              <a:ea typeface="微软雅黑" panose="020B0503020204020204" pitchFamily="34" charset="-122"/>
            </a:endParaRPr>
          </a:p>
        </p:txBody>
      </p:sp>
      <p:sp>
        <p:nvSpPr>
          <p:cNvPr id="330" name="矩形 329"/>
          <p:cNvSpPr/>
          <p:nvPr/>
        </p:nvSpPr>
        <p:spPr>
          <a:xfrm>
            <a:off x="6568209" y="4057526"/>
            <a:ext cx="4559300" cy="1815882"/>
          </a:xfrm>
          <a:prstGeom prst="rect">
            <a:avLst/>
          </a:prstGeom>
        </p:spPr>
        <p:txBody>
          <a:bodyPr wrap="square">
            <a:spAutoFit/>
          </a:bodyPr>
          <a:lstStyle/>
          <a:p>
            <a:r>
              <a:rPr lang="zh-CN" altLang="en-US" sz="1600" dirty="0">
                <a:solidFill>
                  <a:srgbClr val="0000FF"/>
                </a:solidFill>
                <a:latin typeface="微软雅黑" panose="020B0503020204020204" pitchFamily="34" charset="-122"/>
                <a:ea typeface="微软雅黑" panose="020B0503020204020204" pitchFamily="34" charset="-122"/>
              </a:rPr>
              <a:t>解读：</a:t>
            </a:r>
            <a:endParaRPr lang="en-US" altLang="zh-CN" sz="1600" dirty="0">
              <a:solidFill>
                <a:srgbClr val="0000FF"/>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平衡矩阵，协同，全局，共担责任</a:t>
            </a:r>
            <a:endParaRPr lang="en-US" altLang="zh-CN"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流程重组：</a:t>
            </a:r>
            <a:r>
              <a:rPr lang="en-US" altLang="zh-CN" sz="1600" dirty="0">
                <a:latin typeface="微软雅黑" panose="020B0503020204020204" pitchFamily="34" charset="-122"/>
                <a:ea typeface="微软雅黑" panose="020B0503020204020204" pitchFamily="34" charset="-122"/>
              </a:rPr>
              <a:t>business + </a:t>
            </a:r>
            <a:r>
              <a:rPr lang="zh-CN" altLang="en-US" sz="1600" dirty="0">
                <a:solidFill>
                  <a:srgbClr val="FF0000"/>
                </a:solidFill>
                <a:latin typeface="微软雅黑" panose="020B0503020204020204" pitchFamily="34" charset="-122"/>
                <a:ea typeface="微软雅黑" panose="020B0503020204020204" pitchFamily="34" charset="-122"/>
              </a:rPr>
              <a:t>可快速执行</a:t>
            </a:r>
            <a:endParaRPr lang="en-US" altLang="zh-CN" sz="1600" dirty="0">
              <a:solidFill>
                <a:srgbClr val="FF0000"/>
              </a:solidFill>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分层，分级，灵活，发展</a:t>
            </a:r>
            <a:endParaRPr lang="en-US" altLang="zh-CN" sz="1600" dirty="0">
              <a:latin typeface="微软雅黑" panose="020B0503020204020204" pitchFamily="34" charset="-122"/>
              <a:ea typeface="微软雅黑" panose="020B0503020204020204" pitchFamily="34" charset="-122"/>
            </a:endParaRPr>
          </a:p>
          <a:p>
            <a:pPr lvl="1"/>
            <a:r>
              <a:rPr lang="zh-CN" altLang="en-US" sz="1600" dirty="0">
                <a:latin typeface="微软雅黑" panose="020B0503020204020204" pitchFamily="34" charset="-122"/>
                <a:ea typeface="微软雅黑" panose="020B0503020204020204" pitchFamily="34" charset="-122"/>
              </a:rPr>
              <a:t>分阶段，投资决策，信息</a:t>
            </a:r>
            <a:r>
              <a:rPr lang="en-US" altLang="zh-CN" sz="1600" dirty="0">
                <a:latin typeface="微软雅黑" panose="020B0503020204020204" pitchFamily="34" charset="-122"/>
                <a:ea typeface="微软雅黑" panose="020B0503020204020204" pitchFamily="34" charset="-122"/>
              </a:rPr>
              <a:t>/IT</a:t>
            </a:r>
            <a:r>
              <a:rPr lang="zh-CN" altLang="en-US" sz="1600" dirty="0">
                <a:latin typeface="微软雅黑" panose="020B0503020204020204" pitchFamily="34" charset="-122"/>
                <a:ea typeface="微软雅黑" panose="020B0503020204020204" pitchFamily="34" charset="-122"/>
              </a:rPr>
              <a:t>化</a:t>
            </a:r>
            <a:endParaRPr lang="en-US" altLang="zh-CN"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产品线和能力线并重</a:t>
            </a:r>
            <a:endParaRPr lang="en-US" altLang="zh-CN"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solidFill>
                  <a:srgbClr val="FF0000"/>
                </a:solidFill>
                <a:latin typeface="微软雅黑" panose="020B0503020204020204" pitchFamily="34" charset="-122"/>
                <a:ea typeface="微软雅黑" panose="020B0503020204020204" pitchFamily="34" charset="-122"/>
              </a:rPr>
              <a:t>梯队：技术、管理</a:t>
            </a:r>
            <a:endParaRPr lang="zh-CN" altLang="en-US" sz="1600" dirty="0">
              <a:solidFill>
                <a:srgbClr val="FF0000"/>
              </a:solidFill>
              <a:latin typeface="微软雅黑" panose="020B0503020204020204" pitchFamily="34" charset="-122"/>
              <a:ea typeface="微软雅黑" panose="020B0503020204020204" pitchFamily="34" charset="-122"/>
            </a:endParaRPr>
          </a:p>
        </p:txBody>
      </p:sp>
      <p:sp>
        <p:nvSpPr>
          <p:cNvPr id="331" name="矩形 330"/>
          <p:cNvSpPr/>
          <p:nvPr/>
        </p:nvSpPr>
        <p:spPr>
          <a:xfrm>
            <a:off x="9286009" y="1606426"/>
            <a:ext cx="2628900" cy="1323439"/>
          </a:xfrm>
          <a:prstGeom prst="rect">
            <a:avLst/>
          </a:prstGeom>
        </p:spPr>
        <p:txBody>
          <a:bodyPr wrap="square">
            <a:spAutoFit/>
          </a:bodyPr>
          <a:lstStyle/>
          <a:p>
            <a:r>
              <a:rPr lang="zh-CN" altLang="en-US" sz="1600" dirty="0">
                <a:solidFill>
                  <a:srgbClr val="0000FF"/>
                </a:solidFill>
                <a:latin typeface="微软雅黑" panose="020B0503020204020204" pitchFamily="34" charset="-122"/>
                <a:ea typeface="微软雅黑" panose="020B0503020204020204" pitchFamily="34" charset="-122"/>
              </a:rPr>
              <a:t>解读：</a:t>
            </a:r>
            <a:endParaRPr lang="en-US" altLang="zh-CN" sz="1600" dirty="0">
              <a:solidFill>
                <a:srgbClr val="0000FF"/>
              </a:solidFill>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平台化</a:t>
            </a:r>
            <a:endParaRPr lang="en-US" altLang="zh-CN"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基于平台开发</a:t>
            </a:r>
            <a:endParaRPr lang="en-US" altLang="zh-CN"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重用策略</a:t>
            </a:r>
            <a:endParaRPr lang="en-US" altLang="zh-CN" sz="1600" dirty="0">
              <a:latin typeface="微软雅黑" panose="020B0503020204020204" pitchFamily="34" charset="-122"/>
              <a:ea typeface="微软雅黑" panose="020B0503020204020204" pitchFamily="34" charset="-122"/>
            </a:endParaRPr>
          </a:p>
          <a:p>
            <a:pPr>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技术开发和产品开发分离</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438474" y="836712"/>
            <a:ext cx="0" cy="54954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230864" y="1098152"/>
            <a:ext cx="6198860" cy="424111"/>
            <a:chOff x="1825231" y="1052736"/>
            <a:chExt cx="6198860" cy="424111"/>
          </a:xfrm>
          <a:solidFill>
            <a:schemeClr val="bg1">
              <a:lumMod val="95000"/>
            </a:schemeClr>
          </a:solidFill>
        </p:grpSpPr>
        <p:sp>
          <p:nvSpPr>
            <p:cNvPr id="13" name="椭圆 12"/>
            <p:cNvSpPr/>
            <p:nvPr/>
          </p:nvSpPr>
          <p:spPr>
            <a:xfrm>
              <a:off x="1825231" y="1052736"/>
              <a:ext cx="400050" cy="398463"/>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381000" y="1076737"/>
              <a:ext cx="5643091" cy="400110"/>
            </a:xfrm>
            <a:prstGeom prst="rect">
              <a:avLst/>
            </a:prstGeom>
            <a:grpFill/>
          </p:spPr>
          <p:txBody>
            <a:bodyPr wrap="square">
              <a:spAutoFit/>
            </a:bodyPr>
            <a:lstStyle/>
            <a:p>
              <a:pPr fontAlgn="auto">
                <a:spcBef>
                  <a:spcPts val="0"/>
                </a:spcBef>
                <a:spcAft>
                  <a:spcPts val="800"/>
                </a:spcAft>
                <a:defRPr/>
              </a:pPr>
              <a:r>
                <a:rPr lang="en-US" altLang="zh-CN" sz="2000" b="1" dirty="0">
                  <a:solidFill>
                    <a:schemeClr val="bg2">
                      <a:lumMod val="90000"/>
                    </a:schemeClr>
                  </a:solidFill>
                  <a:effectLst/>
                  <a:latin typeface="微软雅黑" panose="020B0503020204020204" pitchFamily="34" charset="-122"/>
                  <a:ea typeface="微软雅黑" panose="020B0503020204020204" pitchFamily="34" charset="-122"/>
                </a:rPr>
                <a:t>1.0  IPD</a:t>
              </a:r>
              <a:r>
                <a:rPr lang="zh-CN" altLang="en-US" sz="2000" b="1" dirty="0">
                  <a:solidFill>
                    <a:schemeClr val="bg2">
                      <a:lumMod val="90000"/>
                    </a:schemeClr>
                  </a:solidFill>
                  <a:effectLst/>
                  <a:latin typeface="微软雅黑" panose="020B0503020204020204" pitchFamily="34" charset="-122"/>
                  <a:ea typeface="微软雅黑" panose="020B0503020204020204" pitchFamily="34" charset="-122"/>
                </a:rPr>
                <a:t>基础</a:t>
              </a:r>
              <a:endParaRPr lang="zh-CN" altLang="en-US" sz="2000" b="1" dirty="0">
                <a:solidFill>
                  <a:schemeClr val="bg2">
                    <a:lumMod val="90000"/>
                  </a:schemeClr>
                </a:solidFill>
                <a:effectLst/>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810283" y="1528833"/>
            <a:ext cx="7912695" cy="406825"/>
            <a:chOff x="1818881" y="1805988"/>
            <a:chExt cx="7912695" cy="406825"/>
          </a:xfrm>
          <a:solidFill>
            <a:schemeClr val="bg1">
              <a:lumMod val="95000"/>
            </a:schemeClr>
          </a:solidFill>
        </p:grpSpPr>
        <p:sp>
          <p:nvSpPr>
            <p:cNvPr id="12" name="椭圆 11"/>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16"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latin typeface="微软雅黑" panose="020B0503020204020204" pitchFamily="34" charset="-122"/>
                  <a:ea typeface="微软雅黑" panose="020B0503020204020204" pitchFamily="34" charset="-122"/>
                </a:rPr>
                <a:t>1.1  IPD</a:t>
              </a:r>
              <a:r>
                <a:rPr lang="zh-CN" altLang="en-US" dirty="0">
                  <a:solidFill>
                    <a:schemeClr val="bg2">
                      <a:lumMod val="90000"/>
                    </a:schemeClr>
                  </a:solidFill>
                  <a:latin typeface="微软雅黑" panose="020B0503020204020204" pitchFamily="34" charset="-122"/>
                  <a:ea typeface="微软雅黑" panose="020B0503020204020204" pitchFamily="34" charset="-122"/>
                </a:rPr>
                <a:t>主业务流框架</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810283" y="1969995"/>
            <a:ext cx="7912695" cy="406825"/>
            <a:chOff x="1818881" y="1805988"/>
            <a:chExt cx="7912695" cy="406825"/>
          </a:xfrm>
          <a:solidFill>
            <a:schemeClr val="bg1">
              <a:lumMod val="95000"/>
            </a:schemeClr>
          </a:solidFill>
        </p:grpSpPr>
        <p:sp>
          <p:nvSpPr>
            <p:cNvPr id="35" name="椭圆 34"/>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36"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latin typeface="微软雅黑" panose="020B0503020204020204" pitchFamily="34" charset="-122"/>
                  <a:ea typeface="微软雅黑" panose="020B0503020204020204" pitchFamily="34" charset="-122"/>
                </a:rPr>
                <a:t>1.2  </a:t>
              </a:r>
              <a:r>
                <a:rPr lang="zh-CN" altLang="en-US" dirty="0">
                  <a:solidFill>
                    <a:schemeClr val="bg2">
                      <a:lumMod val="90000"/>
                    </a:schemeClr>
                  </a:solidFill>
                  <a:latin typeface="微软雅黑" panose="020B0503020204020204" pitchFamily="34" charset="-122"/>
                  <a:ea typeface="微软雅黑" panose="020B0503020204020204" pitchFamily="34" charset="-122"/>
                </a:rPr>
                <a:t>理解</a:t>
              </a:r>
              <a:r>
                <a:rPr lang="en-US" altLang="zh-CN" dirty="0">
                  <a:solidFill>
                    <a:schemeClr val="bg2">
                      <a:lumMod val="90000"/>
                    </a:schemeClr>
                  </a:solidFill>
                  <a:latin typeface="微软雅黑" panose="020B0503020204020204" pitchFamily="34" charset="-122"/>
                  <a:ea typeface="微软雅黑" panose="020B0503020204020204" pitchFamily="34" charset="-122"/>
                </a:rPr>
                <a:t>IPD</a:t>
              </a:r>
              <a:r>
                <a:rPr lang="zh-CN" altLang="en-US" dirty="0">
                  <a:solidFill>
                    <a:schemeClr val="bg2">
                      <a:lumMod val="90000"/>
                    </a:schemeClr>
                  </a:solidFill>
                  <a:latin typeface="微软雅黑" panose="020B0503020204020204" pitchFamily="34" charset="-122"/>
                  <a:ea typeface="微软雅黑" panose="020B0503020204020204" pitchFamily="34" charset="-122"/>
                </a:rPr>
                <a:t>的核心思想</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sp>
        <p:nvSpPr>
          <p:cNvPr id="43" name="Rectangle 5"/>
          <p:cNvSpPr txBox="1">
            <a:spLocks noChangeArrowheads="1"/>
          </p:cNvSpPr>
          <p:nvPr/>
        </p:nvSpPr>
        <p:spPr>
          <a:xfrm>
            <a:off x="898087" y="124690"/>
            <a:ext cx="4532895" cy="927431"/>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algn="l" fontAlgn="auto">
              <a:lnSpc>
                <a:spcPct val="150000"/>
              </a:lnSpc>
              <a:spcBef>
                <a:spcPts val="0"/>
              </a:spcBef>
              <a:spcAft>
                <a:spcPts val="0"/>
              </a:spcAft>
              <a:defRPr/>
            </a:pPr>
            <a:r>
              <a:rPr lang="zh-CN" altLang="en-US" sz="3200" b="1" spc="400" dirty="0">
                <a:effectLst>
                  <a:reflection stA="23000" endPos="65000" dist="50800" dir="5400000" sy="-100000" algn="bl" rotWithShape="0"/>
                </a:effectLst>
                <a:latin typeface="微软雅黑" panose="020B0503020204020204" pitchFamily="34" charset="-122"/>
                <a:ea typeface="微软雅黑" panose="020B0503020204020204" pitchFamily="34" charset="-122"/>
                <a:cs typeface="+mn-cs"/>
              </a:rPr>
              <a:t>目录</a:t>
            </a:r>
            <a:endParaRPr lang="en-US" altLang="zh-CN" sz="3200" b="1" spc="400" dirty="0">
              <a:effectLst>
                <a:reflection stA="23000" endPos="65000" dist="50800" dir="5400000" sy="-100000" algn="bl" rotWithShape="0"/>
              </a:effectLst>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a:off x="2230864" y="2400765"/>
            <a:ext cx="6198860" cy="424111"/>
            <a:chOff x="1825231" y="1052736"/>
            <a:chExt cx="6198860" cy="424111"/>
          </a:xfrm>
        </p:grpSpPr>
        <p:sp>
          <p:nvSpPr>
            <p:cNvPr id="48" name="椭圆 47"/>
            <p:cNvSpPr/>
            <p:nvPr/>
          </p:nvSpPr>
          <p:spPr>
            <a:xfrm>
              <a:off x="1825231" y="1052736"/>
              <a:ext cx="400050" cy="398463"/>
            </a:xfrm>
            <a:prstGeom prst="ellipse">
              <a:avLst/>
            </a:prstGeom>
            <a:solidFill>
              <a:srgbClr val="FFC000"/>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a:off x="2381000" y="1076737"/>
              <a:ext cx="5643091" cy="400110"/>
            </a:xfrm>
            <a:prstGeom prst="rect">
              <a:avLst/>
            </a:prstGeom>
          </p:spPr>
          <p:txBody>
            <a:bodyPr wrap="square">
              <a:spAutoFit/>
            </a:bodyPr>
            <a:lstStyle/>
            <a:p>
              <a:pPr fontAlgn="auto">
                <a:spcBef>
                  <a:spcPts val="0"/>
                </a:spcBef>
                <a:spcAft>
                  <a:spcPts val="800"/>
                </a:spcAft>
                <a:defRPr/>
              </a:pPr>
              <a:r>
                <a:rPr lang="en-US" altLang="zh-CN" sz="2000" b="1" dirty="0">
                  <a:solidFill>
                    <a:schemeClr val="tx1">
                      <a:lumMod val="85000"/>
                      <a:lumOff val="15000"/>
                    </a:schemeClr>
                  </a:solidFill>
                  <a:effectLst/>
                  <a:latin typeface="微软雅黑" panose="020B0503020204020204" pitchFamily="34" charset="-122"/>
                  <a:ea typeface="微软雅黑" panose="020B0503020204020204" pitchFamily="34" charset="-122"/>
                </a:rPr>
                <a:t>2.0  </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基于</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ISO9000</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的</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IPD</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流程管理体系</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810283" y="2803736"/>
            <a:ext cx="7912695" cy="406825"/>
            <a:chOff x="1818881" y="1805988"/>
            <a:chExt cx="7912695" cy="406825"/>
          </a:xfrm>
        </p:grpSpPr>
        <p:sp>
          <p:nvSpPr>
            <p:cNvPr id="51" name="椭圆 50"/>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2.1  </a:t>
              </a:r>
              <a:r>
                <a:rPr lang="zh-CN" altLang="en-US" dirty="0">
                  <a:latin typeface="微软雅黑" panose="020B0503020204020204" pitchFamily="34" charset="-122"/>
                  <a:ea typeface="微软雅黑" panose="020B0503020204020204" pitchFamily="34" charset="-122"/>
                </a:rPr>
                <a:t>产品实现（流程）</a:t>
              </a:r>
              <a:endParaRPr lang="zh-CN" altLang="en-US" dirty="0">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810283" y="3211289"/>
            <a:ext cx="7912695" cy="406825"/>
            <a:chOff x="1818881" y="1805988"/>
            <a:chExt cx="7912695" cy="406825"/>
          </a:xfrm>
        </p:grpSpPr>
        <p:sp>
          <p:nvSpPr>
            <p:cNvPr id="54" name="椭圆 53"/>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2.2  </a:t>
              </a:r>
              <a:r>
                <a:rPr lang="zh-CN" altLang="en-US" dirty="0">
                  <a:latin typeface="微软雅黑" panose="020B0503020204020204" pitchFamily="34" charset="-122"/>
                  <a:ea typeface="微软雅黑" panose="020B0503020204020204" pitchFamily="34" charset="-122"/>
                </a:rPr>
                <a:t>管理职责</a:t>
              </a:r>
              <a:endParaRPr lang="zh-CN" altLang="en-US" dirty="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810283" y="3618842"/>
            <a:ext cx="7912695" cy="406825"/>
            <a:chOff x="1818881" y="1805988"/>
            <a:chExt cx="7912695" cy="406825"/>
          </a:xfrm>
        </p:grpSpPr>
        <p:sp>
          <p:nvSpPr>
            <p:cNvPr id="57" name="椭圆 56"/>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8"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2.3  </a:t>
              </a:r>
              <a:r>
                <a:rPr lang="zh-CN" altLang="en-US" dirty="0">
                  <a:effectLst/>
                  <a:latin typeface="微软雅黑" panose="020B0503020204020204" pitchFamily="34" charset="-122"/>
                  <a:ea typeface="微软雅黑" panose="020B0503020204020204" pitchFamily="34" charset="-122"/>
                </a:rPr>
                <a:t>资源管理</a:t>
              </a:r>
              <a:endParaRPr lang="zh-CN" altLang="en-US"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2230864" y="4400938"/>
            <a:ext cx="6198860" cy="424111"/>
            <a:chOff x="1825231" y="1052736"/>
            <a:chExt cx="6198860" cy="424111"/>
          </a:xfrm>
        </p:grpSpPr>
        <p:sp>
          <p:nvSpPr>
            <p:cNvPr id="60" name="椭圆 59"/>
            <p:cNvSpPr/>
            <p:nvPr/>
          </p:nvSpPr>
          <p:spPr>
            <a:xfrm>
              <a:off x="1825231" y="1052736"/>
              <a:ext cx="400050" cy="398463"/>
            </a:xfrm>
            <a:prstGeom prst="ellipse">
              <a:avLst/>
            </a:prstGeom>
            <a:solidFill>
              <a:srgbClr val="FFC000"/>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矩形 60"/>
            <p:cNvSpPr/>
            <p:nvPr/>
          </p:nvSpPr>
          <p:spPr>
            <a:xfrm>
              <a:off x="2381000" y="1076737"/>
              <a:ext cx="5643091" cy="400110"/>
            </a:xfrm>
            <a:prstGeom prst="rect">
              <a:avLst/>
            </a:prstGeom>
          </p:spPr>
          <p:txBody>
            <a:bodyPr wrap="square">
              <a:spAutoFit/>
            </a:bodyPr>
            <a:lstStyle/>
            <a:p>
              <a:pPr fontAlgn="auto">
                <a:spcBef>
                  <a:spcPts val="0"/>
                </a:spcBef>
                <a:spcAft>
                  <a:spcPts val="800"/>
                </a:spcAft>
                <a:defRPr/>
              </a:pPr>
              <a:r>
                <a:rPr lang="en-US" altLang="zh-CN" sz="2000" b="1" dirty="0">
                  <a:solidFill>
                    <a:schemeClr val="tx1">
                      <a:lumMod val="85000"/>
                      <a:lumOff val="15000"/>
                    </a:schemeClr>
                  </a:solidFill>
                  <a:effectLst/>
                  <a:latin typeface="微软雅黑" panose="020B0503020204020204" pitchFamily="34" charset="-122"/>
                  <a:ea typeface="微软雅黑" panose="020B0503020204020204" pitchFamily="34" charset="-122"/>
                </a:rPr>
                <a:t>3.0  </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IPD</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方法下研发质量管理交流</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810283" y="4026395"/>
            <a:ext cx="7912695" cy="406825"/>
            <a:chOff x="1818881" y="1805988"/>
            <a:chExt cx="7912695" cy="406825"/>
          </a:xfrm>
        </p:grpSpPr>
        <p:sp>
          <p:nvSpPr>
            <p:cNvPr id="41" name="椭圆 40"/>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2.4  </a:t>
              </a:r>
              <a:r>
                <a:rPr lang="zh-CN" altLang="en-US" dirty="0">
                  <a:effectLst/>
                  <a:latin typeface="微软雅黑" panose="020B0503020204020204" pitchFamily="34" charset="-122"/>
                  <a:ea typeface="微软雅黑" panose="020B0503020204020204" pitchFamily="34" charset="-122"/>
                </a:rPr>
                <a:t>度量分析与改进</a:t>
              </a:r>
              <a:endParaRPr lang="zh-CN" altLang="en-US" dirty="0">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810283" y="4886043"/>
            <a:ext cx="7912695" cy="406825"/>
            <a:chOff x="1818881" y="1805988"/>
            <a:chExt cx="7912695" cy="406825"/>
          </a:xfrm>
        </p:grpSpPr>
        <p:sp>
          <p:nvSpPr>
            <p:cNvPr id="63" name="椭圆 62"/>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3.1  </a:t>
              </a:r>
              <a:r>
                <a:rPr lang="zh-CN" altLang="en-US" dirty="0">
                  <a:latin typeface="微软雅黑" panose="020B0503020204020204" pitchFamily="34" charset="-122"/>
                  <a:ea typeface="微软雅黑" panose="020B0503020204020204" pitchFamily="34" charset="-122"/>
                </a:rPr>
                <a:t>研发质量组织职责定位</a:t>
              </a:r>
              <a:endParaRPr lang="zh-CN" altLang="en-US" dirty="0">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3810283" y="5293596"/>
            <a:ext cx="7912695" cy="406825"/>
            <a:chOff x="1818881" y="1805988"/>
            <a:chExt cx="7912695" cy="406825"/>
          </a:xfrm>
        </p:grpSpPr>
        <p:sp>
          <p:nvSpPr>
            <p:cNvPr id="66" name="椭圆 65"/>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3</a:t>
              </a:r>
              <a:r>
                <a:rPr lang="en-US" altLang="zh-CN" dirty="0">
                  <a:effectLst/>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研发质量管理的根基和常见活动</a:t>
              </a:r>
              <a:endParaRPr lang="zh-CN" altLang="en-US"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810283" y="5701149"/>
            <a:ext cx="7912695" cy="406825"/>
            <a:chOff x="1818881" y="1805988"/>
            <a:chExt cx="7912695" cy="406825"/>
          </a:xfrm>
        </p:grpSpPr>
        <p:sp>
          <p:nvSpPr>
            <p:cNvPr id="69" name="椭圆 68"/>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3</a:t>
              </a:r>
              <a:r>
                <a:rPr lang="en-US" altLang="zh-CN" dirty="0">
                  <a:effectLst/>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研发质量人员的发展规划</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2.0 </a:t>
            </a:r>
            <a:r>
              <a:rPr lang="zh-CN" altLang="en-US" sz="3200" b="1" dirty="0">
                <a:solidFill>
                  <a:schemeClr val="bg1"/>
                </a:solidFill>
                <a:latin typeface="微软雅黑" panose="020B0503020204020204" pitchFamily="34" charset="-122"/>
                <a:ea typeface="微软雅黑" panose="020B0503020204020204" pitchFamily="34" charset="-122"/>
              </a:rPr>
              <a:t>基于</a:t>
            </a:r>
            <a:r>
              <a:rPr lang="en-US" altLang="zh-CN" sz="3200" b="1" dirty="0">
                <a:solidFill>
                  <a:schemeClr val="bg1"/>
                </a:solidFill>
                <a:latin typeface="微软雅黑" panose="020B0503020204020204" pitchFamily="34" charset="-122"/>
                <a:ea typeface="微软雅黑" panose="020B0503020204020204" pitchFamily="34" charset="-122"/>
              </a:rPr>
              <a:t>ISO9000</a:t>
            </a:r>
            <a:r>
              <a:rPr lang="zh-CN" altLang="en-US" sz="3200" b="1" dirty="0">
                <a:solidFill>
                  <a:schemeClr val="bg1"/>
                </a:solidFill>
                <a:latin typeface="微软雅黑" panose="020B0503020204020204" pitchFamily="34" charset="-122"/>
                <a:ea typeface="微软雅黑" panose="020B0503020204020204" pitchFamily="34" charset="-122"/>
              </a:rPr>
              <a:t>的</a:t>
            </a:r>
            <a:r>
              <a:rPr lang="en-US" altLang="zh-CN" sz="3200" b="1" dirty="0">
                <a:solidFill>
                  <a:schemeClr val="bg1"/>
                </a:solidFill>
                <a:latin typeface="微软雅黑" panose="020B0503020204020204" pitchFamily="34" charset="-122"/>
                <a:ea typeface="微软雅黑" panose="020B0503020204020204" pitchFamily="34" charset="-122"/>
              </a:rPr>
              <a:t>IPD</a:t>
            </a:r>
            <a:r>
              <a:rPr lang="zh-CN" altLang="en-US" sz="3200" b="1" dirty="0">
                <a:solidFill>
                  <a:schemeClr val="bg1"/>
                </a:solidFill>
                <a:latin typeface="微软雅黑" panose="020B0503020204020204" pitchFamily="34" charset="-122"/>
                <a:ea typeface="微软雅黑" panose="020B0503020204020204" pitchFamily="34" charset="-122"/>
              </a:rPr>
              <a:t>流程管理体系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65547" y="1061247"/>
            <a:ext cx="11281467" cy="5674936"/>
            <a:chOff x="419395" y="738554"/>
            <a:chExt cx="8461100" cy="4256202"/>
          </a:xfrm>
        </p:grpSpPr>
        <p:sp>
          <p:nvSpPr>
            <p:cNvPr id="9" name="椭圆 8"/>
            <p:cNvSpPr/>
            <p:nvPr/>
          </p:nvSpPr>
          <p:spPr>
            <a:xfrm>
              <a:off x="1103009" y="1075872"/>
              <a:ext cx="7029230" cy="3918884"/>
            </a:xfrm>
            <a:prstGeom prst="ellipse">
              <a:avLst/>
            </a:prstGeom>
            <a:no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60">
                <a:latin typeface="微软雅黑" panose="020B0503020204020204" pitchFamily="34" charset="-122"/>
                <a:ea typeface="微软雅黑" panose="020B0503020204020204" pitchFamily="34" charset="-122"/>
              </a:endParaRPr>
            </a:p>
          </p:txBody>
        </p:sp>
        <p:sp>
          <p:nvSpPr>
            <p:cNvPr id="11" name="圆角矩形 10"/>
            <p:cNvSpPr/>
            <p:nvPr/>
          </p:nvSpPr>
          <p:spPr>
            <a:xfrm>
              <a:off x="2247725" y="3019811"/>
              <a:ext cx="4645701" cy="1208190"/>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solidFill>
                  <a:schemeClr val="tx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336019" y="1162734"/>
              <a:ext cx="2375476" cy="680365"/>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latin typeface="微软雅黑" panose="020B0503020204020204" pitchFamily="34" charset="-122"/>
                <a:ea typeface="微软雅黑" panose="020B0503020204020204" pitchFamily="34" charset="-122"/>
              </a:endParaRPr>
            </a:p>
          </p:txBody>
        </p:sp>
        <p:sp>
          <p:nvSpPr>
            <p:cNvPr id="14" name="矩形 13"/>
            <p:cNvSpPr/>
            <p:nvPr/>
          </p:nvSpPr>
          <p:spPr>
            <a:xfrm>
              <a:off x="2902828" y="776127"/>
              <a:ext cx="3325356" cy="269968"/>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65" b="1" dirty="0">
                  <a:latin typeface="微软雅黑" panose="020B0503020204020204" pitchFamily="34" charset="-122"/>
                  <a:ea typeface="微软雅黑" panose="020B0503020204020204" pitchFamily="34" charset="-122"/>
                </a:rPr>
                <a:t>QMS(IPD)</a:t>
              </a:r>
              <a:r>
                <a:rPr lang="zh-CN" altLang="en-US" sz="1865" b="1" dirty="0">
                  <a:latin typeface="微软雅黑" panose="020B0503020204020204" pitchFamily="34" charset="-122"/>
                  <a:ea typeface="微软雅黑" panose="020B0503020204020204" pitchFamily="34" charset="-122"/>
                </a:rPr>
                <a:t>管理体系持续改进</a:t>
              </a:r>
              <a:endParaRPr lang="zh-CN" altLang="en-US" sz="1865" b="1" dirty="0">
                <a:latin typeface="微软雅黑" panose="020B0503020204020204" pitchFamily="34" charset="-122"/>
                <a:ea typeface="微软雅黑" panose="020B0503020204020204" pitchFamily="34" charset="-122"/>
              </a:endParaRPr>
            </a:p>
          </p:txBody>
        </p:sp>
        <p:sp>
          <p:nvSpPr>
            <p:cNvPr id="15" name="矩形 14"/>
            <p:cNvSpPr/>
            <p:nvPr/>
          </p:nvSpPr>
          <p:spPr>
            <a:xfrm>
              <a:off x="3443367" y="1369546"/>
              <a:ext cx="1116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领导力</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6" name="矩形 15"/>
            <p:cNvSpPr/>
            <p:nvPr/>
          </p:nvSpPr>
          <p:spPr>
            <a:xfrm>
              <a:off x="3443366" y="1563346"/>
              <a:ext cx="1116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团队与组织管理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7" name="矩形 16"/>
            <p:cNvSpPr/>
            <p:nvPr/>
          </p:nvSpPr>
          <p:spPr>
            <a:xfrm>
              <a:off x="3917090" y="1203772"/>
              <a:ext cx="1328917" cy="1121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管理职责</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18" name="矩形 17"/>
            <p:cNvSpPr/>
            <p:nvPr/>
          </p:nvSpPr>
          <p:spPr>
            <a:xfrm>
              <a:off x="4559367" y="1369546"/>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战略与运营管理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9" name="矩形 18"/>
            <p:cNvSpPr/>
            <p:nvPr/>
          </p:nvSpPr>
          <p:spPr>
            <a:xfrm>
              <a:off x="4562493" y="1563346"/>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变革与流程管理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1841685" y="1921467"/>
              <a:ext cx="2062840" cy="974007"/>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latin typeface="微软雅黑" panose="020B0503020204020204" pitchFamily="34" charset="-122"/>
                <a:ea typeface="微软雅黑" panose="020B0503020204020204" pitchFamily="34" charset="-122"/>
              </a:endParaRPr>
            </a:p>
          </p:txBody>
        </p:sp>
        <p:sp>
          <p:nvSpPr>
            <p:cNvPr id="21" name="矩形 20"/>
            <p:cNvSpPr/>
            <p:nvPr/>
          </p:nvSpPr>
          <p:spPr>
            <a:xfrm>
              <a:off x="2004123" y="2231941"/>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人力管道管理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2" name="矩形 21"/>
            <p:cNvSpPr/>
            <p:nvPr/>
          </p:nvSpPr>
          <p:spPr>
            <a:xfrm>
              <a:off x="2004123" y="2428937"/>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IT</a:t>
              </a:r>
              <a:r>
                <a:rPr lang="zh-CN" altLang="en-US" sz="1200" dirty="0">
                  <a:solidFill>
                    <a:schemeClr val="tx1"/>
                  </a:solidFill>
                  <a:latin typeface="微软雅黑" panose="020B0503020204020204" pitchFamily="34" charset="-122"/>
                  <a:ea typeface="微软雅黑" panose="020B0503020204020204" pitchFamily="34" charset="-122"/>
                </a:rPr>
                <a:t>与工具</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2230065" y="1982969"/>
              <a:ext cx="1328917" cy="133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资源管理</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25" name="矩形 24"/>
            <p:cNvSpPr/>
            <p:nvPr/>
          </p:nvSpPr>
          <p:spPr>
            <a:xfrm>
              <a:off x="2894525" y="2231941"/>
              <a:ext cx="895386"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能力提升</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6" name="矩形 25"/>
            <p:cNvSpPr/>
            <p:nvPr/>
          </p:nvSpPr>
          <p:spPr>
            <a:xfrm>
              <a:off x="2895241" y="2428937"/>
              <a:ext cx="894669"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知识管理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5004180" y="1918619"/>
              <a:ext cx="2131798" cy="976855"/>
            </a:xfrm>
            <a:prstGeom prst="roundRect">
              <a:avLst/>
            </a:prstGeom>
            <a:gradFill>
              <a:gsLst>
                <a:gs pos="0">
                  <a:srgbClr val="0066CC"/>
                </a:gs>
                <a:gs pos="100000">
                  <a:schemeClr val="bg1">
                    <a:lumMod val="95000"/>
                  </a:schemeClr>
                </a:gs>
              </a:gsLst>
              <a:lin ang="5400000" scaled="1"/>
            </a:gra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endParaRPr lang="zh-CN" altLang="en-US" sz="2160">
                <a:latin typeface="微软雅黑" panose="020B0503020204020204" pitchFamily="34" charset="-122"/>
                <a:ea typeface="微软雅黑" panose="020B0503020204020204" pitchFamily="34" charset="-122"/>
              </a:endParaRPr>
            </a:p>
          </p:txBody>
        </p:sp>
        <p:sp>
          <p:nvSpPr>
            <p:cNvPr id="28" name="矩形 27"/>
            <p:cNvSpPr/>
            <p:nvPr/>
          </p:nvSpPr>
          <p:spPr>
            <a:xfrm>
              <a:off x="5156655" y="2428937"/>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审核</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评估</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9" name="矩形 28"/>
            <p:cNvSpPr/>
            <p:nvPr/>
          </p:nvSpPr>
          <p:spPr>
            <a:xfrm>
              <a:off x="5373179" y="1955590"/>
              <a:ext cx="1434080" cy="1884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度量</a:t>
              </a:r>
              <a:r>
                <a:rPr lang="en-US" altLang="zh-CN" sz="1865" b="1" dirty="0">
                  <a:solidFill>
                    <a:schemeClr val="tx1"/>
                  </a:solidFill>
                  <a:latin typeface="微软雅黑" panose="020B0503020204020204" pitchFamily="34" charset="-122"/>
                  <a:ea typeface="微软雅黑" panose="020B0503020204020204" pitchFamily="34" charset="-122"/>
                </a:rPr>
                <a:t>/</a:t>
              </a:r>
              <a:r>
                <a:rPr lang="zh-CN" altLang="en-US" sz="1865" b="1" dirty="0">
                  <a:solidFill>
                    <a:schemeClr val="tx1"/>
                  </a:solidFill>
                  <a:latin typeface="微软雅黑" panose="020B0503020204020204" pitchFamily="34" charset="-122"/>
                  <a:ea typeface="微软雅黑" panose="020B0503020204020204" pitchFamily="34" charset="-122"/>
                </a:rPr>
                <a:t>分析</a:t>
              </a:r>
              <a:r>
                <a:rPr lang="en-US" altLang="zh-CN" sz="1865" b="1" dirty="0">
                  <a:solidFill>
                    <a:schemeClr val="tx1"/>
                  </a:solidFill>
                  <a:latin typeface="微软雅黑" panose="020B0503020204020204" pitchFamily="34" charset="-122"/>
                  <a:ea typeface="微软雅黑" panose="020B0503020204020204" pitchFamily="34" charset="-122"/>
                </a:rPr>
                <a:t>/</a:t>
              </a:r>
              <a:r>
                <a:rPr lang="zh-CN" altLang="en-US" sz="1865" b="1" dirty="0">
                  <a:solidFill>
                    <a:schemeClr val="tx1"/>
                  </a:solidFill>
                  <a:latin typeface="微软雅黑" panose="020B0503020204020204" pitchFamily="34" charset="-122"/>
                  <a:ea typeface="微软雅黑" panose="020B0503020204020204" pitchFamily="34" charset="-122"/>
                </a:rPr>
                <a:t>改进</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30" name="矩形 29"/>
            <p:cNvSpPr/>
            <p:nvPr/>
          </p:nvSpPr>
          <p:spPr>
            <a:xfrm>
              <a:off x="6053595" y="2428937"/>
              <a:ext cx="894669"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流程内控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1" name="矩形 30"/>
            <p:cNvSpPr/>
            <p:nvPr/>
          </p:nvSpPr>
          <p:spPr>
            <a:xfrm>
              <a:off x="5156655" y="2622942"/>
              <a:ext cx="1791608"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全员改进管理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3917090" y="3046337"/>
              <a:ext cx="1328917" cy="1620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solidFill>
                    <a:schemeClr val="tx1"/>
                  </a:solidFill>
                  <a:latin typeface="微软雅黑" panose="020B0503020204020204" pitchFamily="34" charset="-122"/>
                  <a:ea typeface="微软雅黑" panose="020B0503020204020204" pitchFamily="34" charset="-122"/>
                </a:rPr>
                <a:t>产品实现</a:t>
              </a:r>
              <a:endParaRPr lang="zh-CN" altLang="en-US" sz="1865" b="1"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3943793"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研发                                        </a:t>
              </a:r>
              <a:endParaRPr lang="zh-CN" altLang="en-US" sz="1200" dirty="0">
                <a:latin typeface="微软雅黑" panose="020B0503020204020204" pitchFamily="34" charset="-122"/>
                <a:ea typeface="微软雅黑" panose="020B0503020204020204" pitchFamily="34" charset="-122"/>
              </a:endParaRPr>
            </a:p>
          </p:txBody>
        </p:sp>
        <p:sp>
          <p:nvSpPr>
            <p:cNvPr id="46" name="矩形 45"/>
            <p:cNvSpPr/>
            <p:nvPr/>
          </p:nvSpPr>
          <p:spPr>
            <a:xfrm>
              <a:off x="2207611" y="4306661"/>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需求管理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3019085" y="4306661"/>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产品成本管理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48" name="矩形 47"/>
            <p:cNvSpPr/>
            <p:nvPr/>
          </p:nvSpPr>
          <p:spPr>
            <a:xfrm>
              <a:off x="4082559" y="4306661"/>
              <a:ext cx="1044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质量管理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49" name="矩形 48"/>
            <p:cNvSpPr/>
            <p:nvPr/>
          </p:nvSpPr>
          <p:spPr>
            <a:xfrm>
              <a:off x="419395" y="1052297"/>
              <a:ext cx="360000" cy="3418371"/>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latin typeface="微软雅黑" panose="020B0503020204020204" pitchFamily="34" charset="-122"/>
                  <a:ea typeface="微软雅黑" panose="020B0503020204020204" pitchFamily="34" charset="-122"/>
                </a:rPr>
                <a:t>客户要求</a:t>
              </a:r>
              <a:endParaRPr lang="zh-CN" altLang="en-US" sz="1865" b="1" dirty="0">
                <a:latin typeface="微软雅黑" panose="020B0503020204020204" pitchFamily="34" charset="-122"/>
                <a:ea typeface="微软雅黑" panose="020B0503020204020204" pitchFamily="34" charset="-122"/>
              </a:endParaRPr>
            </a:p>
          </p:txBody>
        </p:sp>
        <p:sp>
          <p:nvSpPr>
            <p:cNvPr id="50" name="矩形 49"/>
            <p:cNvSpPr/>
            <p:nvPr/>
          </p:nvSpPr>
          <p:spPr>
            <a:xfrm>
              <a:off x="8520495" y="1052297"/>
              <a:ext cx="360000" cy="3418371"/>
            </a:xfrm>
            <a:prstGeom prst="rect">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865" b="1" dirty="0">
                  <a:latin typeface="微软雅黑" panose="020B0503020204020204" pitchFamily="34" charset="-122"/>
                  <a:ea typeface="微软雅黑" panose="020B0503020204020204" pitchFamily="34" charset="-122"/>
                </a:rPr>
                <a:t>客户满意</a:t>
              </a:r>
              <a:endParaRPr lang="zh-CN" altLang="en-US" sz="1865" b="1" dirty="0">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a:off x="779326" y="3704108"/>
              <a:ext cx="1454101"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1324951" y="3478174"/>
              <a:ext cx="694031" cy="269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需求</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53" name="直接箭头连接符 52"/>
            <p:cNvCxnSpPr/>
            <p:nvPr/>
          </p:nvCxnSpPr>
          <p:spPr>
            <a:xfrm>
              <a:off x="770677" y="1269041"/>
              <a:ext cx="2498276" cy="11388"/>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矩形 53"/>
            <p:cNvSpPr/>
            <p:nvPr/>
          </p:nvSpPr>
          <p:spPr>
            <a:xfrm>
              <a:off x="1677298" y="1107149"/>
              <a:ext cx="806470" cy="159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客户声音</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55" name="直接箭头连接符 54"/>
            <p:cNvCxnSpPr/>
            <p:nvPr/>
          </p:nvCxnSpPr>
          <p:spPr>
            <a:xfrm flipV="1">
              <a:off x="6875711" y="3724356"/>
              <a:ext cx="1644783"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7341948" y="3507854"/>
              <a:ext cx="1046476" cy="2962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产品与服务</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57" name="直接箭头连接符 56"/>
            <p:cNvCxnSpPr/>
            <p:nvPr/>
          </p:nvCxnSpPr>
          <p:spPr>
            <a:xfrm flipH="1" flipV="1">
              <a:off x="7135978" y="2234898"/>
              <a:ext cx="1352453" cy="1"/>
            </a:xfrm>
            <a:prstGeom prst="straightConnector1">
              <a:avLst/>
            </a:prstGeom>
            <a:ln>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7336520" y="1964209"/>
              <a:ext cx="1058724" cy="289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客户满意度</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63" name="矩形 62"/>
            <p:cNvSpPr/>
            <p:nvPr/>
          </p:nvSpPr>
          <p:spPr>
            <a:xfrm>
              <a:off x="5156655" y="2231941"/>
              <a:ext cx="890402"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度量与分析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4" name="矩形 63"/>
            <p:cNvSpPr/>
            <p:nvPr/>
          </p:nvSpPr>
          <p:spPr>
            <a:xfrm>
              <a:off x="6053594" y="2231941"/>
              <a:ext cx="894669"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管理评审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65" name="矩形 64"/>
            <p:cNvSpPr/>
            <p:nvPr/>
          </p:nvSpPr>
          <p:spPr>
            <a:xfrm>
              <a:off x="3477700"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营销</a:t>
              </a:r>
              <a:endParaRPr lang="zh-CN" altLang="en-US" sz="1200" dirty="0">
                <a:latin typeface="微软雅黑" panose="020B0503020204020204" pitchFamily="34" charset="-122"/>
                <a:ea typeface="微软雅黑" panose="020B0503020204020204" pitchFamily="34" charset="-122"/>
              </a:endParaRPr>
            </a:p>
          </p:txBody>
        </p:sp>
        <p:sp>
          <p:nvSpPr>
            <p:cNvPr id="66" name="矩形 65"/>
            <p:cNvSpPr/>
            <p:nvPr/>
          </p:nvSpPr>
          <p:spPr>
            <a:xfrm>
              <a:off x="4426157" y="3981146"/>
              <a:ext cx="720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r>
                <a:rPr lang="zh-CN" altLang="en-US" sz="1200" dirty="0">
                  <a:latin typeface="微软雅黑" panose="020B0503020204020204" pitchFamily="34" charset="-122"/>
                  <a:ea typeface="微软雅黑" panose="020B0503020204020204" pitchFamily="34" charset="-122"/>
                </a:rPr>
                <a:t>供应</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制造</a:t>
              </a:r>
              <a:endParaRPr lang="zh-CN" altLang="en-US" sz="1200" dirty="0">
                <a:latin typeface="微软雅黑" panose="020B0503020204020204" pitchFamily="34" charset="-122"/>
                <a:ea typeface="微软雅黑" panose="020B0503020204020204" pitchFamily="34" charset="-122"/>
              </a:endParaRPr>
            </a:p>
          </p:txBody>
        </p:sp>
        <p:sp>
          <p:nvSpPr>
            <p:cNvPr id="67" name="矩形 66"/>
            <p:cNvSpPr/>
            <p:nvPr/>
          </p:nvSpPr>
          <p:spPr>
            <a:xfrm>
              <a:off x="5146157"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latin typeface="微软雅黑" panose="020B0503020204020204" pitchFamily="34" charset="-122"/>
                  <a:ea typeface="微软雅黑" panose="020B0503020204020204" pitchFamily="34" charset="-122"/>
                </a:rPr>
                <a:t>采购</a:t>
              </a:r>
              <a:endParaRPr lang="zh-CN" altLang="en-US" sz="1200" dirty="0">
                <a:latin typeface="微软雅黑" panose="020B0503020204020204" pitchFamily="34" charset="-122"/>
                <a:ea typeface="微软雅黑" panose="020B0503020204020204" pitchFamily="34" charset="-122"/>
              </a:endParaRPr>
            </a:p>
          </p:txBody>
        </p:sp>
        <p:sp>
          <p:nvSpPr>
            <p:cNvPr id="68" name="矩形 67"/>
            <p:cNvSpPr/>
            <p:nvPr/>
          </p:nvSpPr>
          <p:spPr>
            <a:xfrm>
              <a:off x="5616168"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服务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a:xfrm>
              <a:off x="5146033" y="4306661"/>
              <a:ext cx="1062675"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产品数据管理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6228184" y="4306661"/>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配置管理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77" name="矩形 76"/>
            <p:cNvSpPr/>
            <p:nvPr/>
          </p:nvSpPr>
          <p:spPr>
            <a:xfrm>
              <a:off x="3402474" y="4503732"/>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技术管理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78" name="矩形 77"/>
            <p:cNvSpPr/>
            <p:nvPr/>
          </p:nvSpPr>
          <p:spPr>
            <a:xfrm>
              <a:off x="2004123" y="2622943"/>
              <a:ext cx="1785787"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资产与环境管理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79" name="矩形 78"/>
            <p:cNvSpPr/>
            <p:nvPr/>
          </p:nvSpPr>
          <p:spPr>
            <a:xfrm>
              <a:off x="2606636" y="4503732"/>
              <a:ext cx="792453"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市场管理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grpSp>
          <p:nvGrpSpPr>
            <p:cNvPr id="120" name="组合 119"/>
            <p:cNvGrpSpPr/>
            <p:nvPr/>
          </p:nvGrpSpPr>
          <p:grpSpPr>
            <a:xfrm>
              <a:off x="2535172" y="3159244"/>
              <a:ext cx="4020833" cy="871616"/>
              <a:chOff x="2535172" y="2919037"/>
              <a:chExt cx="4020833" cy="871616"/>
            </a:xfrm>
          </p:grpSpPr>
          <p:cxnSp>
            <p:nvCxnSpPr>
              <p:cNvPr id="4" name="直接连接符 3"/>
              <p:cNvCxnSpPr/>
              <p:nvPr/>
            </p:nvCxnSpPr>
            <p:spPr>
              <a:xfrm>
                <a:off x="4003502" y="3075806"/>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4003502" y="3632033"/>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537534" y="2919037"/>
                <a:ext cx="1465967" cy="156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V="1">
                <a:off x="2542104" y="3633884"/>
                <a:ext cx="1465967" cy="1567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2535172" y="2919037"/>
                <a:ext cx="2362" cy="8716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4010247" y="3072937"/>
                <a:ext cx="0" cy="556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a:off x="3491880" y="3020076"/>
                <a:ext cx="0" cy="66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nvCxnSpPr>
            <p:spPr>
              <a:xfrm>
                <a:off x="4460537" y="3074194"/>
                <a:ext cx="0"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4889866" y="3072937"/>
                <a:ext cx="0" cy="559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a:off x="5793581" y="3074194"/>
                <a:ext cx="2555"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6532765" y="3073681"/>
                <a:ext cx="0" cy="560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5321078" y="3073681"/>
                <a:ext cx="0" cy="556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文本框 105"/>
              <p:cNvSpPr txBox="1"/>
              <p:nvPr/>
            </p:nvSpPr>
            <p:spPr>
              <a:xfrm>
                <a:off x="2723803" y="3161679"/>
                <a:ext cx="624061" cy="346249"/>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任务书开发</a:t>
                </a:r>
                <a:endParaRPr lang="zh-CN" altLang="en-US" sz="1200" dirty="0">
                  <a:latin typeface="微软雅黑" panose="020B0503020204020204" pitchFamily="34" charset="-122"/>
                  <a:ea typeface="微软雅黑" panose="020B0503020204020204" pitchFamily="34" charset="-122"/>
                </a:endParaRPr>
              </a:p>
            </p:txBody>
          </p:sp>
          <p:sp>
            <p:nvSpPr>
              <p:cNvPr id="107" name="文本框 106"/>
              <p:cNvSpPr txBox="1"/>
              <p:nvPr/>
            </p:nvSpPr>
            <p:spPr>
              <a:xfrm>
                <a:off x="3493999"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概念</a:t>
                </a:r>
                <a:endParaRPr lang="zh-CN" altLang="en-US" sz="1200" dirty="0">
                  <a:latin typeface="微软雅黑" panose="020B0503020204020204" pitchFamily="34" charset="-122"/>
                  <a:ea typeface="微软雅黑" panose="020B0503020204020204" pitchFamily="34" charset="-122"/>
                </a:endParaRPr>
              </a:p>
            </p:txBody>
          </p:sp>
          <p:sp>
            <p:nvSpPr>
              <p:cNvPr id="108" name="文本框 107"/>
              <p:cNvSpPr txBox="1"/>
              <p:nvPr/>
            </p:nvSpPr>
            <p:spPr>
              <a:xfrm>
                <a:off x="4000321"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计划</a:t>
                </a:r>
                <a:endParaRPr lang="zh-CN" altLang="en-US" sz="1200" dirty="0">
                  <a:latin typeface="微软雅黑" panose="020B0503020204020204" pitchFamily="34" charset="-122"/>
                  <a:ea typeface="微软雅黑" panose="020B0503020204020204" pitchFamily="34" charset="-122"/>
                </a:endParaRPr>
              </a:p>
            </p:txBody>
          </p:sp>
          <p:sp>
            <p:nvSpPr>
              <p:cNvPr id="109" name="文本框 108"/>
              <p:cNvSpPr txBox="1"/>
              <p:nvPr/>
            </p:nvSpPr>
            <p:spPr>
              <a:xfrm>
                <a:off x="4450582"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开发</a:t>
                </a:r>
                <a:endParaRPr lang="zh-CN" altLang="en-US" sz="1200"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4859672"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验证</a:t>
                </a:r>
                <a:endParaRPr lang="zh-CN" altLang="en-US" sz="1200"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5335377" y="3246317"/>
                <a:ext cx="560657"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发布</a:t>
                </a:r>
                <a:endParaRPr lang="zh-CN" altLang="en-US" sz="1200" dirty="0">
                  <a:latin typeface="微软雅黑" panose="020B0503020204020204" pitchFamily="34" charset="-122"/>
                  <a:ea typeface="微软雅黑" panose="020B0503020204020204" pitchFamily="34" charset="-122"/>
                </a:endParaRPr>
              </a:p>
            </p:txBody>
          </p:sp>
          <p:sp>
            <p:nvSpPr>
              <p:cNvPr id="112" name="文本框 111"/>
              <p:cNvSpPr txBox="1"/>
              <p:nvPr/>
            </p:nvSpPr>
            <p:spPr>
              <a:xfrm>
                <a:off x="5803546" y="3246317"/>
                <a:ext cx="752459" cy="207749"/>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rPr>
                  <a:t>生命周期</a:t>
                </a:r>
                <a:endParaRPr lang="zh-CN" altLang="en-US" sz="1200" dirty="0">
                  <a:latin typeface="微软雅黑" panose="020B0503020204020204" pitchFamily="34" charset="-122"/>
                  <a:ea typeface="微软雅黑" panose="020B0503020204020204" pitchFamily="34" charset="-122"/>
                </a:endParaRPr>
              </a:p>
            </p:txBody>
          </p:sp>
        </p:grpSp>
        <p:sp>
          <p:nvSpPr>
            <p:cNvPr id="121" name="矩形 120"/>
            <p:cNvSpPr/>
            <p:nvPr/>
          </p:nvSpPr>
          <p:spPr>
            <a:xfrm>
              <a:off x="4727968" y="4503732"/>
              <a:ext cx="118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项目及组合管理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122" name="矩形 121"/>
            <p:cNvSpPr/>
            <p:nvPr/>
          </p:nvSpPr>
          <p:spPr>
            <a:xfrm>
              <a:off x="5907582" y="4503732"/>
              <a:ext cx="792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合作管理</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123" name="矩形 122"/>
            <p:cNvSpPr/>
            <p:nvPr/>
          </p:nvSpPr>
          <p:spPr>
            <a:xfrm>
              <a:off x="4197859" y="4503732"/>
              <a:ext cx="526724"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65" dirty="0">
                  <a:solidFill>
                    <a:schemeClr val="tx1"/>
                  </a:solidFill>
                  <a:latin typeface="微软雅黑" panose="020B0503020204020204" pitchFamily="34" charset="-122"/>
                  <a:ea typeface="微软雅黑" panose="020B0503020204020204" pitchFamily="34" charset="-122"/>
                </a:rPr>
                <a:t>定价</a:t>
              </a:r>
              <a:endParaRPr lang="zh-CN" altLang="en-US" sz="1465" dirty="0">
                <a:solidFill>
                  <a:schemeClr val="tx1"/>
                </a:solidFill>
                <a:latin typeface="微软雅黑" panose="020B0503020204020204" pitchFamily="34" charset="-122"/>
                <a:ea typeface="微软雅黑" panose="020B0503020204020204" pitchFamily="34" charset="-122"/>
              </a:endParaRPr>
            </a:p>
          </p:txBody>
        </p:sp>
        <p:sp>
          <p:nvSpPr>
            <p:cNvPr id="136" name="Freeform 107"/>
            <p:cNvSpPr/>
            <p:nvPr/>
          </p:nvSpPr>
          <p:spPr bwMode="auto">
            <a:xfrm rot="6867864">
              <a:off x="2701121" y="1430204"/>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37" name="Freeform 107"/>
            <p:cNvSpPr/>
            <p:nvPr/>
          </p:nvSpPr>
          <p:spPr bwMode="auto">
            <a:xfrm rot="1480349">
              <a:off x="3296369" y="2875412"/>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38" name="Freeform 107"/>
            <p:cNvSpPr/>
            <p:nvPr/>
          </p:nvSpPr>
          <p:spPr bwMode="auto">
            <a:xfrm rot="17663532">
              <a:off x="5360145" y="2888056"/>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39" name="Freeform 107"/>
            <p:cNvSpPr/>
            <p:nvPr/>
          </p:nvSpPr>
          <p:spPr bwMode="auto">
            <a:xfrm rot="12189523">
              <a:off x="5715500" y="1431932"/>
              <a:ext cx="632952" cy="398220"/>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140" name="Freeform 107"/>
            <p:cNvSpPr/>
            <p:nvPr/>
          </p:nvSpPr>
          <p:spPr bwMode="auto">
            <a:xfrm rot="13679202">
              <a:off x="6063210" y="1034608"/>
              <a:ext cx="1177793" cy="585685"/>
            </a:xfrm>
            <a:custGeom>
              <a:avLst/>
              <a:gdLst>
                <a:gd name="T0" fmla="*/ 656813 w 3748"/>
                <a:gd name="T1" fmla="*/ 513980 h 1660"/>
                <a:gd name="T2" fmla="*/ 698746 w 3748"/>
                <a:gd name="T3" fmla="*/ 525808 h 1660"/>
                <a:gd name="T4" fmla="*/ 726955 w 3748"/>
                <a:gd name="T5" fmla="*/ 534584 h 1660"/>
                <a:gd name="T6" fmla="*/ 762788 w 3748"/>
                <a:gd name="T7" fmla="*/ 543361 h 1660"/>
                <a:gd name="T8" fmla="*/ 793284 w 3748"/>
                <a:gd name="T9" fmla="*/ 550229 h 1660"/>
                <a:gd name="T10" fmla="*/ 839029 w 3748"/>
                <a:gd name="T11" fmla="*/ 559005 h 1660"/>
                <a:gd name="T12" fmla="*/ 876005 w 3748"/>
                <a:gd name="T13" fmla="*/ 562821 h 1660"/>
                <a:gd name="T14" fmla="*/ 912982 w 3748"/>
                <a:gd name="T15" fmla="*/ 567781 h 1660"/>
                <a:gd name="T16" fmla="*/ 949578 w 3748"/>
                <a:gd name="T17" fmla="*/ 569308 h 1660"/>
                <a:gd name="T18" fmla="*/ 985411 w 3748"/>
                <a:gd name="T19" fmla="*/ 571216 h 1660"/>
                <a:gd name="T20" fmla="*/ 1023531 w 3748"/>
                <a:gd name="T21" fmla="*/ 569689 h 1660"/>
                <a:gd name="T22" fmla="*/ 1060889 w 3748"/>
                <a:gd name="T23" fmla="*/ 565874 h 1660"/>
                <a:gd name="T24" fmla="*/ 1108158 w 3748"/>
                <a:gd name="T25" fmla="*/ 560531 h 1660"/>
                <a:gd name="T26" fmla="*/ 1162289 w 3748"/>
                <a:gd name="T27" fmla="*/ 547176 h 1660"/>
                <a:gd name="T28" fmla="*/ 1204984 w 3748"/>
                <a:gd name="T29" fmla="*/ 534584 h 1660"/>
                <a:gd name="T30" fmla="*/ 1246154 w 3748"/>
                <a:gd name="T31" fmla="*/ 518558 h 1660"/>
                <a:gd name="T32" fmla="*/ 1294948 w 3748"/>
                <a:gd name="T33" fmla="*/ 497190 h 1660"/>
                <a:gd name="T34" fmla="*/ 1401685 w 3748"/>
                <a:gd name="T35" fmla="*/ 227418 h 1660"/>
                <a:gd name="T36" fmla="*/ 1025818 w 3748"/>
                <a:gd name="T37" fmla="*/ 222457 h 1660"/>
                <a:gd name="T38" fmla="*/ 993035 w 3748"/>
                <a:gd name="T39" fmla="*/ 236194 h 1660"/>
                <a:gd name="T40" fmla="*/ 954914 w 3748"/>
                <a:gd name="T41" fmla="*/ 245352 h 1660"/>
                <a:gd name="T42" fmla="*/ 922893 w 3748"/>
                <a:gd name="T43" fmla="*/ 249931 h 1660"/>
                <a:gd name="T44" fmla="*/ 883248 w 3748"/>
                <a:gd name="T45" fmla="*/ 252220 h 1660"/>
                <a:gd name="T46" fmla="*/ 843603 w 3748"/>
                <a:gd name="T47" fmla="*/ 249931 h 1660"/>
                <a:gd name="T48" fmla="*/ 803958 w 3748"/>
                <a:gd name="T49" fmla="*/ 249168 h 1660"/>
                <a:gd name="T50" fmla="*/ 764694 w 3748"/>
                <a:gd name="T51" fmla="*/ 241536 h 1660"/>
                <a:gd name="T52" fmla="*/ 723905 w 3748"/>
                <a:gd name="T53" fmla="*/ 231615 h 1660"/>
                <a:gd name="T54" fmla="*/ 675873 w 3748"/>
                <a:gd name="T55" fmla="*/ 219786 h 1660"/>
                <a:gd name="T56" fmla="*/ 588197 w 3748"/>
                <a:gd name="T57" fmla="*/ 186971 h 1660"/>
                <a:gd name="T58" fmla="*/ 527204 w 3748"/>
                <a:gd name="T59" fmla="*/ 147669 h 1660"/>
                <a:gd name="T60" fmla="*/ 462400 w 3748"/>
                <a:gd name="T61" fmla="*/ 96538 h 1660"/>
                <a:gd name="T62" fmla="*/ 413224 w 3748"/>
                <a:gd name="T63" fmla="*/ 47315 h 1660"/>
                <a:gd name="T64" fmla="*/ 0 w 3748"/>
                <a:gd name="T65" fmla="*/ 0 h 1660"/>
                <a:gd name="T66" fmla="*/ 23635 w 3748"/>
                <a:gd name="T67" fmla="*/ 38157 h 1660"/>
                <a:gd name="T68" fmla="*/ 46507 w 3748"/>
                <a:gd name="T69" fmla="*/ 75552 h 1660"/>
                <a:gd name="T70" fmla="*/ 75859 w 3748"/>
                <a:gd name="T71" fmla="*/ 116762 h 1660"/>
                <a:gd name="T72" fmla="*/ 101781 w 3748"/>
                <a:gd name="T73" fmla="*/ 149958 h 1660"/>
                <a:gd name="T74" fmla="*/ 132659 w 3748"/>
                <a:gd name="T75" fmla="*/ 185826 h 1660"/>
                <a:gd name="T76" fmla="*/ 165061 w 3748"/>
                <a:gd name="T77" fmla="*/ 222076 h 1660"/>
                <a:gd name="T78" fmla="*/ 198226 w 3748"/>
                <a:gd name="T79" fmla="*/ 253746 h 1660"/>
                <a:gd name="T80" fmla="*/ 238252 w 3748"/>
                <a:gd name="T81" fmla="*/ 287706 h 1660"/>
                <a:gd name="T82" fmla="*/ 278278 w 3748"/>
                <a:gd name="T83" fmla="*/ 322811 h 1660"/>
                <a:gd name="T84" fmla="*/ 316018 w 3748"/>
                <a:gd name="T85" fmla="*/ 344561 h 1660"/>
                <a:gd name="T86" fmla="*/ 361762 w 3748"/>
                <a:gd name="T87" fmla="*/ 373560 h 1660"/>
                <a:gd name="T88" fmla="*/ 403694 w 3748"/>
                <a:gd name="T89" fmla="*/ 398744 h 1660"/>
                <a:gd name="T90" fmla="*/ 450964 w 3748"/>
                <a:gd name="T91" fmla="*/ 425455 h 1660"/>
                <a:gd name="T92" fmla="*/ 496708 w 3748"/>
                <a:gd name="T93" fmla="*/ 446823 h 1660"/>
                <a:gd name="T94" fmla="*/ 545883 w 3748"/>
                <a:gd name="T95" fmla="*/ 471243 h 1660"/>
                <a:gd name="T96" fmla="*/ 596583 w 3748"/>
                <a:gd name="T97" fmla="*/ 490322 h 1660"/>
                <a:gd name="T98" fmla="*/ 633941 w 3748"/>
                <a:gd name="T99" fmla="*/ 505585 h 16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48"/>
                <a:gd name="T151" fmla="*/ 0 h 1660"/>
                <a:gd name="T152" fmla="*/ 3748 w 3748"/>
                <a:gd name="T153" fmla="*/ 1660 h 166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48" h="1660">
                  <a:moveTo>
                    <a:pt x="1663" y="1325"/>
                  </a:moveTo>
                  <a:lnTo>
                    <a:pt x="1723" y="1347"/>
                  </a:lnTo>
                  <a:lnTo>
                    <a:pt x="1773" y="1360"/>
                  </a:lnTo>
                  <a:lnTo>
                    <a:pt x="1833" y="1378"/>
                  </a:lnTo>
                  <a:lnTo>
                    <a:pt x="1869" y="1388"/>
                  </a:lnTo>
                  <a:lnTo>
                    <a:pt x="1907" y="1401"/>
                  </a:lnTo>
                  <a:lnTo>
                    <a:pt x="1957" y="1413"/>
                  </a:lnTo>
                  <a:lnTo>
                    <a:pt x="2001" y="1424"/>
                  </a:lnTo>
                  <a:lnTo>
                    <a:pt x="2041" y="1433"/>
                  </a:lnTo>
                  <a:lnTo>
                    <a:pt x="2081" y="1442"/>
                  </a:lnTo>
                  <a:lnTo>
                    <a:pt x="2143" y="1455"/>
                  </a:lnTo>
                  <a:lnTo>
                    <a:pt x="2201" y="1465"/>
                  </a:lnTo>
                  <a:lnTo>
                    <a:pt x="2249" y="1470"/>
                  </a:lnTo>
                  <a:lnTo>
                    <a:pt x="2298" y="1475"/>
                  </a:lnTo>
                  <a:lnTo>
                    <a:pt x="2355" y="1486"/>
                  </a:lnTo>
                  <a:lnTo>
                    <a:pt x="2395" y="1488"/>
                  </a:lnTo>
                  <a:lnTo>
                    <a:pt x="2439" y="1493"/>
                  </a:lnTo>
                  <a:lnTo>
                    <a:pt x="2491" y="1492"/>
                  </a:lnTo>
                  <a:lnTo>
                    <a:pt x="2529" y="1493"/>
                  </a:lnTo>
                  <a:lnTo>
                    <a:pt x="2585" y="1497"/>
                  </a:lnTo>
                  <a:lnTo>
                    <a:pt x="2641" y="1493"/>
                  </a:lnTo>
                  <a:lnTo>
                    <a:pt x="2685" y="1493"/>
                  </a:lnTo>
                  <a:lnTo>
                    <a:pt x="2733" y="1488"/>
                  </a:lnTo>
                  <a:lnTo>
                    <a:pt x="2783" y="1483"/>
                  </a:lnTo>
                  <a:lnTo>
                    <a:pt x="2843" y="1480"/>
                  </a:lnTo>
                  <a:lnTo>
                    <a:pt x="2907" y="1469"/>
                  </a:lnTo>
                  <a:lnTo>
                    <a:pt x="2974" y="1456"/>
                  </a:lnTo>
                  <a:lnTo>
                    <a:pt x="3049" y="1434"/>
                  </a:lnTo>
                  <a:lnTo>
                    <a:pt x="3111" y="1416"/>
                  </a:lnTo>
                  <a:lnTo>
                    <a:pt x="3161" y="1401"/>
                  </a:lnTo>
                  <a:lnTo>
                    <a:pt x="3227" y="1382"/>
                  </a:lnTo>
                  <a:lnTo>
                    <a:pt x="3269" y="1359"/>
                  </a:lnTo>
                  <a:lnTo>
                    <a:pt x="3328" y="1331"/>
                  </a:lnTo>
                  <a:lnTo>
                    <a:pt x="3397" y="1303"/>
                  </a:lnTo>
                  <a:lnTo>
                    <a:pt x="3747" y="1659"/>
                  </a:lnTo>
                  <a:lnTo>
                    <a:pt x="3677" y="596"/>
                  </a:lnTo>
                  <a:lnTo>
                    <a:pt x="2343" y="225"/>
                  </a:lnTo>
                  <a:lnTo>
                    <a:pt x="2691" y="583"/>
                  </a:lnTo>
                  <a:lnTo>
                    <a:pt x="2647" y="607"/>
                  </a:lnTo>
                  <a:lnTo>
                    <a:pt x="2605" y="619"/>
                  </a:lnTo>
                  <a:lnTo>
                    <a:pt x="2551" y="633"/>
                  </a:lnTo>
                  <a:lnTo>
                    <a:pt x="2505" y="643"/>
                  </a:lnTo>
                  <a:lnTo>
                    <a:pt x="2463" y="651"/>
                  </a:lnTo>
                  <a:lnTo>
                    <a:pt x="2421" y="655"/>
                  </a:lnTo>
                  <a:lnTo>
                    <a:pt x="2365" y="659"/>
                  </a:lnTo>
                  <a:lnTo>
                    <a:pt x="2317" y="661"/>
                  </a:lnTo>
                  <a:lnTo>
                    <a:pt x="2268" y="659"/>
                  </a:lnTo>
                  <a:lnTo>
                    <a:pt x="2213" y="655"/>
                  </a:lnTo>
                  <a:lnTo>
                    <a:pt x="2163" y="657"/>
                  </a:lnTo>
                  <a:lnTo>
                    <a:pt x="2109" y="653"/>
                  </a:lnTo>
                  <a:lnTo>
                    <a:pt x="2051" y="641"/>
                  </a:lnTo>
                  <a:lnTo>
                    <a:pt x="2006" y="633"/>
                  </a:lnTo>
                  <a:lnTo>
                    <a:pt x="1953" y="622"/>
                  </a:lnTo>
                  <a:lnTo>
                    <a:pt x="1899" y="607"/>
                  </a:lnTo>
                  <a:lnTo>
                    <a:pt x="1831" y="593"/>
                  </a:lnTo>
                  <a:lnTo>
                    <a:pt x="1773" y="576"/>
                  </a:lnTo>
                  <a:lnTo>
                    <a:pt x="1667" y="541"/>
                  </a:lnTo>
                  <a:lnTo>
                    <a:pt x="1543" y="490"/>
                  </a:lnTo>
                  <a:lnTo>
                    <a:pt x="1463" y="438"/>
                  </a:lnTo>
                  <a:lnTo>
                    <a:pt x="1383" y="387"/>
                  </a:lnTo>
                  <a:lnTo>
                    <a:pt x="1289" y="317"/>
                  </a:lnTo>
                  <a:lnTo>
                    <a:pt x="1213" y="253"/>
                  </a:lnTo>
                  <a:lnTo>
                    <a:pt x="1138" y="190"/>
                  </a:lnTo>
                  <a:lnTo>
                    <a:pt x="1084" y="124"/>
                  </a:lnTo>
                  <a:lnTo>
                    <a:pt x="1036" y="43"/>
                  </a:lnTo>
                  <a:lnTo>
                    <a:pt x="0" y="0"/>
                  </a:lnTo>
                  <a:lnTo>
                    <a:pt x="23" y="41"/>
                  </a:lnTo>
                  <a:lnTo>
                    <a:pt x="62" y="100"/>
                  </a:lnTo>
                  <a:lnTo>
                    <a:pt x="99" y="160"/>
                  </a:lnTo>
                  <a:lnTo>
                    <a:pt x="122" y="198"/>
                  </a:lnTo>
                  <a:lnTo>
                    <a:pt x="163" y="246"/>
                  </a:lnTo>
                  <a:lnTo>
                    <a:pt x="199" y="306"/>
                  </a:lnTo>
                  <a:lnTo>
                    <a:pt x="225" y="345"/>
                  </a:lnTo>
                  <a:lnTo>
                    <a:pt x="267" y="393"/>
                  </a:lnTo>
                  <a:lnTo>
                    <a:pt x="308" y="439"/>
                  </a:lnTo>
                  <a:lnTo>
                    <a:pt x="348" y="487"/>
                  </a:lnTo>
                  <a:lnTo>
                    <a:pt x="391" y="536"/>
                  </a:lnTo>
                  <a:lnTo>
                    <a:pt x="433" y="582"/>
                  </a:lnTo>
                  <a:lnTo>
                    <a:pt x="481" y="615"/>
                  </a:lnTo>
                  <a:lnTo>
                    <a:pt x="520" y="665"/>
                  </a:lnTo>
                  <a:lnTo>
                    <a:pt x="567" y="698"/>
                  </a:lnTo>
                  <a:lnTo>
                    <a:pt x="625" y="754"/>
                  </a:lnTo>
                  <a:lnTo>
                    <a:pt x="689" y="801"/>
                  </a:lnTo>
                  <a:lnTo>
                    <a:pt x="730" y="846"/>
                  </a:lnTo>
                  <a:lnTo>
                    <a:pt x="775" y="882"/>
                  </a:lnTo>
                  <a:lnTo>
                    <a:pt x="829" y="903"/>
                  </a:lnTo>
                  <a:lnTo>
                    <a:pt x="875" y="931"/>
                  </a:lnTo>
                  <a:lnTo>
                    <a:pt x="949" y="979"/>
                  </a:lnTo>
                  <a:lnTo>
                    <a:pt x="992" y="1003"/>
                  </a:lnTo>
                  <a:lnTo>
                    <a:pt x="1059" y="1045"/>
                  </a:lnTo>
                  <a:lnTo>
                    <a:pt x="1127" y="1083"/>
                  </a:lnTo>
                  <a:lnTo>
                    <a:pt x="1183" y="1115"/>
                  </a:lnTo>
                  <a:lnTo>
                    <a:pt x="1249" y="1147"/>
                  </a:lnTo>
                  <a:lnTo>
                    <a:pt x="1303" y="1171"/>
                  </a:lnTo>
                  <a:lnTo>
                    <a:pt x="1381" y="1212"/>
                  </a:lnTo>
                  <a:lnTo>
                    <a:pt x="1432" y="1235"/>
                  </a:lnTo>
                  <a:lnTo>
                    <a:pt x="1495" y="1257"/>
                  </a:lnTo>
                  <a:lnTo>
                    <a:pt x="1565" y="1285"/>
                  </a:lnTo>
                  <a:lnTo>
                    <a:pt x="1621" y="1309"/>
                  </a:lnTo>
                  <a:lnTo>
                    <a:pt x="1663" y="1325"/>
                  </a:lnTo>
                </a:path>
              </a:pathLst>
            </a:custGeom>
            <a:solidFill>
              <a:srgbClr val="FFC000"/>
            </a:solidFill>
            <a:ln>
              <a:noFill/>
            </a:ln>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endParaRPr lang="zh-CN" altLang="en-US" sz="2535"/>
            </a:p>
          </p:txBody>
        </p:sp>
        <p:sp>
          <p:nvSpPr>
            <p:cNvPr id="2" name="等腰三角形 1"/>
            <p:cNvSpPr/>
            <p:nvPr/>
          </p:nvSpPr>
          <p:spPr>
            <a:xfrm flipV="1">
              <a:off x="3421991"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6" name="等腰三角形 85"/>
            <p:cNvSpPr/>
            <p:nvPr/>
          </p:nvSpPr>
          <p:spPr>
            <a:xfrm flipV="1">
              <a:off x="3944844"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7" name="等腰三角形 86"/>
            <p:cNvSpPr/>
            <p:nvPr/>
          </p:nvSpPr>
          <p:spPr>
            <a:xfrm flipV="1">
              <a:off x="4398504"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8" name="等腰三角形 87"/>
            <p:cNvSpPr/>
            <p:nvPr/>
          </p:nvSpPr>
          <p:spPr>
            <a:xfrm flipV="1">
              <a:off x="5171382" y="3219036"/>
              <a:ext cx="144016" cy="13943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9" name="等腰三角形 88"/>
            <p:cNvSpPr/>
            <p:nvPr/>
          </p:nvSpPr>
          <p:spPr>
            <a:xfrm flipV="1">
              <a:off x="5717334" y="3219036"/>
              <a:ext cx="144016" cy="139433"/>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0" name="等腰三角形 89"/>
            <p:cNvSpPr/>
            <p:nvPr/>
          </p:nvSpPr>
          <p:spPr>
            <a:xfrm flipV="1">
              <a:off x="6345645" y="3219036"/>
              <a:ext cx="144016" cy="139433"/>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1" name="矩形 90"/>
            <p:cNvSpPr/>
            <p:nvPr/>
          </p:nvSpPr>
          <p:spPr>
            <a:xfrm>
              <a:off x="6084168" y="3981146"/>
              <a:ext cx="468000" cy="180000"/>
            </a:xfrm>
            <a:prstGeom prst="rect">
              <a:avLst/>
            </a:prstGeom>
            <a:no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财务</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 name="灯片编号占位符 2"/>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 </a:t>
            </a:r>
            <a:r>
              <a:rPr lang="zh-CN" altLang="en-US" sz="3200" b="1" dirty="0">
                <a:solidFill>
                  <a:schemeClr val="bg1"/>
                </a:solidFill>
                <a:latin typeface="微软雅黑" panose="020B0503020204020204" pitchFamily="34" charset="-122"/>
                <a:ea typeface="微软雅黑" panose="020B0503020204020204" pitchFamily="34" charset="-122"/>
              </a:rPr>
              <a:t>管理职责（组织匹配流程要求）</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4" name="图示 3"/>
          <p:cNvGraphicFramePr/>
          <p:nvPr/>
        </p:nvGraphicFramePr>
        <p:xfrm>
          <a:off x="1903083" y="1892830"/>
          <a:ext cx="8256917" cy="24962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文本框 9"/>
          <p:cNvSpPr txBox="1"/>
          <p:nvPr/>
        </p:nvSpPr>
        <p:spPr>
          <a:xfrm>
            <a:off x="431371" y="4749146"/>
            <a:ext cx="11387271" cy="1241622"/>
          </a:xfrm>
          <a:prstGeom prst="rect">
            <a:avLst/>
          </a:prstGeom>
          <a:noFill/>
        </p:spPr>
        <p:txBody>
          <a:bodyPr wrap="square" rtlCol="0">
            <a:spAutoFit/>
          </a:body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rPr>
              <a:t>高层管理者的领导作用、承诺和积极参与对建立并保持有效和高效的管理体系，从而实现客户满意和公司持续卓越的运营目标是至关重要的。高层管理者最重要的职责就是要负责将本组织的目的和方向统一起来，建立客户满意与商业成功驱动的、自我持续改进的组织与流程，承担起质量管理的责任，并营造和保持使员工能够充分参与实现组织目标的内部环境。</a:t>
            </a:r>
            <a:endParaRPr lang="zh-CN" altLang="en-US" sz="18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1" name="灯片编号占位符 10"/>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 name="直接连接符 3"/>
          <p:cNvCxnSpPr/>
          <p:nvPr/>
        </p:nvCxnSpPr>
        <p:spPr>
          <a:xfrm>
            <a:off x="2438474" y="836712"/>
            <a:ext cx="0" cy="54954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230864" y="1098152"/>
            <a:ext cx="6198860" cy="424111"/>
            <a:chOff x="1825231" y="1052736"/>
            <a:chExt cx="6198860" cy="424111"/>
          </a:xfrm>
        </p:grpSpPr>
        <p:sp>
          <p:nvSpPr>
            <p:cNvPr id="13" name="椭圆 12"/>
            <p:cNvSpPr/>
            <p:nvPr/>
          </p:nvSpPr>
          <p:spPr>
            <a:xfrm>
              <a:off x="1825231" y="1052736"/>
              <a:ext cx="400050" cy="398463"/>
            </a:xfrm>
            <a:prstGeom prst="ellipse">
              <a:avLst/>
            </a:prstGeom>
            <a:solidFill>
              <a:srgbClr val="FFC000"/>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矩形 5"/>
            <p:cNvSpPr/>
            <p:nvPr/>
          </p:nvSpPr>
          <p:spPr>
            <a:xfrm>
              <a:off x="2381000" y="1076737"/>
              <a:ext cx="5643091" cy="400110"/>
            </a:xfrm>
            <a:prstGeom prst="rect">
              <a:avLst/>
            </a:prstGeom>
          </p:spPr>
          <p:txBody>
            <a:bodyPr wrap="square">
              <a:spAutoFit/>
            </a:bodyPr>
            <a:lstStyle/>
            <a:p>
              <a:pPr fontAlgn="auto">
                <a:spcBef>
                  <a:spcPts val="0"/>
                </a:spcBef>
                <a:spcAft>
                  <a:spcPts val="800"/>
                </a:spcAft>
                <a:defRPr/>
              </a:pPr>
              <a:r>
                <a:rPr lang="en-US" altLang="zh-CN" sz="2000" b="1" dirty="0">
                  <a:solidFill>
                    <a:schemeClr val="tx1">
                      <a:lumMod val="85000"/>
                      <a:lumOff val="15000"/>
                    </a:schemeClr>
                  </a:solidFill>
                  <a:effectLst/>
                  <a:latin typeface="微软雅黑" panose="020B0503020204020204" pitchFamily="34" charset="-122"/>
                  <a:ea typeface="微软雅黑" panose="020B0503020204020204" pitchFamily="34" charset="-122"/>
                </a:rPr>
                <a:t>1.0  IPD</a:t>
              </a:r>
              <a:r>
                <a:rPr lang="zh-CN" altLang="en-US" sz="2000" b="1" dirty="0">
                  <a:solidFill>
                    <a:schemeClr val="tx1">
                      <a:lumMod val="85000"/>
                      <a:lumOff val="15000"/>
                    </a:schemeClr>
                  </a:solidFill>
                  <a:effectLst/>
                  <a:latin typeface="微软雅黑" panose="020B0503020204020204" pitchFamily="34" charset="-122"/>
                  <a:ea typeface="微软雅黑" panose="020B0503020204020204" pitchFamily="34" charset="-122"/>
                </a:rPr>
                <a:t>基础</a:t>
              </a:r>
              <a:endParaRPr lang="zh-CN" altLang="en-US" sz="2000" b="1" dirty="0">
                <a:solidFill>
                  <a:schemeClr val="tx1">
                    <a:lumMod val="85000"/>
                    <a:lumOff val="15000"/>
                  </a:schemeClr>
                </a:solidFill>
                <a:effectLst/>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810283" y="1528833"/>
            <a:ext cx="7912695" cy="406825"/>
            <a:chOff x="1818881" y="1805988"/>
            <a:chExt cx="7912695" cy="406825"/>
          </a:xfrm>
        </p:grpSpPr>
        <p:sp>
          <p:nvSpPr>
            <p:cNvPr id="12" name="椭圆 11"/>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16"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1.1  IPD</a:t>
              </a:r>
              <a:r>
                <a:rPr lang="zh-CN" altLang="en-US" dirty="0">
                  <a:latin typeface="微软雅黑" panose="020B0503020204020204" pitchFamily="34" charset="-122"/>
                  <a:ea typeface="微软雅黑" panose="020B0503020204020204" pitchFamily="34" charset="-122"/>
                </a:rPr>
                <a:t>主业务流框架</a:t>
              </a:r>
              <a:endParaRPr lang="zh-CN" altLang="en-US" dirty="0">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810283" y="1969995"/>
            <a:ext cx="7912695" cy="406825"/>
            <a:chOff x="1818881" y="1805988"/>
            <a:chExt cx="7912695" cy="406825"/>
          </a:xfrm>
        </p:grpSpPr>
        <p:sp>
          <p:nvSpPr>
            <p:cNvPr id="35" name="椭圆 34"/>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1.2  </a:t>
              </a:r>
              <a:r>
                <a:rPr lang="zh-CN" altLang="en-US" dirty="0">
                  <a:latin typeface="微软雅黑" panose="020B0503020204020204" pitchFamily="34" charset="-122"/>
                  <a:ea typeface="微软雅黑" panose="020B0503020204020204" pitchFamily="34" charset="-122"/>
                </a:rPr>
                <a:t>理解</a:t>
              </a:r>
              <a:r>
                <a:rPr lang="en-US" altLang="zh-CN" dirty="0">
                  <a:latin typeface="微软雅黑" panose="020B0503020204020204" pitchFamily="34" charset="-122"/>
                  <a:ea typeface="微软雅黑" panose="020B0503020204020204" pitchFamily="34" charset="-122"/>
                </a:rPr>
                <a:t>IPD</a:t>
              </a:r>
              <a:r>
                <a:rPr lang="zh-CN" altLang="en-US" dirty="0">
                  <a:latin typeface="微软雅黑" panose="020B0503020204020204" pitchFamily="34" charset="-122"/>
                  <a:ea typeface="微软雅黑" panose="020B0503020204020204" pitchFamily="34" charset="-122"/>
                </a:rPr>
                <a:t>的核心思想</a:t>
              </a:r>
              <a:endParaRPr lang="zh-CN" altLang="en-US" dirty="0">
                <a:latin typeface="微软雅黑" panose="020B0503020204020204" pitchFamily="34" charset="-122"/>
                <a:ea typeface="微软雅黑" panose="020B0503020204020204" pitchFamily="34" charset="-122"/>
              </a:endParaRPr>
            </a:p>
          </p:txBody>
        </p:sp>
      </p:grpSp>
      <p:sp>
        <p:nvSpPr>
          <p:cNvPr id="43" name="Rectangle 5"/>
          <p:cNvSpPr txBox="1">
            <a:spLocks noChangeArrowheads="1"/>
          </p:cNvSpPr>
          <p:nvPr/>
        </p:nvSpPr>
        <p:spPr>
          <a:xfrm>
            <a:off x="898087" y="124690"/>
            <a:ext cx="4532895" cy="927431"/>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algn="l" fontAlgn="auto">
              <a:lnSpc>
                <a:spcPct val="150000"/>
              </a:lnSpc>
              <a:spcBef>
                <a:spcPts val="0"/>
              </a:spcBef>
              <a:spcAft>
                <a:spcPts val="0"/>
              </a:spcAft>
              <a:defRPr/>
            </a:pPr>
            <a:r>
              <a:rPr lang="zh-CN" altLang="en-US" sz="3200" b="1" spc="400" dirty="0">
                <a:effectLst>
                  <a:reflection stA="23000" endPos="65000" dist="50800" dir="5400000" sy="-100000" algn="bl" rotWithShape="0"/>
                </a:effectLst>
                <a:latin typeface="微软雅黑" panose="020B0503020204020204" pitchFamily="34" charset="-122"/>
                <a:ea typeface="微软雅黑" panose="020B0503020204020204" pitchFamily="34" charset="-122"/>
                <a:cs typeface="+mn-cs"/>
              </a:rPr>
              <a:t>目录</a:t>
            </a:r>
            <a:endParaRPr lang="en-US" altLang="zh-CN" sz="3200" b="1" spc="400" dirty="0">
              <a:effectLst>
                <a:reflection stA="23000" endPos="65000" dist="50800" dir="5400000" sy="-100000" algn="bl" rotWithShape="0"/>
              </a:effectLst>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a:off x="2230864" y="2400765"/>
            <a:ext cx="6198860" cy="424111"/>
            <a:chOff x="1825231" y="1052736"/>
            <a:chExt cx="6198860" cy="424111"/>
          </a:xfrm>
        </p:grpSpPr>
        <p:sp>
          <p:nvSpPr>
            <p:cNvPr id="48" name="椭圆 47"/>
            <p:cNvSpPr/>
            <p:nvPr/>
          </p:nvSpPr>
          <p:spPr>
            <a:xfrm>
              <a:off x="1825231" y="1052736"/>
              <a:ext cx="400050" cy="398463"/>
            </a:xfrm>
            <a:prstGeom prst="ellipse">
              <a:avLst/>
            </a:prstGeom>
            <a:solidFill>
              <a:srgbClr val="FFC000"/>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9" name="矩形 48"/>
            <p:cNvSpPr/>
            <p:nvPr/>
          </p:nvSpPr>
          <p:spPr>
            <a:xfrm>
              <a:off x="2381000" y="1076737"/>
              <a:ext cx="5643091" cy="400110"/>
            </a:xfrm>
            <a:prstGeom prst="rect">
              <a:avLst/>
            </a:prstGeom>
          </p:spPr>
          <p:txBody>
            <a:bodyPr wrap="square">
              <a:spAutoFit/>
            </a:bodyPr>
            <a:lstStyle/>
            <a:p>
              <a:pPr fontAlgn="auto">
                <a:spcBef>
                  <a:spcPts val="0"/>
                </a:spcBef>
                <a:spcAft>
                  <a:spcPts val="800"/>
                </a:spcAft>
                <a:defRPr/>
              </a:pPr>
              <a:r>
                <a:rPr lang="en-US" altLang="zh-CN" sz="2000" b="1" dirty="0">
                  <a:solidFill>
                    <a:schemeClr val="tx1">
                      <a:lumMod val="85000"/>
                      <a:lumOff val="15000"/>
                    </a:schemeClr>
                  </a:solidFill>
                  <a:effectLst/>
                  <a:latin typeface="微软雅黑" panose="020B0503020204020204" pitchFamily="34" charset="-122"/>
                  <a:ea typeface="微软雅黑" panose="020B0503020204020204" pitchFamily="34" charset="-122"/>
                </a:rPr>
                <a:t>2.0  </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基于</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ISO9000</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的</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IPD</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流程管理体系</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810283" y="2803736"/>
            <a:ext cx="7912695" cy="406825"/>
            <a:chOff x="1818881" y="1805988"/>
            <a:chExt cx="7912695" cy="406825"/>
          </a:xfrm>
        </p:grpSpPr>
        <p:sp>
          <p:nvSpPr>
            <p:cNvPr id="51" name="椭圆 50"/>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2"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2.1  </a:t>
              </a:r>
              <a:r>
                <a:rPr lang="zh-CN" altLang="en-US" dirty="0">
                  <a:latin typeface="微软雅黑" panose="020B0503020204020204" pitchFamily="34" charset="-122"/>
                  <a:ea typeface="微软雅黑" panose="020B0503020204020204" pitchFamily="34" charset="-122"/>
                </a:rPr>
                <a:t>产品实现（流程）</a:t>
              </a:r>
              <a:endParaRPr lang="zh-CN" altLang="en-US" dirty="0">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810283" y="3211289"/>
            <a:ext cx="7912695" cy="406825"/>
            <a:chOff x="1818881" y="1805988"/>
            <a:chExt cx="7912695" cy="406825"/>
          </a:xfrm>
        </p:grpSpPr>
        <p:sp>
          <p:nvSpPr>
            <p:cNvPr id="54" name="椭圆 53"/>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5"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2.2  </a:t>
              </a:r>
              <a:r>
                <a:rPr lang="zh-CN" altLang="en-US" dirty="0">
                  <a:effectLst/>
                  <a:latin typeface="微软雅黑" panose="020B0503020204020204" pitchFamily="34" charset="-122"/>
                  <a:ea typeface="微软雅黑" panose="020B0503020204020204" pitchFamily="34" charset="-122"/>
                </a:rPr>
                <a:t>管理职责</a:t>
              </a:r>
              <a:endParaRPr lang="zh-CN" altLang="en-US" dirty="0">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810283" y="3618842"/>
            <a:ext cx="7912695" cy="406825"/>
            <a:chOff x="1818881" y="1805988"/>
            <a:chExt cx="7912695" cy="406825"/>
          </a:xfrm>
        </p:grpSpPr>
        <p:sp>
          <p:nvSpPr>
            <p:cNvPr id="57" name="椭圆 56"/>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58"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2.3  </a:t>
              </a:r>
              <a:r>
                <a:rPr lang="zh-CN" altLang="en-US" dirty="0">
                  <a:effectLst/>
                  <a:latin typeface="微软雅黑" panose="020B0503020204020204" pitchFamily="34" charset="-122"/>
                  <a:ea typeface="微软雅黑" panose="020B0503020204020204" pitchFamily="34" charset="-122"/>
                </a:rPr>
                <a:t>资源管理</a:t>
              </a:r>
              <a:endParaRPr lang="zh-CN" altLang="en-US" dirty="0">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2230864" y="4400938"/>
            <a:ext cx="6198860" cy="424111"/>
            <a:chOff x="1825231" y="1052736"/>
            <a:chExt cx="6198860" cy="424111"/>
          </a:xfrm>
        </p:grpSpPr>
        <p:sp>
          <p:nvSpPr>
            <p:cNvPr id="60" name="椭圆 59"/>
            <p:cNvSpPr/>
            <p:nvPr/>
          </p:nvSpPr>
          <p:spPr>
            <a:xfrm>
              <a:off x="1825231" y="1052736"/>
              <a:ext cx="400050" cy="398463"/>
            </a:xfrm>
            <a:prstGeom prst="ellipse">
              <a:avLst/>
            </a:prstGeom>
            <a:solidFill>
              <a:srgbClr val="FFC000"/>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矩形 60"/>
            <p:cNvSpPr/>
            <p:nvPr/>
          </p:nvSpPr>
          <p:spPr>
            <a:xfrm>
              <a:off x="2381000" y="1076737"/>
              <a:ext cx="5643091" cy="400110"/>
            </a:xfrm>
            <a:prstGeom prst="rect">
              <a:avLst/>
            </a:prstGeom>
          </p:spPr>
          <p:txBody>
            <a:bodyPr wrap="square">
              <a:spAutoFit/>
            </a:bodyPr>
            <a:lstStyle/>
            <a:p>
              <a:pPr fontAlgn="auto">
                <a:spcBef>
                  <a:spcPts val="0"/>
                </a:spcBef>
                <a:spcAft>
                  <a:spcPts val="800"/>
                </a:spcAft>
                <a:defRPr/>
              </a:pPr>
              <a:r>
                <a:rPr lang="en-US" altLang="zh-CN" sz="2000" b="1" dirty="0">
                  <a:solidFill>
                    <a:schemeClr val="tx1">
                      <a:lumMod val="85000"/>
                      <a:lumOff val="15000"/>
                    </a:schemeClr>
                  </a:solidFill>
                  <a:effectLst/>
                  <a:latin typeface="微软雅黑" panose="020B0503020204020204" pitchFamily="34" charset="-122"/>
                  <a:ea typeface="微软雅黑" panose="020B0503020204020204" pitchFamily="34" charset="-122"/>
                </a:rPr>
                <a:t>3.0  </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IPD</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方法下研发质量管理交流</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810283" y="4026395"/>
            <a:ext cx="7912695" cy="406825"/>
            <a:chOff x="1818881" y="1805988"/>
            <a:chExt cx="7912695" cy="406825"/>
          </a:xfrm>
        </p:grpSpPr>
        <p:sp>
          <p:nvSpPr>
            <p:cNvPr id="41" name="椭圆 40"/>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42"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2.4  </a:t>
              </a:r>
              <a:r>
                <a:rPr lang="zh-CN" altLang="en-US" dirty="0">
                  <a:effectLst/>
                  <a:latin typeface="微软雅黑" panose="020B0503020204020204" pitchFamily="34" charset="-122"/>
                  <a:ea typeface="微软雅黑" panose="020B0503020204020204" pitchFamily="34" charset="-122"/>
                </a:rPr>
                <a:t>度量分析与改进</a:t>
              </a:r>
              <a:endParaRPr lang="zh-CN" altLang="en-US" dirty="0">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810283" y="4886043"/>
            <a:ext cx="7912695" cy="406825"/>
            <a:chOff x="1818881" y="1805988"/>
            <a:chExt cx="7912695" cy="406825"/>
          </a:xfrm>
        </p:grpSpPr>
        <p:sp>
          <p:nvSpPr>
            <p:cNvPr id="63" name="椭圆 62"/>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3.1  </a:t>
              </a:r>
              <a:r>
                <a:rPr lang="zh-CN" altLang="en-US" dirty="0">
                  <a:latin typeface="微软雅黑" panose="020B0503020204020204" pitchFamily="34" charset="-122"/>
                  <a:ea typeface="微软雅黑" panose="020B0503020204020204" pitchFamily="34" charset="-122"/>
                </a:rPr>
                <a:t>研发质量组织职责定位</a:t>
              </a:r>
              <a:endParaRPr lang="zh-CN" altLang="en-US" dirty="0">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3810283" y="5293596"/>
            <a:ext cx="7912695" cy="406825"/>
            <a:chOff x="1818881" y="1805988"/>
            <a:chExt cx="7912695" cy="406825"/>
          </a:xfrm>
        </p:grpSpPr>
        <p:sp>
          <p:nvSpPr>
            <p:cNvPr id="66" name="椭圆 65"/>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3</a:t>
              </a:r>
              <a:r>
                <a:rPr lang="en-US" altLang="zh-CN" dirty="0">
                  <a:effectLst/>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研发质量管理的根基和常见活动</a:t>
              </a:r>
              <a:endParaRPr lang="zh-CN" altLang="en-US"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810283" y="5701149"/>
            <a:ext cx="7912695" cy="406825"/>
            <a:chOff x="1818881" y="1805988"/>
            <a:chExt cx="7912695" cy="406825"/>
          </a:xfrm>
        </p:grpSpPr>
        <p:sp>
          <p:nvSpPr>
            <p:cNvPr id="69" name="椭圆 68"/>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3</a:t>
              </a:r>
              <a:r>
                <a:rPr lang="en-US" altLang="zh-CN" dirty="0">
                  <a:effectLst/>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研发质量人员的发展规划</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2.1.1 </a:t>
            </a:r>
            <a:r>
              <a:rPr lang="zh-CN" altLang="en-US" sz="3200" b="1" dirty="0">
                <a:solidFill>
                  <a:schemeClr val="bg1"/>
                </a:solidFill>
                <a:latin typeface="微软雅黑" panose="020B0503020204020204" pitchFamily="34" charset="-122"/>
                <a:ea typeface="微软雅黑" panose="020B0503020204020204" pitchFamily="34" charset="-122"/>
              </a:rPr>
              <a:t>领导力</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527051" y="1126356"/>
            <a:ext cx="10618420" cy="379656"/>
          </a:xfrm>
          <a:prstGeom prst="rect">
            <a:avLst/>
          </a:prstGeom>
          <a:solidFill>
            <a:schemeClr val="bg1"/>
          </a:solidFill>
        </p:spPr>
        <p:txBody>
          <a:bodyPr wrap="none" rtlCol="0">
            <a:spAutoFit/>
          </a:bodyPr>
          <a:lstStyle/>
          <a:p>
            <a:r>
              <a:rPr lang="en-US" altLang="zh-CN" sz="1865" b="1" dirty="0">
                <a:latin typeface="微软雅黑" panose="020B0503020204020204" pitchFamily="34" charset="-122"/>
                <a:ea typeface="微软雅黑" panose="020B0503020204020204" pitchFamily="34" charset="-122"/>
              </a:rPr>
              <a:t>IPD</a:t>
            </a:r>
            <a:r>
              <a:rPr lang="zh-CN" altLang="en-US" sz="1865" b="1" dirty="0">
                <a:latin typeface="微软雅黑" panose="020B0503020204020204" pitchFamily="34" charset="-122"/>
                <a:ea typeface="微软雅黑" panose="020B0503020204020204" pitchFamily="34" charset="-122"/>
              </a:rPr>
              <a:t>管理体系建设是企业管理变革，是</a:t>
            </a:r>
            <a:r>
              <a:rPr lang="en-US" altLang="zh-CN" sz="1865" b="1" dirty="0">
                <a:latin typeface="微软雅黑" panose="020B0503020204020204" pitchFamily="34" charset="-122"/>
                <a:ea typeface="微软雅黑" panose="020B0503020204020204" pitchFamily="34" charset="-122"/>
              </a:rPr>
              <a:t>TOP DOWN</a:t>
            </a:r>
            <a:r>
              <a:rPr lang="zh-CN" altLang="en-US" sz="1865" b="1" dirty="0">
                <a:latin typeface="微软雅黑" panose="020B0503020204020204" pitchFamily="34" charset="-122"/>
                <a:ea typeface="微软雅黑" panose="020B0503020204020204" pitchFamily="34" charset="-122"/>
              </a:rPr>
              <a:t>工程，</a:t>
            </a:r>
            <a:r>
              <a:rPr lang="zh-CN" altLang="en-US" sz="1865" b="1" dirty="0">
                <a:solidFill>
                  <a:srgbClr val="C00000"/>
                </a:solidFill>
                <a:latin typeface="微软雅黑" panose="020B0503020204020204" pitchFamily="34" charset="-122"/>
                <a:ea typeface="微软雅黑" panose="020B0503020204020204" pitchFamily="34" charset="-122"/>
              </a:rPr>
              <a:t>最高层的推行决心和参与关注决定成败！</a:t>
            </a:r>
            <a:endParaRPr lang="zh-CN" altLang="en-US" sz="1865" b="1" dirty="0">
              <a:solidFill>
                <a:srgbClr val="C00000"/>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160786" y="1700808"/>
            <a:ext cx="9503833" cy="4673873"/>
            <a:chOff x="1187624" y="1347614"/>
            <a:chExt cx="7127875" cy="3505405"/>
          </a:xfrm>
        </p:grpSpPr>
        <p:grpSp>
          <p:nvGrpSpPr>
            <p:cNvPr id="11" name="Group 6"/>
            <p:cNvGrpSpPr>
              <a:grpSpLocks noChangeAspect="1"/>
            </p:cNvGrpSpPr>
            <p:nvPr/>
          </p:nvGrpSpPr>
          <p:grpSpPr bwMode="auto">
            <a:xfrm>
              <a:off x="1187624" y="1347614"/>
              <a:ext cx="7127875" cy="3241675"/>
              <a:chOff x="3232" y="4413"/>
              <a:chExt cx="6261" cy="2853"/>
            </a:xfrm>
          </p:grpSpPr>
          <p:sp>
            <p:nvSpPr>
              <p:cNvPr id="12" name="AutoShape 7"/>
              <p:cNvSpPr>
                <a:spLocks noChangeAspect="1" noChangeArrowheads="1"/>
              </p:cNvSpPr>
              <p:nvPr/>
            </p:nvSpPr>
            <p:spPr bwMode="auto">
              <a:xfrm>
                <a:off x="3232" y="4413"/>
                <a:ext cx="6261" cy="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535" dirty="0"/>
              </a:p>
            </p:txBody>
          </p:sp>
          <p:grpSp>
            <p:nvGrpSpPr>
              <p:cNvPr id="13" name="Group 8"/>
              <p:cNvGrpSpPr/>
              <p:nvPr/>
            </p:nvGrpSpPr>
            <p:grpSpPr bwMode="auto">
              <a:xfrm>
                <a:off x="3232" y="4413"/>
                <a:ext cx="5791" cy="2685"/>
                <a:chOff x="3232" y="4413"/>
                <a:chExt cx="6755" cy="4857"/>
              </a:xfrm>
            </p:grpSpPr>
            <p:sp>
              <p:nvSpPr>
                <p:cNvPr id="15" name="Freeform 10"/>
                <p:cNvSpPr/>
                <p:nvPr/>
              </p:nvSpPr>
              <p:spPr bwMode="auto">
                <a:xfrm>
                  <a:off x="3626" y="7487"/>
                  <a:ext cx="1648" cy="1185"/>
                </a:xfrm>
                <a:custGeom>
                  <a:avLst/>
                  <a:gdLst>
                    <a:gd name="T0" fmla="*/ 262 w 757"/>
                    <a:gd name="T1" fmla="*/ 82 h 544"/>
                    <a:gd name="T2" fmla="*/ 262 w 757"/>
                    <a:gd name="T3" fmla="*/ 158 h 544"/>
                    <a:gd name="T4" fmla="*/ 275 w 757"/>
                    <a:gd name="T5" fmla="*/ 158 h 544"/>
                    <a:gd name="T6" fmla="*/ 275 w 757"/>
                    <a:gd name="T7" fmla="*/ 516 h 544"/>
                    <a:gd name="T8" fmla="*/ 0 w 757"/>
                    <a:gd name="T9" fmla="*/ 482 h 544"/>
                    <a:gd name="T10" fmla="*/ 0 w 757"/>
                    <a:gd name="T11" fmla="*/ 503 h 544"/>
                    <a:gd name="T12" fmla="*/ 303 w 757"/>
                    <a:gd name="T13" fmla="*/ 544 h 544"/>
                    <a:gd name="T14" fmla="*/ 303 w 757"/>
                    <a:gd name="T15" fmla="*/ 158 h 544"/>
                    <a:gd name="T16" fmla="*/ 716 w 757"/>
                    <a:gd name="T17" fmla="*/ 62 h 544"/>
                    <a:gd name="T18" fmla="*/ 716 w 757"/>
                    <a:gd name="T19" fmla="*/ 406 h 544"/>
                    <a:gd name="T20" fmla="*/ 482 w 757"/>
                    <a:gd name="T21" fmla="*/ 386 h 544"/>
                    <a:gd name="T22" fmla="*/ 482 w 757"/>
                    <a:gd name="T23" fmla="*/ 399 h 544"/>
                    <a:gd name="T24" fmla="*/ 744 w 757"/>
                    <a:gd name="T25" fmla="*/ 434 h 544"/>
                    <a:gd name="T26" fmla="*/ 744 w 757"/>
                    <a:gd name="T27" fmla="*/ 62 h 544"/>
                    <a:gd name="T28" fmla="*/ 757 w 757"/>
                    <a:gd name="T29" fmla="*/ 55 h 544"/>
                    <a:gd name="T30" fmla="*/ 757 w 757"/>
                    <a:gd name="T31" fmla="*/ 0 h 544"/>
                    <a:gd name="T32" fmla="*/ 289 w 757"/>
                    <a:gd name="T33" fmla="*/ 76 h 544"/>
                    <a:gd name="T34" fmla="*/ 262 w 757"/>
                    <a:gd name="T35" fmla="*/ 82 h 544"/>
                    <a:gd name="T36" fmla="*/ 262 w 757"/>
                    <a:gd name="T37" fmla="*/ 8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57" h="544">
                      <a:moveTo>
                        <a:pt x="262" y="82"/>
                      </a:moveTo>
                      <a:lnTo>
                        <a:pt x="262" y="158"/>
                      </a:lnTo>
                      <a:lnTo>
                        <a:pt x="275" y="158"/>
                      </a:lnTo>
                      <a:lnTo>
                        <a:pt x="275" y="516"/>
                      </a:lnTo>
                      <a:lnTo>
                        <a:pt x="0" y="482"/>
                      </a:lnTo>
                      <a:lnTo>
                        <a:pt x="0" y="503"/>
                      </a:lnTo>
                      <a:lnTo>
                        <a:pt x="303" y="544"/>
                      </a:lnTo>
                      <a:lnTo>
                        <a:pt x="303" y="158"/>
                      </a:lnTo>
                      <a:lnTo>
                        <a:pt x="716" y="62"/>
                      </a:lnTo>
                      <a:lnTo>
                        <a:pt x="716" y="406"/>
                      </a:lnTo>
                      <a:lnTo>
                        <a:pt x="482" y="386"/>
                      </a:lnTo>
                      <a:lnTo>
                        <a:pt x="482" y="399"/>
                      </a:lnTo>
                      <a:lnTo>
                        <a:pt x="744" y="434"/>
                      </a:lnTo>
                      <a:lnTo>
                        <a:pt x="744" y="62"/>
                      </a:lnTo>
                      <a:lnTo>
                        <a:pt x="757" y="55"/>
                      </a:lnTo>
                      <a:lnTo>
                        <a:pt x="757" y="0"/>
                      </a:lnTo>
                      <a:lnTo>
                        <a:pt x="289" y="76"/>
                      </a:lnTo>
                      <a:lnTo>
                        <a:pt x="262" y="82"/>
                      </a:lnTo>
                      <a:lnTo>
                        <a:pt x="262" y="82"/>
                      </a:lnTo>
                      <a:close/>
                    </a:path>
                  </a:pathLst>
                </a:custGeom>
                <a:solidFill>
                  <a:schemeClr val="bg1">
                    <a:lumMod val="65000"/>
                  </a:schemeClr>
                </a:solidFill>
                <a:ln w="11113">
                  <a:solidFill>
                    <a:schemeClr val="bg1">
                      <a:lumMod val="65000"/>
                    </a:schemeClr>
                  </a:solidFill>
                  <a:prstDash val="solid"/>
                  <a:round/>
                </a:ln>
              </p:spPr>
              <p:txBody>
                <a:bodyPr/>
                <a:lstStyle/>
                <a:p>
                  <a:endParaRPr lang="zh-CN" altLang="en-US" sz="2535"/>
                </a:p>
              </p:txBody>
            </p:sp>
            <p:sp>
              <p:nvSpPr>
                <p:cNvPr id="16" name="Freeform 11"/>
                <p:cNvSpPr/>
                <p:nvPr/>
              </p:nvSpPr>
              <p:spPr bwMode="auto">
                <a:xfrm>
                  <a:off x="3626" y="7487"/>
                  <a:ext cx="1648" cy="1185"/>
                </a:xfrm>
                <a:custGeom>
                  <a:avLst/>
                  <a:gdLst>
                    <a:gd name="T0" fmla="*/ 262 w 757"/>
                    <a:gd name="T1" fmla="*/ 82 h 544"/>
                    <a:gd name="T2" fmla="*/ 262 w 757"/>
                    <a:gd name="T3" fmla="*/ 158 h 544"/>
                    <a:gd name="T4" fmla="*/ 275 w 757"/>
                    <a:gd name="T5" fmla="*/ 158 h 544"/>
                    <a:gd name="T6" fmla="*/ 275 w 757"/>
                    <a:gd name="T7" fmla="*/ 516 h 544"/>
                    <a:gd name="T8" fmla="*/ 0 w 757"/>
                    <a:gd name="T9" fmla="*/ 482 h 544"/>
                    <a:gd name="T10" fmla="*/ 0 w 757"/>
                    <a:gd name="T11" fmla="*/ 503 h 544"/>
                    <a:gd name="T12" fmla="*/ 303 w 757"/>
                    <a:gd name="T13" fmla="*/ 544 h 544"/>
                    <a:gd name="T14" fmla="*/ 303 w 757"/>
                    <a:gd name="T15" fmla="*/ 158 h 544"/>
                    <a:gd name="T16" fmla="*/ 716 w 757"/>
                    <a:gd name="T17" fmla="*/ 62 h 544"/>
                    <a:gd name="T18" fmla="*/ 716 w 757"/>
                    <a:gd name="T19" fmla="*/ 406 h 544"/>
                    <a:gd name="T20" fmla="*/ 482 w 757"/>
                    <a:gd name="T21" fmla="*/ 386 h 544"/>
                    <a:gd name="T22" fmla="*/ 482 w 757"/>
                    <a:gd name="T23" fmla="*/ 399 h 544"/>
                    <a:gd name="T24" fmla="*/ 744 w 757"/>
                    <a:gd name="T25" fmla="*/ 434 h 544"/>
                    <a:gd name="T26" fmla="*/ 744 w 757"/>
                    <a:gd name="T27" fmla="*/ 62 h 544"/>
                    <a:gd name="T28" fmla="*/ 757 w 757"/>
                    <a:gd name="T29" fmla="*/ 55 h 544"/>
                    <a:gd name="T30" fmla="*/ 757 w 757"/>
                    <a:gd name="T31" fmla="*/ 0 h 544"/>
                    <a:gd name="T32" fmla="*/ 289 w 757"/>
                    <a:gd name="T33" fmla="*/ 76 h 544"/>
                    <a:gd name="T34" fmla="*/ 262 w 757"/>
                    <a:gd name="T35" fmla="*/ 82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57" h="544">
                      <a:moveTo>
                        <a:pt x="262" y="82"/>
                      </a:moveTo>
                      <a:lnTo>
                        <a:pt x="262" y="158"/>
                      </a:lnTo>
                      <a:lnTo>
                        <a:pt x="275" y="158"/>
                      </a:lnTo>
                      <a:lnTo>
                        <a:pt x="275" y="516"/>
                      </a:lnTo>
                      <a:lnTo>
                        <a:pt x="0" y="482"/>
                      </a:lnTo>
                      <a:lnTo>
                        <a:pt x="0" y="503"/>
                      </a:lnTo>
                      <a:lnTo>
                        <a:pt x="303" y="544"/>
                      </a:lnTo>
                      <a:lnTo>
                        <a:pt x="303" y="158"/>
                      </a:lnTo>
                      <a:lnTo>
                        <a:pt x="716" y="62"/>
                      </a:lnTo>
                      <a:lnTo>
                        <a:pt x="716" y="406"/>
                      </a:lnTo>
                      <a:lnTo>
                        <a:pt x="482" y="386"/>
                      </a:lnTo>
                      <a:lnTo>
                        <a:pt x="482" y="399"/>
                      </a:lnTo>
                      <a:lnTo>
                        <a:pt x="744" y="434"/>
                      </a:lnTo>
                      <a:lnTo>
                        <a:pt x="744" y="62"/>
                      </a:lnTo>
                      <a:lnTo>
                        <a:pt x="757" y="55"/>
                      </a:lnTo>
                      <a:lnTo>
                        <a:pt x="757" y="0"/>
                      </a:lnTo>
                      <a:lnTo>
                        <a:pt x="289" y="76"/>
                      </a:lnTo>
                      <a:lnTo>
                        <a:pt x="262" y="82"/>
                      </a:lnTo>
                      <a:close/>
                    </a:path>
                  </a:pathLst>
                </a:custGeom>
                <a:noFill/>
                <a:ln w="11113">
                  <a:solidFill>
                    <a:srgbClr val="C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17" name="Freeform 12"/>
                <p:cNvSpPr/>
                <p:nvPr/>
              </p:nvSpPr>
              <p:spPr bwMode="auto">
                <a:xfrm>
                  <a:off x="5436" y="7653"/>
                  <a:ext cx="1844" cy="1335"/>
                </a:xfrm>
                <a:custGeom>
                  <a:avLst/>
                  <a:gdLst>
                    <a:gd name="T0" fmla="*/ 303 w 847"/>
                    <a:gd name="T1" fmla="*/ 89 h 613"/>
                    <a:gd name="T2" fmla="*/ 303 w 847"/>
                    <a:gd name="T3" fmla="*/ 179 h 613"/>
                    <a:gd name="T4" fmla="*/ 317 w 847"/>
                    <a:gd name="T5" fmla="*/ 179 h 613"/>
                    <a:gd name="T6" fmla="*/ 317 w 847"/>
                    <a:gd name="T7" fmla="*/ 585 h 613"/>
                    <a:gd name="T8" fmla="*/ 7 w 847"/>
                    <a:gd name="T9" fmla="*/ 551 h 613"/>
                    <a:gd name="T10" fmla="*/ 0 w 847"/>
                    <a:gd name="T11" fmla="*/ 571 h 613"/>
                    <a:gd name="T12" fmla="*/ 338 w 847"/>
                    <a:gd name="T13" fmla="*/ 613 h 613"/>
                    <a:gd name="T14" fmla="*/ 338 w 847"/>
                    <a:gd name="T15" fmla="*/ 179 h 613"/>
                    <a:gd name="T16" fmla="*/ 806 w 847"/>
                    <a:gd name="T17" fmla="*/ 75 h 613"/>
                    <a:gd name="T18" fmla="*/ 806 w 847"/>
                    <a:gd name="T19" fmla="*/ 461 h 613"/>
                    <a:gd name="T20" fmla="*/ 551 w 847"/>
                    <a:gd name="T21" fmla="*/ 434 h 613"/>
                    <a:gd name="T22" fmla="*/ 551 w 847"/>
                    <a:gd name="T23" fmla="*/ 447 h 613"/>
                    <a:gd name="T24" fmla="*/ 834 w 847"/>
                    <a:gd name="T25" fmla="*/ 489 h 613"/>
                    <a:gd name="T26" fmla="*/ 834 w 847"/>
                    <a:gd name="T27" fmla="*/ 68 h 613"/>
                    <a:gd name="T28" fmla="*/ 847 w 847"/>
                    <a:gd name="T29" fmla="*/ 62 h 613"/>
                    <a:gd name="T30" fmla="*/ 847 w 847"/>
                    <a:gd name="T31" fmla="*/ 0 h 613"/>
                    <a:gd name="T32" fmla="*/ 324 w 847"/>
                    <a:gd name="T33" fmla="*/ 82 h 613"/>
                    <a:gd name="T34" fmla="*/ 303 w 847"/>
                    <a:gd name="T35" fmla="*/ 89 h 613"/>
                    <a:gd name="T36" fmla="*/ 303 w 847"/>
                    <a:gd name="T37" fmla="*/ 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7" h="613">
                      <a:moveTo>
                        <a:pt x="303" y="89"/>
                      </a:moveTo>
                      <a:lnTo>
                        <a:pt x="303" y="179"/>
                      </a:lnTo>
                      <a:lnTo>
                        <a:pt x="317" y="179"/>
                      </a:lnTo>
                      <a:lnTo>
                        <a:pt x="317" y="585"/>
                      </a:lnTo>
                      <a:lnTo>
                        <a:pt x="7" y="551"/>
                      </a:lnTo>
                      <a:lnTo>
                        <a:pt x="0" y="571"/>
                      </a:lnTo>
                      <a:lnTo>
                        <a:pt x="338" y="613"/>
                      </a:lnTo>
                      <a:lnTo>
                        <a:pt x="338" y="179"/>
                      </a:lnTo>
                      <a:lnTo>
                        <a:pt x="806" y="75"/>
                      </a:lnTo>
                      <a:lnTo>
                        <a:pt x="806" y="461"/>
                      </a:lnTo>
                      <a:lnTo>
                        <a:pt x="551" y="434"/>
                      </a:lnTo>
                      <a:lnTo>
                        <a:pt x="551" y="447"/>
                      </a:lnTo>
                      <a:lnTo>
                        <a:pt x="834" y="489"/>
                      </a:lnTo>
                      <a:lnTo>
                        <a:pt x="834" y="68"/>
                      </a:lnTo>
                      <a:lnTo>
                        <a:pt x="847" y="62"/>
                      </a:lnTo>
                      <a:lnTo>
                        <a:pt x="847" y="0"/>
                      </a:lnTo>
                      <a:lnTo>
                        <a:pt x="324" y="82"/>
                      </a:lnTo>
                      <a:lnTo>
                        <a:pt x="303" y="89"/>
                      </a:lnTo>
                      <a:lnTo>
                        <a:pt x="303" y="89"/>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18" name="Freeform 13"/>
                <p:cNvSpPr/>
                <p:nvPr/>
              </p:nvSpPr>
              <p:spPr bwMode="auto">
                <a:xfrm>
                  <a:off x="5436" y="7653"/>
                  <a:ext cx="1844" cy="1335"/>
                </a:xfrm>
                <a:custGeom>
                  <a:avLst/>
                  <a:gdLst>
                    <a:gd name="T0" fmla="*/ 303 w 847"/>
                    <a:gd name="T1" fmla="*/ 89 h 613"/>
                    <a:gd name="T2" fmla="*/ 303 w 847"/>
                    <a:gd name="T3" fmla="*/ 179 h 613"/>
                    <a:gd name="T4" fmla="*/ 317 w 847"/>
                    <a:gd name="T5" fmla="*/ 179 h 613"/>
                    <a:gd name="T6" fmla="*/ 317 w 847"/>
                    <a:gd name="T7" fmla="*/ 585 h 613"/>
                    <a:gd name="T8" fmla="*/ 7 w 847"/>
                    <a:gd name="T9" fmla="*/ 551 h 613"/>
                    <a:gd name="T10" fmla="*/ 0 w 847"/>
                    <a:gd name="T11" fmla="*/ 571 h 613"/>
                    <a:gd name="T12" fmla="*/ 338 w 847"/>
                    <a:gd name="T13" fmla="*/ 613 h 613"/>
                    <a:gd name="T14" fmla="*/ 338 w 847"/>
                    <a:gd name="T15" fmla="*/ 179 h 613"/>
                    <a:gd name="T16" fmla="*/ 806 w 847"/>
                    <a:gd name="T17" fmla="*/ 75 h 613"/>
                    <a:gd name="T18" fmla="*/ 806 w 847"/>
                    <a:gd name="T19" fmla="*/ 461 h 613"/>
                    <a:gd name="T20" fmla="*/ 551 w 847"/>
                    <a:gd name="T21" fmla="*/ 434 h 613"/>
                    <a:gd name="T22" fmla="*/ 551 w 847"/>
                    <a:gd name="T23" fmla="*/ 447 h 613"/>
                    <a:gd name="T24" fmla="*/ 834 w 847"/>
                    <a:gd name="T25" fmla="*/ 489 h 613"/>
                    <a:gd name="T26" fmla="*/ 834 w 847"/>
                    <a:gd name="T27" fmla="*/ 68 h 613"/>
                    <a:gd name="T28" fmla="*/ 847 w 847"/>
                    <a:gd name="T29" fmla="*/ 62 h 613"/>
                    <a:gd name="T30" fmla="*/ 847 w 847"/>
                    <a:gd name="T31" fmla="*/ 0 h 613"/>
                    <a:gd name="T32" fmla="*/ 324 w 847"/>
                    <a:gd name="T33" fmla="*/ 82 h 613"/>
                    <a:gd name="T34" fmla="*/ 303 w 847"/>
                    <a:gd name="T35" fmla="*/ 89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7" h="613">
                      <a:moveTo>
                        <a:pt x="303" y="89"/>
                      </a:moveTo>
                      <a:lnTo>
                        <a:pt x="303" y="179"/>
                      </a:lnTo>
                      <a:lnTo>
                        <a:pt x="317" y="179"/>
                      </a:lnTo>
                      <a:lnTo>
                        <a:pt x="317" y="585"/>
                      </a:lnTo>
                      <a:lnTo>
                        <a:pt x="7" y="551"/>
                      </a:lnTo>
                      <a:lnTo>
                        <a:pt x="0" y="571"/>
                      </a:lnTo>
                      <a:lnTo>
                        <a:pt x="338" y="613"/>
                      </a:lnTo>
                      <a:lnTo>
                        <a:pt x="338" y="179"/>
                      </a:lnTo>
                      <a:lnTo>
                        <a:pt x="806" y="75"/>
                      </a:lnTo>
                      <a:lnTo>
                        <a:pt x="806" y="461"/>
                      </a:lnTo>
                      <a:lnTo>
                        <a:pt x="551" y="434"/>
                      </a:lnTo>
                      <a:lnTo>
                        <a:pt x="551" y="447"/>
                      </a:lnTo>
                      <a:lnTo>
                        <a:pt x="834" y="489"/>
                      </a:lnTo>
                      <a:lnTo>
                        <a:pt x="834" y="68"/>
                      </a:lnTo>
                      <a:lnTo>
                        <a:pt x="847" y="62"/>
                      </a:lnTo>
                      <a:lnTo>
                        <a:pt x="847" y="0"/>
                      </a:lnTo>
                      <a:lnTo>
                        <a:pt x="324" y="82"/>
                      </a:lnTo>
                      <a:lnTo>
                        <a:pt x="303" y="89"/>
                      </a:lnTo>
                      <a:close/>
                    </a:path>
                  </a:pathLst>
                </a:custGeom>
                <a:solidFill>
                  <a:schemeClr val="bg1">
                    <a:lumMod val="65000"/>
                  </a:schemeClr>
                </a:solidFill>
                <a:ln w="11113">
                  <a:solidFill>
                    <a:srgbClr val="C00000"/>
                  </a:solidFill>
                  <a:prstDash val="solid"/>
                  <a:round/>
                </a:ln>
              </p:spPr>
              <p:txBody>
                <a:bodyPr/>
                <a:lstStyle/>
                <a:p>
                  <a:endParaRPr lang="zh-CN" altLang="en-US" sz="2535"/>
                </a:p>
              </p:txBody>
            </p:sp>
            <p:sp>
              <p:nvSpPr>
                <p:cNvPr id="19" name="Freeform 14"/>
                <p:cNvSpPr/>
                <p:nvPr/>
              </p:nvSpPr>
              <p:spPr bwMode="auto">
                <a:xfrm>
                  <a:off x="5182" y="4471"/>
                  <a:ext cx="1244" cy="2387"/>
                </a:xfrm>
                <a:custGeom>
                  <a:avLst/>
                  <a:gdLst>
                    <a:gd name="T0" fmla="*/ 152 w 572"/>
                    <a:gd name="T1" fmla="*/ 448 h 1096"/>
                    <a:gd name="T2" fmla="*/ 193 w 572"/>
                    <a:gd name="T3" fmla="*/ 393 h 1096"/>
                    <a:gd name="T4" fmla="*/ 214 w 572"/>
                    <a:gd name="T5" fmla="*/ 331 h 1096"/>
                    <a:gd name="T6" fmla="*/ 200 w 572"/>
                    <a:gd name="T7" fmla="*/ 276 h 1096"/>
                    <a:gd name="T8" fmla="*/ 248 w 572"/>
                    <a:gd name="T9" fmla="*/ 248 h 1096"/>
                    <a:gd name="T10" fmla="*/ 289 w 572"/>
                    <a:gd name="T11" fmla="*/ 214 h 1096"/>
                    <a:gd name="T12" fmla="*/ 303 w 572"/>
                    <a:gd name="T13" fmla="*/ 173 h 1096"/>
                    <a:gd name="T14" fmla="*/ 303 w 572"/>
                    <a:gd name="T15" fmla="*/ 118 h 1096"/>
                    <a:gd name="T16" fmla="*/ 345 w 572"/>
                    <a:gd name="T17" fmla="*/ 104 h 1096"/>
                    <a:gd name="T18" fmla="*/ 379 w 572"/>
                    <a:gd name="T19" fmla="*/ 83 h 1096"/>
                    <a:gd name="T20" fmla="*/ 406 w 572"/>
                    <a:gd name="T21" fmla="*/ 49 h 1096"/>
                    <a:gd name="T22" fmla="*/ 420 w 572"/>
                    <a:gd name="T23" fmla="*/ 21 h 1096"/>
                    <a:gd name="T24" fmla="*/ 455 w 572"/>
                    <a:gd name="T25" fmla="*/ 21 h 1096"/>
                    <a:gd name="T26" fmla="*/ 475 w 572"/>
                    <a:gd name="T27" fmla="*/ 0 h 1096"/>
                    <a:gd name="T28" fmla="*/ 524 w 572"/>
                    <a:gd name="T29" fmla="*/ 14 h 1096"/>
                    <a:gd name="T30" fmla="*/ 551 w 572"/>
                    <a:gd name="T31" fmla="*/ 42 h 1096"/>
                    <a:gd name="T32" fmla="*/ 537 w 572"/>
                    <a:gd name="T33" fmla="*/ 69 h 1096"/>
                    <a:gd name="T34" fmla="*/ 565 w 572"/>
                    <a:gd name="T35" fmla="*/ 104 h 1096"/>
                    <a:gd name="T36" fmla="*/ 572 w 572"/>
                    <a:gd name="T37" fmla="*/ 145 h 1096"/>
                    <a:gd name="T38" fmla="*/ 565 w 572"/>
                    <a:gd name="T39" fmla="*/ 186 h 1096"/>
                    <a:gd name="T40" fmla="*/ 558 w 572"/>
                    <a:gd name="T41" fmla="*/ 228 h 1096"/>
                    <a:gd name="T42" fmla="*/ 572 w 572"/>
                    <a:gd name="T43" fmla="*/ 269 h 1096"/>
                    <a:gd name="T44" fmla="*/ 565 w 572"/>
                    <a:gd name="T45" fmla="*/ 324 h 1096"/>
                    <a:gd name="T46" fmla="*/ 537 w 572"/>
                    <a:gd name="T47" fmla="*/ 372 h 1096"/>
                    <a:gd name="T48" fmla="*/ 524 w 572"/>
                    <a:gd name="T49" fmla="*/ 421 h 1096"/>
                    <a:gd name="T50" fmla="*/ 530 w 572"/>
                    <a:gd name="T51" fmla="*/ 476 h 1096"/>
                    <a:gd name="T52" fmla="*/ 517 w 572"/>
                    <a:gd name="T53" fmla="*/ 538 h 1096"/>
                    <a:gd name="T54" fmla="*/ 475 w 572"/>
                    <a:gd name="T55" fmla="*/ 586 h 1096"/>
                    <a:gd name="T56" fmla="*/ 448 w 572"/>
                    <a:gd name="T57" fmla="*/ 634 h 1096"/>
                    <a:gd name="T58" fmla="*/ 448 w 572"/>
                    <a:gd name="T59" fmla="*/ 696 h 1096"/>
                    <a:gd name="T60" fmla="*/ 420 w 572"/>
                    <a:gd name="T61" fmla="*/ 765 h 1096"/>
                    <a:gd name="T62" fmla="*/ 379 w 572"/>
                    <a:gd name="T63" fmla="*/ 806 h 1096"/>
                    <a:gd name="T64" fmla="*/ 351 w 572"/>
                    <a:gd name="T65" fmla="*/ 841 h 1096"/>
                    <a:gd name="T66" fmla="*/ 345 w 572"/>
                    <a:gd name="T67" fmla="*/ 903 h 1096"/>
                    <a:gd name="T68" fmla="*/ 310 w 572"/>
                    <a:gd name="T69" fmla="*/ 951 h 1096"/>
                    <a:gd name="T70" fmla="*/ 269 w 572"/>
                    <a:gd name="T71" fmla="*/ 978 h 1096"/>
                    <a:gd name="T72" fmla="*/ 248 w 572"/>
                    <a:gd name="T73" fmla="*/ 999 h 1096"/>
                    <a:gd name="T74" fmla="*/ 234 w 572"/>
                    <a:gd name="T75" fmla="*/ 1040 h 1096"/>
                    <a:gd name="T76" fmla="*/ 200 w 572"/>
                    <a:gd name="T77" fmla="*/ 1075 h 1096"/>
                    <a:gd name="T78" fmla="*/ 159 w 572"/>
                    <a:gd name="T79" fmla="*/ 1082 h 1096"/>
                    <a:gd name="T80" fmla="*/ 138 w 572"/>
                    <a:gd name="T81" fmla="*/ 1089 h 1096"/>
                    <a:gd name="T82" fmla="*/ 97 w 572"/>
                    <a:gd name="T83" fmla="*/ 1096 h 1096"/>
                    <a:gd name="T84" fmla="*/ 62 w 572"/>
                    <a:gd name="T85" fmla="*/ 1096 h 1096"/>
                    <a:gd name="T86" fmla="*/ 41 w 572"/>
                    <a:gd name="T87" fmla="*/ 1061 h 1096"/>
                    <a:gd name="T88" fmla="*/ 14 w 572"/>
                    <a:gd name="T89" fmla="*/ 1027 h 1096"/>
                    <a:gd name="T90" fmla="*/ 28 w 572"/>
                    <a:gd name="T91" fmla="*/ 992 h 1096"/>
                    <a:gd name="T92" fmla="*/ 28 w 572"/>
                    <a:gd name="T93" fmla="*/ 951 h 1096"/>
                    <a:gd name="T94" fmla="*/ 21 w 572"/>
                    <a:gd name="T95" fmla="*/ 910 h 1096"/>
                    <a:gd name="T96" fmla="*/ 7 w 572"/>
                    <a:gd name="T97" fmla="*/ 875 h 1096"/>
                    <a:gd name="T98" fmla="*/ 41 w 572"/>
                    <a:gd name="T99" fmla="*/ 827 h 1096"/>
                    <a:gd name="T100" fmla="*/ 55 w 572"/>
                    <a:gd name="T101" fmla="*/ 772 h 1096"/>
                    <a:gd name="T102" fmla="*/ 48 w 572"/>
                    <a:gd name="T103" fmla="*/ 717 h 1096"/>
                    <a:gd name="T104" fmla="*/ 41 w 572"/>
                    <a:gd name="T105" fmla="*/ 682 h 1096"/>
                    <a:gd name="T106" fmla="*/ 83 w 572"/>
                    <a:gd name="T107" fmla="*/ 641 h 1096"/>
                    <a:gd name="T108" fmla="*/ 103 w 572"/>
                    <a:gd name="T109" fmla="*/ 579 h 1096"/>
                    <a:gd name="T110" fmla="*/ 103 w 572"/>
                    <a:gd name="T111" fmla="*/ 517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72" h="1096">
                      <a:moveTo>
                        <a:pt x="97" y="476"/>
                      </a:moveTo>
                      <a:lnTo>
                        <a:pt x="110" y="469"/>
                      </a:lnTo>
                      <a:lnTo>
                        <a:pt x="117" y="469"/>
                      </a:lnTo>
                      <a:lnTo>
                        <a:pt x="124" y="469"/>
                      </a:lnTo>
                      <a:lnTo>
                        <a:pt x="131" y="462"/>
                      </a:lnTo>
                      <a:lnTo>
                        <a:pt x="138" y="455"/>
                      </a:lnTo>
                      <a:lnTo>
                        <a:pt x="145" y="455"/>
                      </a:lnTo>
                      <a:lnTo>
                        <a:pt x="152" y="448"/>
                      </a:lnTo>
                      <a:lnTo>
                        <a:pt x="159" y="441"/>
                      </a:lnTo>
                      <a:lnTo>
                        <a:pt x="159" y="434"/>
                      </a:lnTo>
                      <a:lnTo>
                        <a:pt x="172" y="427"/>
                      </a:lnTo>
                      <a:lnTo>
                        <a:pt x="172" y="421"/>
                      </a:lnTo>
                      <a:lnTo>
                        <a:pt x="172" y="414"/>
                      </a:lnTo>
                      <a:lnTo>
                        <a:pt x="186" y="407"/>
                      </a:lnTo>
                      <a:lnTo>
                        <a:pt x="186" y="400"/>
                      </a:lnTo>
                      <a:lnTo>
                        <a:pt x="193" y="393"/>
                      </a:lnTo>
                      <a:lnTo>
                        <a:pt x="193" y="386"/>
                      </a:lnTo>
                      <a:lnTo>
                        <a:pt x="193" y="379"/>
                      </a:lnTo>
                      <a:lnTo>
                        <a:pt x="200" y="372"/>
                      </a:lnTo>
                      <a:lnTo>
                        <a:pt x="200" y="365"/>
                      </a:lnTo>
                      <a:lnTo>
                        <a:pt x="207" y="359"/>
                      </a:lnTo>
                      <a:lnTo>
                        <a:pt x="207" y="345"/>
                      </a:lnTo>
                      <a:lnTo>
                        <a:pt x="207" y="338"/>
                      </a:lnTo>
                      <a:lnTo>
                        <a:pt x="214" y="331"/>
                      </a:lnTo>
                      <a:lnTo>
                        <a:pt x="214" y="324"/>
                      </a:lnTo>
                      <a:lnTo>
                        <a:pt x="214" y="324"/>
                      </a:lnTo>
                      <a:lnTo>
                        <a:pt x="214" y="310"/>
                      </a:lnTo>
                      <a:lnTo>
                        <a:pt x="214" y="303"/>
                      </a:lnTo>
                      <a:lnTo>
                        <a:pt x="207" y="297"/>
                      </a:lnTo>
                      <a:lnTo>
                        <a:pt x="207" y="290"/>
                      </a:lnTo>
                      <a:lnTo>
                        <a:pt x="207" y="283"/>
                      </a:lnTo>
                      <a:lnTo>
                        <a:pt x="200" y="276"/>
                      </a:lnTo>
                      <a:lnTo>
                        <a:pt x="200" y="269"/>
                      </a:lnTo>
                      <a:lnTo>
                        <a:pt x="207" y="269"/>
                      </a:lnTo>
                      <a:lnTo>
                        <a:pt x="214" y="262"/>
                      </a:lnTo>
                      <a:lnTo>
                        <a:pt x="221" y="262"/>
                      </a:lnTo>
                      <a:lnTo>
                        <a:pt x="227" y="262"/>
                      </a:lnTo>
                      <a:lnTo>
                        <a:pt x="234" y="262"/>
                      </a:lnTo>
                      <a:lnTo>
                        <a:pt x="241" y="255"/>
                      </a:lnTo>
                      <a:lnTo>
                        <a:pt x="248" y="248"/>
                      </a:lnTo>
                      <a:lnTo>
                        <a:pt x="255" y="248"/>
                      </a:lnTo>
                      <a:lnTo>
                        <a:pt x="262" y="248"/>
                      </a:lnTo>
                      <a:lnTo>
                        <a:pt x="269" y="242"/>
                      </a:lnTo>
                      <a:lnTo>
                        <a:pt x="269" y="235"/>
                      </a:lnTo>
                      <a:lnTo>
                        <a:pt x="276" y="228"/>
                      </a:lnTo>
                      <a:lnTo>
                        <a:pt x="283" y="228"/>
                      </a:lnTo>
                      <a:lnTo>
                        <a:pt x="289" y="221"/>
                      </a:lnTo>
                      <a:lnTo>
                        <a:pt x="289" y="214"/>
                      </a:lnTo>
                      <a:lnTo>
                        <a:pt x="289" y="207"/>
                      </a:lnTo>
                      <a:lnTo>
                        <a:pt x="296" y="207"/>
                      </a:lnTo>
                      <a:lnTo>
                        <a:pt x="296" y="200"/>
                      </a:lnTo>
                      <a:lnTo>
                        <a:pt x="303" y="193"/>
                      </a:lnTo>
                      <a:lnTo>
                        <a:pt x="303" y="186"/>
                      </a:lnTo>
                      <a:lnTo>
                        <a:pt x="303" y="180"/>
                      </a:lnTo>
                      <a:lnTo>
                        <a:pt x="303" y="173"/>
                      </a:lnTo>
                      <a:lnTo>
                        <a:pt x="303" y="173"/>
                      </a:lnTo>
                      <a:lnTo>
                        <a:pt x="303" y="166"/>
                      </a:lnTo>
                      <a:lnTo>
                        <a:pt x="303" y="159"/>
                      </a:lnTo>
                      <a:lnTo>
                        <a:pt x="303" y="152"/>
                      </a:lnTo>
                      <a:lnTo>
                        <a:pt x="303" y="145"/>
                      </a:lnTo>
                      <a:lnTo>
                        <a:pt x="303" y="138"/>
                      </a:lnTo>
                      <a:lnTo>
                        <a:pt x="303" y="131"/>
                      </a:lnTo>
                      <a:lnTo>
                        <a:pt x="303" y="124"/>
                      </a:lnTo>
                      <a:lnTo>
                        <a:pt x="303" y="118"/>
                      </a:lnTo>
                      <a:lnTo>
                        <a:pt x="303" y="111"/>
                      </a:lnTo>
                      <a:lnTo>
                        <a:pt x="310" y="111"/>
                      </a:lnTo>
                      <a:lnTo>
                        <a:pt x="317" y="111"/>
                      </a:lnTo>
                      <a:lnTo>
                        <a:pt x="324" y="111"/>
                      </a:lnTo>
                      <a:lnTo>
                        <a:pt x="324" y="111"/>
                      </a:lnTo>
                      <a:lnTo>
                        <a:pt x="331" y="111"/>
                      </a:lnTo>
                      <a:lnTo>
                        <a:pt x="338" y="111"/>
                      </a:lnTo>
                      <a:lnTo>
                        <a:pt x="345" y="104"/>
                      </a:lnTo>
                      <a:lnTo>
                        <a:pt x="345" y="104"/>
                      </a:lnTo>
                      <a:lnTo>
                        <a:pt x="351" y="97"/>
                      </a:lnTo>
                      <a:lnTo>
                        <a:pt x="365" y="97"/>
                      </a:lnTo>
                      <a:lnTo>
                        <a:pt x="365" y="97"/>
                      </a:lnTo>
                      <a:lnTo>
                        <a:pt x="365" y="97"/>
                      </a:lnTo>
                      <a:lnTo>
                        <a:pt x="372" y="90"/>
                      </a:lnTo>
                      <a:lnTo>
                        <a:pt x="379" y="90"/>
                      </a:lnTo>
                      <a:lnTo>
                        <a:pt x="379" y="83"/>
                      </a:lnTo>
                      <a:lnTo>
                        <a:pt x="386" y="76"/>
                      </a:lnTo>
                      <a:lnTo>
                        <a:pt x="386" y="76"/>
                      </a:lnTo>
                      <a:lnTo>
                        <a:pt x="393" y="76"/>
                      </a:lnTo>
                      <a:lnTo>
                        <a:pt x="400" y="69"/>
                      </a:lnTo>
                      <a:lnTo>
                        <a:pt x="400" y="62"/>
                      </a:lnTo>
                      <a:lnTo>
                        <a:pt x="400" y="56"/>
                      </a:lnTo>
                      <a:lnTo>
                        <a:pt x="406" y="56"/>
                      </a:lnTo>
                      <a:lnTo>
                        <a:pt x="406" y="49"/>
                      </a:lnTo>
                      <a:lnTo>
                        <a:pt x="406" y="42"/>
                      </a:lnTo>
                      <a:lnTo>
                        <a:pt x="413" y="42"/>
                      </a:lnTo>
                      <a:lnTo>
                        <a:pt x="413" y="35"/>
                      </a:lnTo>
                      <a:lnTo>
                        <a:pt x="406" y="28"/>
                      </a:lnTo>
                      <a:lnTo>
                        <a:pt x="406" y="21"/>
                      </a:lnTo>
                      <a:lnTo>
                        <a:pt x="406" y="21"/>
                      </a:lnTo>
                      <a:lnTo>
                        <a:pt x="413" y="21"/>
                      </a:lnTo>
                      <a:lnTo>
                        <a:pt x="420" y="21"/>
                      </a:lnTo>
                      <a:lnTo>
                        <a:pt x="420" y="21"/>
                      </a:lnTo>
                      <a:lnTo>
                        <a:pt x="427" y="21"/>
                      </a:lnTo>
                      <a:lnTo>
                        <a:pt x="434" y="21"/>
                      </a:lnTo>
                      <a:lnTo>
                        <a:pt x="441" y="21"/>
                      </a:lnTo>
                      <a:lnTo>
                        <a:pt x="441" y="21"/>
                      </a:lnTo>
                      <a:lnTo>
                        <a:pt x="448" y="21"/>
                      </a:lnTo>
                      <a:lnTo>
                        <a:pt x="455" y="21"/>
                      </a:lnTo>
                      <a:lnTo>
                        <a:pt x="455" y="21"/>
                      </a:lnTo>
                      <a:lnTo>
                        <a:pt x="455" y="21"/>
                      </a:lnTo>
                      <a:lnTo>
                        <a:pt x="462" y="21"/>
                      </a:lnTo>
                      <a:lnTo>
                        <a:pt x="462" y="14"/>
                      </a:lnTo>
                      <a:lnTo>
                        <a:pt x="468" y="14"/>
                      </a:lnTo>
                      <a:lnTo>
                        <a:pt x="468" y="7"/>
                      </a:lnTo>
                      <a:lnTo>
                        <a:pt x="475" y="7"/>
                      </a:lnTo>
                      <a:lnTo>
                        <a:pt x="475" y="0"/>
                      </a:lnTo>
                      <a:lnTo>
                        <a:pt x="475" y="0"/>
                      </a:lnTo>
                      <a:lnTo>
                        <a:pt x="482" y="0"/>
                      </a:lnTo>
                      <a:lnTo>
                        <a:pt x="489" y="0"/>
                      </a:lnTo>
                      <a:lnTo>
                        <a:pt x="496" y="0"/>
                      </a:lnTo>
                      <a:lnTo>
                        <a:pt x="503" y="0"/>
                      </a:lnTo>
                      <a:lnTo>
                        <a:pt x="510" y="0"/>
                      </a:lnTo>
                      <a:lnTo>
                        <a:pt x="517" y="7"/>
                      </a:lnTo>
                      <a:lnTo>
                        <a:pt x="517" y="7"/>
                      </a:lnTo>
                      <a:lnTo>
                        <a:pt x="524" y="14"/>
                      </a:lnTo>
                      <a:lnTo>
                        <a:pt x="530" y="14"/>
                      </a:lnTo>
                      <a:lnTo>
                        <a:pt x="530" y="21"/>
                      </a:lnTo>
                      <a:lnTo>
                        <a:pt x="530" y="21"/>
                      </a:lnTo>
                      <a:lnTo>
                        <a:pt x="537" y="21"/>
                      </a:lnTo>
                      <a:lnTo>
                        <a:pt x="544" y="21"/>
                      </a:lnTo>
                      <a:lnTo>
                        <a:pt x="544" y="28"/>
                      </a:lnTo>
                      <a:lnTo>
                        <a:pt x="551" y="35"/>
                      </a:lnTo>
                      <a:lnTo>
                        <a:pt x="551" y="42"/>
                      </a:lnTo>
                      <a:lnTo>
                        <a:pt x="551" y="42"/>
                      </a:lnTo>
                      <a:lnTo>
                        <a:pt x="551" y="49"/>
                      </a:lnTo>
                      <a:lnTo>
                        <a:pt x="551" y="56"/>
                      </a:lnTo>
                      <a:lnTo>
                        <a:pt x="551" y="56"/>
                      </a:lnTo>
                      <a:lnTo>
                        <a:pt x="544" y="56"/>
                      </a:lnTo>
                      <a:lnTo>
                        <a:pt x="544" y="62"/>
                      </a:lnTo>
                      <a:lnTo>
                        <a:pt x="544" y="69"/>
                      </a:lnTo>
                      <a:lnTo>
                        <a:pt x="537" y="69"/>
                      </a:lnTo>
                      <a:lnTo>
                        <a:pt x="544" y="76"/>
                      </a:lnTo>
                      <a:lnTo>
                        <a:pt x="551" y="76"/>
                      </a:lnTo>
                      <a:lnTo>
                        <a:pt x="551" y="83"/>
                      </a:lnTo>
                      <a:lnTo>
                        <a:pt x="551" y="90"/>
                      </a:lnTo>
                      <a:lnTo>
                        <a:pt x="558" y="90"/>
                      </a:lnTo>
                      <a:lnTo>
                        <a:pt x="558" y="97"/>
                      </a:lnTo>
                      <a:lnTo>
                        <a:pt x="565" y="97"/>
                      </a:lnTo>
                      <a:lnTo>
                        <a:pt x="565" y="104"/>
                      </a:lnTo>
                      <a:lnTo>
                        <a:pt x="565" y="111"/>
                      </a:lnTo>
                      <a:lnTo>
                        <a:pt x="572" y="111"/>
                      </a:lnTo>
                      <a:lnTo>
                        <a:pt x="572" y="118"/>
                      </a:lnTo>
                      <a:lnTo>
                        <a:pt x="572" y="124"/>
                      </a:lnTo>
                      <a:lnTo>
                        <a:pt x="572" y="131"/>
                      </a:lnTo>
                      <a:lnTo>
                        <a:pt x="572" y="131"/>
                      </a:lnTo>
                      <a:lnTo>
                        <a:pt x="572" y="138"/>
                      </a:lnTo>
                      <a:lnTo>
                        <a:pt x="572" y="145"/>
                      </a:lnTo>
                      <a:lnTo>
                        <a:pt x="572" y="152"/>
                      </a:lnTo>
                      <a:lnTo>
                        <a:pt x="572" y="152"/>
                      </a:lnTo>
                      <a:lnTo>
                        <a:pt x="572" y="159"/>
                      </a:lnTo>
                      <a:lnTo>
                        <a:pt x="572" y="166"/>
                      </a:lnTo>
                      <a:lnTo>
                        <a:pt x="572" y="173"/>
                      </a:lnTo>
                      <a:lnTo>
                        <a:pt x="565" y="173"/>
                      </a:lnTo>
                      <a:lnTo>
                        <a:pt x="565" y="180"/>
                      </a:lnTo>
                      <a:lnTo>
                        <a:pt x="565" y="186"/>
                      </a:lnTo>
                      <a:lnTo>
                        <a:pt x="558" y="186"/>
                      </a:lnTo>
                      <a:lnTo>
                        <a:pt x="558" y="193"/>
                      </a:lnTo>
                      <a:lnTo>
                        <a:pt x="551" y="200"/>
                      </a:lnTo>
                      <a:lnTo>
                        <a:pt x="551" y="207"/>
                      </a:lnTo>
                      <a:lnTo>
                        <a:pt x="551" y="207"/>
                      </a:lnTo>
                      <a:lnTo>
                        <a:pt x="551" y="214"/>
                      </a:lnTo>
                      <a:lnTo>
                        <a:pt x="551" y="221"/>
                      </a:lnTo>
                      <a:lnTo>
                        <a:pt x="558" y="228"/>
                      </a:lnTo>
                      <a:lnTo>
                        <a:pt x="565" y="228"/>
                      </a:lnTo>
                      <a:lnTo>
                        <a:pt x="565" y="235"/>
                      </a:lnTo>
                      <a:lnTo>
                        <a:pt x="572" y="242"/>
                      </a:lnTo>
                      <a:lnTo>
                        <a:pt x="572" y="248"/>
                      </a:lnTo>
                      <a:lnTo>
                        <a:pt x="572" y="255"/>
                      </a:lnTo>
                      <a:lnTo>
                        <a:pt x="572" y="262"/>
                      </a:lnTo>
                      <a:lnTo>
                        <a:pt x="572" y="262"/>
                      </a:lnTo>
                      <a:lnTo>
                        <a:pt x="572" y="269"/>
                      </a:lnTo>
                      <a:lnTo>
                        <a:pt x="572" y="276"/>
                      </a:lnTo>
                      <a:lnTo>
                        <a:pt x="572" y="283"/>
                      </a:lnTo>
                      <a:lnTo>
                        <a:pt x="572" y="290"/>
                      </a:lnTo>
                      <a:lnTo>
                        <a:pt x="572" y="297"/>
                      </a:lnTo>
                      <a:lnTo>
                        <a:pt x="572" y="303"/>
                      </a:lnTo>
                      <a:lnTo>
                        <a:pt x="572" y="310"/>
                      </a:lnTo>
                      <a:lnTo>
                        <a:pt x="572" y="317"/>
                      </a:lnTo>
                      <a:lnTo>
                        <a:pt x="565" y="324"/>
                      </a:lnTo>
                      <a:lnTo>
                        <a:pt x="565" y="324"/>
                      </a:lnTo>
                      <a:lnTo>
                        <a:pt x="558" y="338"/>
                      </a:lnTo>
                      <a:lnTo>
                        <a:pt x="558" y="338"/>
                      </a:lnTo>
                      <a:lnTo>
                        <a:pt x="551" y="345"/>
                      </a:lnTo>
                      <a:lnTo>
                        <a:pt x="551" y="352"/>
                      </a:lnTo>
                      <a:lnTo>
                        <a:pt x="551" y="359"/>
                      </a:lnTo>
                      <a:lnTo>
                        <a:pt x="544" y="365"/>
                      </a:lnTo>
                      <a:lnTo>
                        <a:pt x="537" y="372"/>
                      </a:lnTo>
                      <a:lnTo>
                        <a:pt x="530" y="379"/>
                      </a:lnTo>
                      <a:lnTo>
                        <a:pt x="530" y="379"/>
                      </a:lnTo>
                      <a:lnTo>
                        <a:pt x="524" y="386"/>
                      </a:lnTo>
                      <a:lnTo>
                        <a:pt x="517" y="393"/>
                      </a:lnTo>
                      <a:lnTo>
                        <a:pt x="517" y="393"/>
                      </a:lnTo>
                      <a:lnTo>
                        <a:pt x="517" y="407"/>
                      </a:lnTo>
                      <a:lnTo>
                        <a:pt x="517" y="414"/>
                      </a:lnTo>
                      <a:lnTo>
                        <a:pt x="524" y="421"/>
                      </a:lnTo>
                      <a:lnTo>
                        <a:pt x="524" y="427"/>
                      </a:lnTo>
                      <a:lnTo>
                        <a:pt x="524" y="434"/>
                      </a:lnTo>
                      <a:lnTo>
                        <a:pt x="530" y="441"/>
                      </a:lnTo>
                      <a:lnTo>
                        <a:pt x="530" y="448"/>
                      </a:lnTo>
                      <a:lnTo>
                        <a:pt x="530" y="455"/>
                      </a:lnTo>
                      <a:lnTo>
                        <a:pt x="530" y="462"/>
                      </a:lnTo>
                      <a:lnTo>
                        <a:pt x="530" y="469"/>
                      </a:lnTo>
                      <a:lnTo>
                        <a:pt x="530" y="476"/>
                      </a:lnTo>
                      <a:lnTo>
                        <a:pt x="530" y="489"/>
                      </a:lnTo>
                      <a:lnTo>
                        <a:pt x="524" y="489"/>
                      </a:lnTo>
                      <a:lnTo>
                        <a:pt x="524" y="496"/>
                      </a:lnTo>
                      <a:lnTo>
                        <a:pt x="524" y="510"/>
                      </a:lnTo>
                      <a:lnTo>
                        <a:pt x="517" y="510"/>
                      </a:lnTo>
                      <a:lnTo>
                        <a:pt x="517" y="524"/>
                      </a:lnTo>
                      <a:lnTo>
                        <a:pt x="517" y="531"/>
                      </a:lnTo>
                      <a:lnTo>
                        <a:pt x="517" y="538"/>
                      </a:lnTo>
                      <a:lnTo>
                        <a:pt x="510" y="545"/>
                      </a:lnTo>
                      <a:lnTo>
                        <a:pt x="503" y="545"/>
                      </a:lnTo>
                      <a:lnTo>
                        <a:pt x="496" y="551"/>
                      </a:lnTo>
                      <a:lnTo>
                        <a:pt x="496" y="565"/>
                      </a:lnTo>
                      <a:lnTo>
                        <a:pt x="496" y="565"/>
                      </a:lnTo>
                      <a:lnTo>
                        <a:pt x="489" y="572"/>
                      </a:lnTo>
                      <a:lnTo>
                        <a:pt x="482" y="579"/>
                      </a:lnTo>
                      <a:lnTo>
                        <a:pt x="475" y="586"/>
                      </a:lnTo>
                      <a:lnTo>
                        <a:pt x="468" y="593"/>
                      </a:lnTo>
                      <a:lnTo>
                        <a:pt x="462" y="600"/>
                      </a:lnTo>
                      <a:lnTo>
                        <a:pt x="455" y="600"/>
                      </a:lnTo>
                      <a:lnTo>
                        <a:pt x="455" y="607"/>
                      </a:lnTo>
                      <a:lnTo>
                        <a:pt x="441" y="613"/>
                      </a:lnTo>
                      <a:lnTo>
                        <a:pt x="448" y="620"/>
                      </a:lnTo>
                      <a:lnTo>
                        <a:pt x="448" y="627"/>
                      </a:lnTo>
                      <a:lnTo>
                        <a:pt x="448" y="634"/>
                      </a:lnTo>
                      <a:lnTo>
                        <a:pt x="448" y="641"/>
                      </a:lnTo>
                      <a:lnTo>
                        <a:pt x="448" y="655"/>
                      </a:lnTo>
                      <a:lnTo>
                        <a:pt x="448" y="662"/>
                      </a:lnTo>
                      <a:lnTo>
                        <a:pt x="448" y="669"/>
                      </a:lnTo>
                      <a:lnTo>
                        <a:pt x="448" y="675"/>
                      </a:lnTo>
                      <a:lnTo>
                        <a:pt x="448" y="682"/>
                      </a:lnTo>
                      <a:lnTo>
                        <a:pt x="448" y="696"/>
                      </a:lnTo>
                      <a:lnTo>
                        <a:pt x="448" y="696"/>
                      </a:lnTo>
                      <a:lnTo>
                        <a:pt x="441" y="710"/>
                      </a:lnTo>
                      <a:lnTo>
                        <a:pt x="441" y="717"/>
                      </a:lnTo>
                      <a:lnTo>
                        <a:pt x="441" y="724"/>
                      </a:lnTo>
                      <a:lnTo>
                        <a:pt x="434" y="737"/>
                      </a:lnTo>
                      <a:lnTo>
                        <a:pt x="434" y="737"/>
                      </a:lnTo>
                      <a:lnTo>
                        <a:pt x="427" y="751"/>
                      </a:lnTo>
                      <a:lnTo>
                        <a:pt x="420" y="751"/>
                      </a:lnTo>
                      <a:lnTo>
                        <a:pt x="420" y="765"/>
                      </a:lnTo>
                      <a:lnTo>
                        <a:pt x="420" y="772"/>
                      </a:lnTo>
                      <a:lnTo>
                        <a:pt x="413" y="772"/>
                      </a:lnTo>
                      <a:lnTo>
                        <a:pt x="406" y="779"/>
                      </a:lnTo>
                      <a:lnTo>
                        <a:pt x="400" y="786"/>
                      </a:lnTo>
                      <a:lnTo>
                        <a:pt x="400" y="793"/>
                      </a:lnTo>
                      <a:lnTo>
                        <a:pt x="393" y="793"/>
                      </a:lnTo>
                      <a:lnTo>
                        <a:pt x="379" y="799"/>
                      </a:lnTo>
                      <a:lnTo>
                        <a:pt x="379" y="806"/>
                      </a:lnTo>
                      <a:lnTo>
                        <a:pt x="372" y="813"/>
                      </a:lnTo>
                      <a:lnTo>
                        <a:pt x="365" y="813"/>
                      </a:lnTo>
                      <a:lnTo>
                        <a:pt x="365" y="813"/>
                      </a:lnTo>
                      <a:lnTo>
                        <a:pt x="351" y="813"/>
                      </a:lnTo>
                      <a:lnTo>
                        <a:pt x="345" y="820"/>
                      </a:lnTo>
                      <a:lnTo>
                        <a:pt x="345" y="827"/>
                      </a:lnTo>
                      <a:lnTo>
                        <a:pt x="351" y="827"/>
                      </a:lnTo>
                      <a:lnTo>
                        <a:pt x="351" y="841"/>
                      </a:lnTo>
                      <a:lnTo>
                        <a:pt x="351" y="848"/>
                      </a:lnTo>
                      <a:lnTo>
                        <a:pt x="351" y="854"/>
                      </a:lnTo>
                      <a:lnTo>
                        <a:pt x="351" y="868"/>
                      </a:lnTo>
                      <a:lnTo>
                        <a:pt x="351" y="868"/>
                      </a:lnTo>
                      <a:lnTo>
                        <a:pt x="351" y="875"/>
                      </a:lnTo>
                      <a:lnTo>
                        <a:pt x="345" y="882"/>
                      </a:lnTo>
                      <a:lnTo>
                        <a:pt x="345" y="896"/>
                      </a:lnTo>
                      <a:lnTo>
                        <a:pt x="345" y="903"/>
                      </a:lnTo>
                      <a:lnTo>
                        <a:pt x="345" y="903"/>
                      </a:lnTo>
                      <a:lnTo>
                        <a:pt x="338" y="916"/>
                      </a:lnTo>
                      <a:lnTo>
                        <a:pt x="331" y="923"/>
                      </a:lnTo>
                      <a:lnTo>
                        <a:pt x="331" y="923"/>
                      </a:lnTo>
                      <a:lnTo>
                        <a:pt x="324" y="937"/>
                      </a:lnTo>
                      <a:lnTo>
                        <a:pt x="324" y="944"/>
                      </a:lnTo>
                      <a:lnTo>
                        <a:pt x="317" y="944"/>
                      </a:lnTo>
                      <a:lnTo>
                        <a:pt x="310" y="951"/>
                      </a:lnTo>
                      <a:lnTo>
                        <a:pt x="303" y="958"/>
                      </a:lnTo>
                      <a:lnTo>
                        <a:pt x="303" y="958"/>
                      </a:lnTo>
                      <a:lnTo>
                        <a:pt x="296" y="965"/>
                      </a:lnTo>
                      <a:lnTo>
                        <a:pt x="289" y="965"/>
                      </a:lnTo>
                      <a:lnTo>
                        <a:pt x="289" y="972"/>
                      </a:lnTo>
                      <a:lnTo>
                        <a:pt x="283" y="978"/>
                      </a:lnTo>
                      <a:lnTo>
                        <a:pt x="269" y="978"/>
                      </a:lnTo>
                      <a:lnTo>
                        <a:pt x="269" y="978"/>
                      </a:lnTo>
                      <a:lnTo>
                        <a:pt x="262" y="978"/>
                      </a:lnTo>
                      <a:lnTo>
                        <a:pt x="255" y="978"/>
                      </a:lnTo>
                      <a:lnTo>
                        <a:pt x="248" y="978"/>
                      </a:lnTo>
                      <a:lnTo>
                        <a:pt x="248" y="978"/>
                      </a:lnTo>
                      <a:lnTo>
                        <a:pt x="241" y="978"/>
                      </a:lnTo>
                      <a:lnTo>
                        <a:pt x="241" y="978"/>
                      </a:lnTo>
                      <a:lnTo>
                        <a:pt x="241" y="985"/>
                      </a:lnTo>
                      <a:lnTo>
                        <a:pt x="248" y="999"/>
                      </a:lnTo>
                      <a:lnTo>
                        <a:pt x="248" y="999"/>
                      </a:lnTo>
                      <a:lnTo>
                        <a:pt x="248" y="1006"/>
                      </a:lnTo>
                      <a:lnTo>
                        <a:pt x="241" y="1013"/>
                      </a:lnTo>
                      <a:lnTo>
                        <a:pt x="241" y="1020"/>
                      </a:lnTo>
                      <a:lnTo>
                        <a:pt x="241" y="1020"/>
                      </a:lnTo>
                      <a:lnTo>
                        <a:pt x="234" y="1027"/>
                      </a:lnTo>
                      <a:lnTo>
                        <a:pt x="234" y="1034"/>
                      </a:lnTo>
                      <a:lnTo>
                        <a:pt x="234" y="1040"/>
                      </a:lnTo>
                      <a:lnTo>
                        <a:pt x="227" y="1040"/>
                      </a:lnTo>
                      <a:lnTo>
                        <a:pt x="227" y="1047"/>
                      </a:lnTo>
                      <a:lnTo>
                        <a:pt x="221" y="1054"/>
                      </a:lnTo>
                      <a:lnTo>
                        <a:pt x="221" y="1054"/>
                      </a:lnTo>
                      <a:lnTo>
                        <a:pt x="214" y="1061"/>
                      </a:lnTo>
                      <a:lnTo>
                        <a:pt x="214" y="1068"/>
                      </a:lnTo>
                      <a:lnTo>
                        <a:pt x="207" y="1068"/>
                      </a:lnTo>
                      <a:lnTo>
                        <a:pt x="200" y="1075"/>
                      </a:lnTo>
                      <a:lnTo>
                        <a:pt x="193" y="1075"/>
                      </a:lnTo>
                      <a:lnTo>
                        <a:pt x="193" y="1075"/>
                      </a:lnTo>
                      <a:lnTo>
                        <a:pt x="186" y="1075"/>
                      </a:lnTo>
                      <a:lnTo>
                        <a:pt x="179" y="1082"/>
                      </a:lnTo>
                      <a:lnTo>
                        <a:pt x="172" y="1082"/>
                      </a:lnTo>
                      <a:lnTo>
                        <a:pt x="172" y="1082"/>
                      </a:lnTo>
                      <a:lnTo>
                        <a:pt x="159" y="1082"/>
                      </a:lnTo>
                      <a:lnTo>
                        <a:pt x="159" y="1082"/>
                      </a:lnTo>
                      <a:lnTo>
                        <a:pt x="159" y="1075"/>
                      </a:lnTo>
                      <a:lnTo>
                        <a:pt x="152" y="1075"/>
                      </a:lnTo>
                      <a:lnTo>
                        <a:pt x="145" y="1075"/>
                      </a:lnTo>
                      <a:lnTo>
                        <a:pt x="138" y="1075"/>
                      </a:lnTo>
                      <a:lnTo>
                        <a:pt x="138" y="1075"/>
                      </a:lnTo>
                      <a:lnTo>
                        <a:pt x="138" y="1082"/>
                      </a:lnTo>
                      <a:lnTo>
                        <a:pt x="138" y="1082"/>
                      </a:lnTo>
                      <a:lnTo>
                        <a:pt x="138" y="1089"/>
                      </a:lnTo>
                      <a:lnTo>
                        <a:pt x="131" y="1089"/>
                      </a:lnTo>
                      <a:lnTo>
                        <a:pt x="131" y="1096"/>
                      </a:lnTo>
                      <a:lnTo>
                        <a:pt x="124" y="1096"/>
                      </a:lnTo>
                      <a:lnTo>
                        <a:pt x="117" y="1096"/>
                      </a:lnTo>
                      <a:lnTo>
                        <a:pt x="117" y="1096"/>
                      </a:lnTo>
                      <a:lnTo>
                        <a:pt x="110" y="1096"/>
                      </a:lnTo>
                      <a:lnTo>
                        <a:pt x="103" y="1096"/>
                      </a:lnTo>
                      <a:lnTo>
                        <a:pt x="97" y="1096"/>
                      </a:lnTo>
                      <a:lnTo>
                        <a:pt x="97" y="1096"/>
                      </a:lnTo>
                      <a:lnTo>
                        <a:pt x="90" y="1096"/>
                      </a:lnTo>
                      <a:lnTo>
                        <a:pt x="83" y="1096"/>
                      </a:lnTo>
                      <a:lnTo>
                        <a:pt x="83" y="1096"/>
                      </a:lnTo>
                      <a:lnTo>
                        <a:pt x="76" y="1096"/>
                      </a:lnTo>
                      <a:lnTo>
                        <a:pt x="69" y="1096"/>
                      </a:lnTo>
                      <a:lnTo>
                        <a:pt x="62" y="1096"/>
                      </a:lnTo>
                      <a:lnTo>
                        <a:pt x="62" y="1096"/>
                      </a:lnTo>
                      <a:lnTo>
                        <a:pt x="55" y="1089"/>
                      </a:lnTo>
                      <a:lnTo>
                        <a:pt x="48" y="1089"/>
                      </a:lnTo>
                      <a:lnTo>
                        <a:pt x="48" y="1082"/>
                      </a:lnTo>
                      <a:lnTo>
                        <a:pt x="48" y="1075"/>
                      </a:lnTo>
                      <a:lnTo>
                        <a:pt x="41" y="1075"/>
                      </a:lnTo>
                      <a:lnTo>
                        <a:pt x="41" y="1075"/>
                      </a:lnTo>
                      <a:lnTo>
                        <a:pt x="41" y="1068"/>
                      </a:lnTo>
                      <a:lnTo>
                        <a:pt x="41" y="1061"/>
                      </a:lnTo>
                      <a:lnTo>
                        <a:pt x="41" y="1054"/>
                      </a:lnTo>
                      <a:lnTo>
                        <a:pt x="41" y="1054"/>
                      </a:lnTo>
                      <a:lnTo>
                        <a:pt x="41" y="1047"/>
                      </a:lnTo>
                      <a:lnTo>
                        <a:pt x="35" y="1040"/>
                      </a:lnTo>
                      <a:lnTo>
                        <a:pt x="28" y="1034"/>
                      </a:lnTo>
                      <a:lnTo>
                        <a:pt x="21" y="1034"/>
                      </a:lnTo>
                      <a:lnTo>
                        <a:pt x="21" y="1027"/>
                      </a:lnTo>
                      <a:lnTo>
                        <a:pt x="14" y="1027"/>
                      </a:lnTo>
                      <a:lnTo>
                        <a:pt x="7" y="1020"/>
                      </a:lnTo>
                      <a:lnTo>
                        <a:pt x="7" y="1020"/>
                      </a:lnTo>
                      <a:lnTo>
                        <a:pt x="7" y="1020"/>
                      </a:lnTo>
                      <a:lnTo>
                        <a:pt x="14" y="1013"/>
                      </a:lnTo>
                      <a:lnTo>
                        <a:pt x="21" y="1006"/>
                      </a:lnTo>
                      <a:lnTo>
                        <a:pt x="21" y="999"/>
                      </a:lnTo>
                      <a:lnTo>
                        <a:pt x="21" y="999"/>
                      </a:lnTo>
                      <a:lnTo>
                        <a:pt x="28" y="992"/>
                      </a:lnTo>
                      <a:lnTo>
                        <a:pt x="28" y="985"/>
                      </a:lnTo>
                      <a:lnTo>
                        <a:pt x="28" y="978"/>
                      </a:lnTo>
                      <a:lnTo>
                        <a:pt x="28" y="978"/>
                      </a:lnTo>
                      <a:lnTo>
                        <a:pt x="28" y="972"/>
                      </a:lnTo>
                      <a:lnTo>
                        <a:pt x="28" y="965"/>
                      </a:lnTo>
                      <a:lnTo>
                        <a:pt x="28" y="958"/>
                      </a:lnTo>
                      <a:lnTo>
                        <a:pt x="35" y="958"/>
                      </a:lnTo>
                      <a:lnTo>
                        <a:pt x="28" y="951"/>
                      </a:lnTo>
                      <a:lnTo>
                        <a:pt x="28" y="944"/>
                      </a:lnTo>
                      <a:lnTo>
                        <a:pt x="28" y="944"/>
                      </a:lnTo>
                      <a:lnTo>
                        <a:pt x="28" y="937"/>
                      </a:lnTo>
                      <a:lnTo>
                        <a:pt x="28" y="930"/>
                      </a:lnTo>
                      <a:lnTo>
                        <a:pt x="28" y="923"/>
                      </a:lnTo>
                      <a:lnTo>
                        <a:pt x="21" y="923"/>
                      </a:lnTo>
                      <a:lnTo>
                        <a:pt x="21" y="916"/>
                      </a:lnTo>
                      <a:lnTo>
                        <a:pt x="21" y="910"/>
                      </a:lnTo>
                      <a:lnTo>
                        <a:pt x="21" y="903"/>
                      </a:lnTo>
                      <a:lnTo>
                        <a:pt x="21" y="903"/>
                      </a:lnTo>
                      <a:lnTo>
                        <a:pt x="14" y="896"/>
                      </a:lnTo>
                      <a:lnTo>
                        <a:pt x="7" y="896"/>
                      </a:lnTo>
                      <a:lnTo>
                        <a:pt x="7" y="889"/>
                      </a:lnTo>
                      <a:lnTo>
                        <a:pt x="7" y="882"/>
                      </a:lnTo>
                      <a:lnTo>
                        <a:pt x="0" y="882"/>
                      </a:lnTo>
                      <a:lnTo>
                        <a:pt x="7" y="875"/>
                      </a:lnTo>
                      <a:lnTo>
                        <a:pt x="7" y="875"/>
                      </a:lnTo>
                      <a:lnTo>
                        <a:pt x="14" y="868"/>
                      </a:lnTo>
                      <a:lnTo>
                        <a:pt x="21" y="868"/>
                      </a:lnTo>
                      <a:lnTo>
                        <a:pt x="21" y="861"/>
                      </a:lnTo>
                      <a:lnTo>
                        <a:pt x="28" y="848"/>
                      </a:lnTo>
                      <a:lnTo>
                        <a:pt x="35" y="848"/>
                      </a:lnTo>
                      <a:lnTo>
                        <a:pt x="41" y="841"/>
                      </a:lnTo>
                      <a:lnTo>
                        <a:pt x="41" y="827"/>
                      </a:lnTo>
                      <a:lnTo>
                        <a:pt x="41" y="827"/>
                      </a:lnTo>
                      <a:lnTo>
                        <a:pt x="41" y="820"/>
                      </a:lnTo>
                      <a:lnTo>
                        <a:pt x="48" y="813"/>
                      </a:lnTo>
                      <a:lnTo>
                        <a:pt x="48" y="806"/>
                      </a:lnTo>
                      <a:lnTo>
                        <a:pt x="55" y="793"/>
                      </a:lnTo>
                      <a:lnTo>
                        <a:pt x="55" y="793"/>
                      </a:lnTo>
                      <a:lnTo>
                        <a:pt x="55" y="779"/>
                      </a:lnTo>
                      <a:lnTo>
                        <a:pt x="55" y="772"/>
                      </a:lnTo>
                      <a:lnTo>
                        <a:pt x="55" y="765"/>
                      </a:lnTo>
                      <a:lnTo>
                        <a:pt x="55" y="758"/>
                      </a:lnTo>
                      <a:lnTo>
                        <a:pt x="55" y="751"/>
                      </a:lnTo>
                      <a:lnTo>
                        <a:pt x="55" y="744"/>
                      </a:lnTo>
                      <a:lnTo>
                        <a:pt x="55" y="737"/>
                      </a:lnTo>
                      <a:lnTo>
                        <a:pt x="55" y="731"/>
                      </a:lnTo>
                      <a:lnTo>
                        <a:pt x="55" y="724"/>
                      </a:lnTo>
                      <a:lnTo>
                        <a:pt x="48" y="717"/>
                      </a:lnTo>
                      <a:lnTo>
                        <a:pt x="48" y="717"/>
                      </a:lnTo>
                      <a:lnTo>
                        <a:pt x="48" y="710"/>
                      </a:lnTo>
                      <a:lnTo>
                        <a:pt x="41" y="703"/>
                      </a:lnTo>
                      <a:lnTo>
                        <a:pt x="41" y="696"/>
                      </a:lnTo>
                      <a:lnTo>
                        <a:pt x="35" y="696"/>
                      </a:lnTo>
                      <a:lnTo>
                        <a:pt x="28" y="696"/>
                      </a:lnTo>
                      <a:lnTo>
                        <a:pt x="41" y="689"/>
                      </a:lnTo>
                      <a:lnTo>
                        <a:pt x="41" y="682"/>
                      </a:lnTo>
                      <a:lnTo>
                        <a:pt x="48" y="675"/>
                      </a:lnTo>
                      <a:lnTo>
                        <a:pt x="55" y="675"/>
                      </a:lnTo>
                      <a:lnTo>
                        <a:pt x="62" y="669"/>
                      </a:lnTo>
                      <a:lnTo>
                        <a:pt x="62" y="662"/>
                      </a:lnTo>
                      <a:lnTo>
                        <a:pt x="69" y="662"/>
                      </a:lnTo>
                      <a:lnTo>
                        <a:pt x="76" y="655"/>
                      </a:lnTo>
                      <a:lnTo>
                        <a:pt x="83" y="641"/>
                      </a:lnTo>
                      <a:lnTo>
                        <a:pt x="83" y="641"/>
                      </a:lnTo>
                      <a:lnTo>
                        <a:pt x="83" y="634"/>
                      </a:lnTo>
                      <a:lnTo>
                        <a:pt x="90" y="620"/>
                      </a:lnTo>
                      <a:lnTo>
                        <a:pt x="90" y="620"/>
                      </a:lnTo>
                      <a:lnTo>
                        <a:pt x="97" y="607"/>
                      </a:lnTo>
                      <a:lnTo>
                        <a:pt x="97" y="600"/>
                      </a:lnTo>
                      <a:lnTo>
                        <a:pt x="97" y="600"/>
                      </a:lnTo>
                      <a:lnTo>
                        <a:pt x="97" y="586"/>
                      </a:lnTo>
                      <a:lnTo>
                        <a:pt x="103" y="579"/>
                      </a:lnTo>
                      <a:lnTo>
                        <a:pt x="103" y="572"/>
                      </a:lnTo>
                      <a:lnTo>
                        <a:pt x="103" y="565"/>
                      </a:lnTo>
                      <a:lnTo>
                        <a:pt x="103" y="558"/>
                      </a:lnTo>
                      <a:lnTo>
                        <a:pt x="103" y="551"/>
                      </a:lnTo>
                      <a:lnTo>
                        <a:pt x="103" y="545"/>
                      </a:lnTo>
                      <a:lnTo>
                        <a:pt x="103" y="531"/>
                      </a:lnTo>
                      <a:lnTo>
                        <a:pt x="103" y="531"/>
                      </a:lnTo>
                      <a:lnTo>
                        <a:pt x="103" y="517"/>
                      </a:lnTo>
                      <a:lnTo>
                        <a:pt x="103" y="510"/>
                      </a:lnTo>
                      <a:lnTo>
                        <a:pt x="103" y="510"/>
                      </a:lnTo>
                      <a:lnTo>
                        <a:pt x="103" y="496"/>
                      </a:lnTo>
                      <a:lnTo>
                        <a:pt x="103" y="489"/>
                      </a:lnTo>
                      <a:lnTo>
                        <a:pt x="103" y="483"/>
                      </a:lnTo>
                      <a:lnTo>
                        <a:pt x="97" y="476"/>
                      </a:lnTo>
                      <a:lnTo>
                        <a:pt x="97" y="476"/>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dirty="0"/>
                </a:p>
              </p:txBody>
            </p:sp>
            <p:sp>
              <p:nvSpPr>
                <p:cNvPr id="20" name="Freeform 15"/>
                <p:cNvSpPr/>
                <p:nvPr/>
              </p:nvSpPr>
              <p:spPr bwMode="auto">
                <a:xfrm>
                  <a:off x="4793" y="5297"/>
                  <a:ext cx="509" cy="1546"/>
                </a:xfrm>
                <a:custGeom>
                  <a:avLst/>
                  <a:gdLst>
                    <a:gd name="T0" fmla="*/ 214 w 234"/>
                    <a:gd name="T1" fmla="*/ 696 h 710"/>
                    <a:gd name="T2" fmla="*/ 172 w 234"/>
                    <a:gd name="T3" fmla="*/ 675 h 710"/>
                    <a:gd name="T4" fmla="*/ 145 w 234"/>
                    <a:gd name="T5" fmla="*/ 648 h 710"/>
                    <a:gd name="T6" fmla="*/ 110 w 234"/>
                    <a:gd name="T7" fmla="*/ 620 h 710"/>
                    <a:gd name="T8" fmla="*/ 83 w 234"/>
                    <a:gd name="T9" fmla="*/ 579 h 710"/>
                    <a:gd name="T10" fmla="*/ 62 w 234"/>
                    <a:gd name="T11" fmla="*/ 537 h 710"/>
                    <a:gd name="T12" fmla="*/ 41 w 234"/>
                    <a:gd name="T13" fmla="*/ 496 h 710"/>
                    <a:gd name="T14" fmla="*/ 28 w 234"/>
                    <a:gd name="T15" fmla="*/ 448 h 710"/>
                    <a:gd name="T16" fmla="*/ 14 w 234"/>
                    <a:gd name="T17" fmla="*/ 393 h 710"/>
                    <a:gd name="T18" fmla="*/ 7 w 234"/>
                    <a:gd name="T19" fmla="*/ 345 h 710"/>
                    <a:gd name="T20" fmla="*/ 0 w 234"/>
                    <a:gd name="T21" fmla="*/ 296 h 710"/>
                    <a:gd name="T22" fmla="*/ 0 w 234"/>
                    <a:gd name="T23" fmla="*/ 241 h 710"/>
                    <a:gd name="T24" fmla="*/ 0 w 234"/>
                    <a:gd name="T25" fmla="*/ 186 h 710"/>
                    <a:gd name="T26" fmla="*/ 14 w 234"/>
                    <a:gd name="T27" fmla="*/ 131 h 710"/>
                    <a:gd name="T28" fmla="*/ 21 w 234"/>
                    <a:gd name="T29" fmla="*/ 76 h 710"/>
                    <a:gd name="T30" fmla="*/ 34 w 234"/>
                    <a:gd name="T31" fmla="*/ 28 h 710"/>
                    <a:gd name="T32" fmla="*/ 48 w 234"/>
                    <a:gd name="T33" fmla="*/ 14 h 710"/>
                    <a:gd name="T34" fmla="*/ 34 w 234"/>
                    <a:gd name="T35" fmla="*/ 35 h 710"/>
                    <a:gd name="T36" fmla="*/ 34 w 234"/>
                    <a:gd name="T37" fmla="*/ 69 h 710"/>
                    <a:gd name="T38" fmla="*/ 28 w 234"/>
                    <a:gd name="T39" fmla="*/ 110 h 710"/>
                    <a:gd name="T40" fmla="*/ 28 w 234"/>
                    <a:gd name="T41" fmla="*/ 152 h 710"/>
                    <a:gd name="T42" fmla="*/ 21 w 234"/>
                    <a:gd name="T43" fmla="*/ 200 h 710"/>
                    <a:gd name="T44" fmla="*/ 21 w 234"/>
                    <a:gd name="T45" fmla="*/ 248 h 710"/>
                    <a:gd name="T46" fmla="*/ 28 w 234"/>
                    <a:gd name="T47" fmla="*/ 296 h 710"/>
                    <a:gd name="T48" fmla="*/ 34 w 234"/>
                    <a:gd name="T49" fmla="*/ 352 h 710"/>
                    <a:gd name="T50" fmla="*/ 34 w 234"/>
                    <a:gd name="T51" fmla="*/ 400 h 710"/>
                    <a:gd name="T52" fmla="*/ 48 w 234"/>
                    <a:gd name="T53" fmla="*/ 448 h 710"/>
                    <a:gd name="T54" fmla="*/ 69 w 234"/>
                    <a:gd name="T55" fmla="*/ 496 h 710"/>
                    <a:gd name="T56" fmla="*/ 90 w 234"/>
                    <a:gd name="T57" fmla="*/ 544 h 710"/>
                    <a:gd name="T58" fmla="*/ 110 w 234"/>
                    <a:gd name="T59" fmla="*/ 579 h 710"/>
                    <a:gd name="T60" fmla="*/ 138 w 234"/>
                    <a:gd name="T61" fmla="*/ 606 h 710"/>
                    <a:gd name="T62" fmla="*/ 165 w 234"/>
                    <a:gd name="T63" fmla="*/ 634 h 710"/>
                    <a:gd name="T64" fmla="*/ 193 w 234"/>
                    <a:gd name="T65" fmla="*/ 641 h 710"/>
                    <a:gd name="T66" fmla="*/ 200 w 234"/>
                    <a:gd name="T67" fmla="*/ 648 h 710"/>
                    <a:gd name="T68" fmla="*/ 207 w 234"/>
                    <a:gd name="T69" fmla="*/ 655 h 710"/>
                    <a:gd name="T70" fmla="*/ 214 w 234"/>
                    <a:gd name="T71" fmla="*/ 661 h 710"/>
                    <a:gd name="T72" fmla="*/ 220 w 234"/>
                    <a:gd name="T73" fmla="*/ 668 h 710"/>
                    <a:gd name="T74" fmla="*/ 220 w 234"/>
                    <a:gd name="T75" fmla="*/ 675 h 710"/>
                    <a:gd name="T76" fmla="*/ 220 w 234"/>
                    <a:gd name="T77" fmla="*/ 689 h 710"/>
                    <a:gd name="T78" fmla="*/ 220 w 234"/>
                    <a:gd name="T79" fmla="*/ 696 h 710"/>
                    <a:gd name="T80" fmla="*/ 227 w 234"/>
                    <a:gd name="T81" fmla="*/ 703 h 710"/>
                    <a:gd name="T82" fmla="*/ 234 w 234"/>
                    <a:gd name="T83" fmla="*/ 71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4" h="710">
                      <a:moveTo>
                        <a:pt x="234" y="710"/>
                      </a:moveTo>
                      <a:lnTo>
                        <a:pt x="214" y="696"/>
                      </a:lnTo>
                      <a:lnTo>
                        <a:pt x="193" y="689"/>
                      </a:lnTo>
                      <a:lnTo>
                        <a:pt x="172" y="675"/>
                      </a:lnTo>
                      <a:lnTo>
                        <a:pt x="158" y="661"/>
                      </a:lnTo>
                      <a:lnTo>
                        <a:pt x="145" y="648"/>
                      </a:lnTo>
                      <a:lnTo>
                        <a:pt x="124" y="634"/>
                      </a:lnTo>
                      <a:lnTo>
                        <a:pt x="110" y="620"/>
                      </a:lnTo>
                      <a:lnTo>
                        <a:pt x="96" y="599"/>
                      </a:lnTo>
                      <a:lnTo>
                        <a:pt x="83" y="579"/>
                      </a:lnTo>
                      <a:lnTo>
                        <a:pt x="69" y="558"/>
                      </a:lnTo>
                      <a:lnTo>
                        <a:pt x="62" y="537"/>
                      </a:lnTo>
                      <a:lnTo>
                        <a:pt x="48" y="517"/>
                      </a:lnTo>
                      <a:lnTo>
                        <a:pt x="41" y="496"/>
                      </a:lnTo>
                      <a:lnTo>
                        <a:pt x="34" y="469"/>
                      </a:lnTo>
                      <a:lnTo>
                        <a:pt x="28" y="448"/>
                      </a:lnTo>
                      <a:lnTo>
                        <a:pt x="14" y="420"/>
                      </a:lnTo>
                      <a:lnTo>
                        <a:pt x="14" y="393"/>
                      </a:lnTo>
                      <a:lnTo>
                        <a:pt x="7" y="372"/>
                      </a:lnTo>
                      <a:lnTo>
                        <a:pt x="7" y="345"/>
                      </a:lnTo>
                      <a:lnTo>
                        <a:pt x="0" y="317"/>
                      </a:lnTo>
                      <a:lnTo>
                        <a:pt x="0" y="296"/>
                      </a:lnTo>
                      <a:lnTo>
                        <a:pt x="0" y="262"/>
                      </a:lnTo>
                      <a:lnTo>
                        <a:pt x="0" y="241"/>
                      </a:lnTo>
                      <a:lnTo>
                        <a:pt x="0" y="214"/>
                      </a:lnTo>
                      <a:lnTo>
                        <a:pt x="0" y="186"/>
                      </a:lnTo>
                      <a:lnTo>
                        <a:pt x="7" y="159"/>
                      </a:lnTo>
                      <a:lnTo>
                        <a:pt x="14" y="131"/>
                      </a:lnTo>
                      <a:lnTo>
                        <a:pt x="14" y="110"/>
                      </a:lnTo>
                      <a:lnTo>
                        <a:pt x="21" y="76"/>
                      </a:lnTo>
                      <a:lnTo>
                        <a:pt x="34" y="55"/>
                      </a:lnTo>
                      <a:lnTo>
                        <a:pt x="34" y="28"/>
                      </a:lnTo>
                      <a:lnTo>
                        <a:pt x="48" y="0"/>
                      </a:lnTo>
                      <a:lnTo>
                        <a:pt x="48" y="14"/>
                      </a:lnTo>
                      <a:lnTo>
                        <a:pt x="41" y="21"/>
                      </a:lnTo>
                      <a:lnTo>
                        <a:pt x="34" y="35"/>
                      </a:lnTo>
                      <a:lnTo>
                        <a:pt x="34" y="55"/>
                      </a:lnTo>
                      <a:lnTo>
                        <a:pt x="34" y="69"/>
                      </a:lnTo>
                      <a:lnTo>
                        <a:pt x="34" y="90"/>
                      </a:lnTo>
                      <a:lnTo>
                        <a:pt x="28" y="110"/>
                      </a:lnTo>
                      <a:lnTo>
                        <a:pt x="28" y="131"/>
                      </a:lnTo>
                      <a:lnTo>
                        <a:pt x="28" y="152"/>
                      </a:lnTo>
                      <a:lnTo>
                        <a:pt x="21" y="172"/>
                      </a:lnTo>
                      <a:lnTo>
                        <a:pt x="21" y="200"/>
                      </a:lnTo>
                      <a:lnTo>
                        <a:pt x="21" y="221"/>
                      </a:lnTo>
                      <a:lnTo>
                        <a:pt x="21" y="248"/>
                      </a:lnTo>
                      <a:lnTo>
                        <a:pt x="28" y="276"/>
                      </a:lnTo>
                      <a:lnTo>
                        <a:pt x="28" y="296"/>
                      </a:lnTo>
                      <a:lnTo>
                        <a:pt x="28" y="324"/>
                      </a:lnTo>
                      <a:lnTo>
                        <a:pt x="34" y="352"/>
                      </a:lnTo>
                      <a:lnTo>
                        <a:pt x="34" y="372"/>
                      </a:lnTo>
                      <a:lnTo>
                        <a:pt x="34" y="400"/>
                      </a:lnTo>
                      <a:lnTo>
                        <a:pt x="48" y="427"/>
                      </a:lnTo>
                      <a:lnTo>
                        <a:pt x="48" y="448"/>
                      </a:lnTo>
                      <a:lnTo>
                        <a:pt x="55" y="475"/>
                      </a:lnTo>
                      <a:lnTo>
                        <a:pt x="69" y="496"/>
                      </a:lnTo>
                      <a:lnTo>
                        <a:pt x="76" y="524"/>
                      </a:lnTo>
                      <a:lnTo>
                        <a:pt x="90" y="544"/>
                      </a:lnTo>
                      <a:lnTo>
                        <a:pt x="96" y="558"/>
                      </a:lnTo>
                      <a:lnTo>
                        <a:pt x="110" y="579"/>
                      </a:lnTo>
                      <a:lnTo>
                        <a:pt x="124" y="593"/>
                      </a:lnTo>
                      <a:lnTo>
                        <a:pt x="138" y="606"/>
                      </a:lnTo>
                      <a:lnTo>
                        <a:pt x="152" y="620"/>
                      </a:lnTo>
                      <a:lnTo>
                        <a:pt x="165" y="634"/>
                      </a:lnTo>
                      <a:lnTo>
                        <a:pt x="186" y="641"/>
                      </a:lnTo>
                      <a:lnTo>
                        <a:pt x="193" y="641"/>
                      </a:lnTo>
                      <a:lnTo>
                        <a:pt x="200" y="648"/>
                      </a:lnTo>
                      <a:lnTo>
                        <a:pt x="200" y="648"/>
                      </a:lnTo>
                      <a:lnTo>
                        <a:pt x="200" y="655"/>
                      </a:lnTo>
                      <a:lnTo>
                        <a:pt x="207" y="655"/>
                      </a:lnTo>
                      <a:lnTo>
                        <a:pt x="207" y="655"/>
                      </a:lnTo>
                      <a:lnTo>
                        <a:pt x="214" y="661"/>
                      </a:lnTo>
                      <a:lnTo>
                        <a:pt x="220" y="661"/>
                      </a:lnTo>
                      <a:lnTo>
                        <a:pt x="220" y="668"/>
                      </a:lnTo>
                      <a:lnTo>
                        <a:pt x="220" y="675"/>
                      </a:lnTo>
                      <a:lnTo>
                        <a:pt x="220" y="675"/>
                      </a:lnTo>
                      <a:lnTo>
                        <a:pt x="220" y="682"/>
                      </a:lnTo>
                      <a:lnTo>
                        <a:pt x="220" y="689"/>
                      </a:lnTo>
                      <a:lnTo>
                        <a:pt x="220" y="696"/>
                      </a:lnTo>
                      <a:lnTo>
                        <a:pt x="220" y="696"/>
                      </a:lnTo>
                      <a:lnTo>
                        <a:pt x="227" y="696"/>
                      </a:lnTo>
                      <a:lnTo>
                        <a:pt x="227" y="703"/>
                      </a:lnTo>
                      <a:lnTo>
                        <a:pt x="227" y="710"/>
                      </a:lnTo>
                      <a:lnTo>
                        <a:pt x="234" y="710"/>
                      </a:lnTo>
                      <a:lnTo>
                        <a:pt x="234" y="710"/>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21" name="Freeform 16"/>
                <p:cNvSpPr/>
                <p:nvPr/>
              </p:nvSpPr>
              <p:spPr bwMode="auto">
                <a:xfrm>
                  <a:off x="4793" y="5297"/>
                  <a:ext cx="509" cy="1546"/>
                </a:xfrm>
                <a:custGeom>
                  <a:avLst/>
                  <a:gdLst>
                    <a:gd name="T0" fmla="*/ 214 w 234"/>
                    <a:gd name="T1" fmla="*/ 696 h 710"/>
                    <a:gd name="T2" fmla="*/ 172 w 234"/>
                    <a:gd name="T3" fmla="*/ 675 h 710"/>
                    <a:gd name="T4" fmla="*/ 145 w 234"/>
                    <a:gd name="T5" fmla="*/ 648 h 710"/>
                    <a:gd name="T6" fmla="*/ 110 w 234"/>
                    <a:gd name="T7" fmla="*/ 620 h 710"/>
                    <a:gd name="T8" fmla="*/ 83 w 234"/>
                    <a:gd name="T9" fmla="*/ 579 h 710"/>
                    <a:gd name="T10" fmla="*/ 62 w 234"/>
                    <a:gd name="T11" fmla="*/ 537 h 710"/>
                    <a:gd name="T12" fmla="*/ 41 w 234"/>
                    <a:gd name="T13" fmla="*/ 496 h 710"/>
                    <a:gd name="T14" fmla="*/ 28 w 234"/>
                    <a:gd name="T15" fmla="*/ 448 h 710"/>
                    <a:gd name="T16" fmla="*/ 14 w 234"/>
                    <a:gd name="T17" fmla="*/ 393 h 710"/>
                    <a:gd name="T18" fmla="*/ 7 w 234"/>
                    <a:gd name="T19" fmla="*/ 345 h 710"/>
                    <a:gd name="T20" fmla="*/ 0 w 234"/>
                    <a:gd name="T21" fmla="*/ 296 h 710"/>
                    <a:gd name="T22" fmla="*/ 0 w 234"/>
                    <a:gd name="T23" fmla="*/ 241 h 710"/>
                    <a:gd name="T24" fmla="*/ 0 w 234"/>
                    <a:gd name="T25" fmla="*/ 186 h 710"/>
                    <a:gd name="T26" fmla="*/ 14 w 234"/>
                    <a:gd name="T27" fmla="*/ 131 h 710"/>
                    <a:gd name="T28" fmla="*/ 21 w 234"/>
                    <a:gd name="T29" fmla="*/ 76 h 710"/>
                    <a:gd name="T30" fmla="*/ 34 w 234"/>
                    <a:gd name="T31" fmla="*/ 28 h 710"/>
                    <a:gd name="T32" fmla="*/ 48 w 234"/>
                    <a:gd name="T33" fmla="*/ 14 h 710"/>
                    <a:gd name="T34" fmla="*/ 34 w 234"/>
                    <a:gd name="T35" fmla="*/ 35 h 710"/>
                    <a:gd name="T36" fmla="*/ 34 w 234"/>
                    <a:gd name="T37" fmla="*/ 69 h 710"/>
                    <a:gd name="T38" fmla="*/ 28 w 234"/>
                    <a:gd name="T39" fmla="*/ 110 h 710"/>
                    <a:gd name="T40" fmla="*/ 28 w 234"/>
                    <a:gd name="T41" fmla="*/ 152 h 710"/>
                    <a:gd name="T42" fmla="*/ 21 w 234"/>
                    <a:gd name="T43" fmla="*/ 200 h 710"/>
                    <a:gd name="T44" fmla="*/ 21 w 234"/>
                    <a:gd name="T45" fmla="*/ 248 h 710"/>
                    <a:gd name="T46" fmla="*/ 28 w 234"/>
                    <a:gd name="T47" fmla="*/ 296 h 710"/>
                    <a:gd name="T48" fmla="*/ 34 w 234"/>
                    <a:gd name="T49" fmla="*/ 352 h 710"/>
                    <a:gd name="T50" fmla="*/ 34 w 234"/>
                    <a:gd name="T51" fmla="*/ 400 h 710"/>
                    <a:gd name="T52" fmla="*/ 48 w 234"/>
                    <a:gd name="T53" fmla="*/ 448 h 710"/>
                    <a:gd name="T54" fmla="*/ 69 w 234"/>
                    <a:gd name="T55" fmla="*/ 496 h 710"/>
                    <a:gd name="T56" fmla="*/ 90 w 234"/>
                    <a:gd name="T57" fmla="*/ 544 h 710"/>
                    <a:gd name="T58" fmla="*/ 110 w 234"/>
                    <a:gd name="T59" fmla="*/ 579 h 710"/>
                    <a:gd name="T60" fmla="*/ 138 w 234"/>
                    <a:gd name="T61" fmla="*/ 606 h 710"/>
                    <a:gd name="T62" fmla="*/ 165 w 234"/>
                    <a:gd name="T63" fmla="*/ 634 h 710"/>
                    <a:gd name="T64" fmla="*/ 200 w 234"/>
                    <a:gd name="T65" fmla="*/ 655 h 710"/>
                    <a:gd name="T66" fmla="*/ 220 w 234"/>
                    <a:gd name="T67" fmla="*/ 675 h 710"/>
                    <a:gd name="T68" fmla="*/ 220 w 234"/>
                    <a:gd name="T69" fmla="*/ 689 h 710"/>
                    <a:gd name="T70" fmla="*/ 227 w 234"/>
                    <a:gd name="T71" fmla="*/ 703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4" h="710">
                      <a:moveTo>
                        <a:pt x="234" y="710"/>
                      </a:moveTo>
                      <a:lnTo>
                        <a:pt x="214" y="696"/>
                      </a:lnTo>
                      <a:lnTo>
                        <a:pt x="193" y="689"/>
                      </a:lnTo>
                      <a:lnTo>
                        <a:pt x="172" y="675"/>
                      </a:lnTo>
                      <a:lnTo>
                        <a:pt x="158" y="661"/>
                      </a:lnTo>
                      <a:lnTo>
                        <a:pt x="145" y="648"/>
                      </a:lnTo>
                      <a:lnTo>
                        <a:pt x="124" y="634"/>
                      </a:lnTo>
                      <a:lnTo>
                        <a:pt x="110" y="620"/>
                      </a:lnTo>
                      <a:lnTo>
                        <a:pt x="96" y="599"/>
                      </a:lnTo>
                      <a:lnTo>
                        <a:pt x="83" y="579"/>
                      </a:lnTo>
                      <a:lnTo>
                        <a:pt x="69" y="558"/>
                      </a:lnTo>
                      <a:lnTo>
                        <a:pt x="62" y="537"/>
                      </a:lnTo>
                      <a:lnTo>
                        <a:pt x="48" y="517"/>
                      </a:lnTo>
                      <a:lnTo>
                        <a:pt x="41" y="496"/>
                      </a:lnTo>
                      <a:lnTo>
                        <a:pt x="34" y="469"/>
                      </a:lnTo>
                      <a:lnTo>
                        <a:pt x="28" y="448"/>
                      </a:lnTo>
                      <a:lnTo>
                        <a:pt x="14" y="420"/>
                      </a:lnTo>
                      <a:lnTo>
                        <a:pt x="14" y="393"/>
                      </a:lnTo>
                      <a:lnTo>
                        <a:pt x="7" y="372"/>
                      </a:lnTo>
                      <a:lnTo>
                        <a:pt x="7" y="345"/>
                      </a:lnTo>
                      <a:lnTo>
                        <a:pt x="0" y="317"/>
                      </a:lnTo>
                      <a:lnTo>
                        <a:pt x="0" y="296"/>
                      </a:lnTo>
                      <a:lnTo>
                        <a:pt x="0" y="262"/>
                      </a:lnTo>
                      <a:lnTo>
                        <a:pt x="0" y="241"/>
                      </a:lnTo>
                      <a:lnTo>
                        <a:pt x="0" y="214"/>
                      </a:lnTo>
                      <a:lnTo>
                        <a:pt x="0" y="186"/>
                      </a:lnTo>
                      <a:lnTo>
                        <a:pt x="7" y="159"/>
                      </a:lnTo>
                      <a:lnTo>
                        <a:pt x="14" y="131"/>
                      </a:lnTo>
                      <a:lnTo>
                        <a:pt x="14" y="110"/>
                      </a:lnTo>
                      <a:lnTo>
                        <a:pt x="21" y="76"/>
                      </a:lnTo>
                      <a:lnTo>
                        <a:pt x="34" y="55"/>
                      </a:lnTo>
                      <a:lnTo>
                        <a:pt x="34" y="28"/>
                      </a:lnTo>
                      <a:lnTo>
                        <a:pt x="48" y="0"/>
                      </a:lnTo>
                      <a:lnTo>
                        <a:pt x="48" y="14"/>
                      </a:lnTo>
                      <a:lnTo>
                        <a:pt x="41" y="21"/>
                      </a:lnTo>
                      <a:lnTo>
                        <a:pt x="34" y="35"/>
                      </a:lnTo>
                      <a:lnTo>
                        <a:pt x="34" y="55"/>
                      </a:lnTo>
                      <a:lnTo>
                        <a:pt x="34" y="69"/>
                      </a:lnTo>
                      <a:lnTo>
                        <a:pt x="34" y="90"/>
                      </a:lnTo>
                      <a:lnTo>
                        <a:pt x="28" y="110"/>
                      </a:lnTo>
                      <a:lnTo>
                        <a:pt x="28" y="131"/>
                      </a:lnTo>
                      <a:lnTo>
                        <a:pt x="28" y="152"/>
                      </a:lnTo>
                      <a:lnTo>
                        <a:pt x="21" y="172"/>
                      </a:lnTo>
                      <a:lnTo>
                        <a:pt x="21" y="200"/>
                      </a:lnTo>
                      <a:lnTo>
                        <a:pt x="21" y="221"/>
                      </a:lnTo>
                      <a:lnTo>
                        <a:pt x="21" y="248"/>
                      </a:lnTo>
                      <a:lnTo>
                        <a:pt x="28" y="276"/>
                      </a:lnTo>
                      <a:lnTo>
                        <a:pt x="28" y="296"/>
                      </a:lnTo>
                      <a:lnTo>
                        <a:pt x="28" y="324"/>
                      </a:lnTo>
                      <a:lnTo>
                        <a:pt x="34" y="352"/>
                      </a:lnTo>
                      <a:lnTo>
                        <a:pt x="34" y="372"/>
                      </a:lnTo>
                      <a:lnTo>
                        <a:pt x="34" y="400"/>
                      </a:lnTo>
                      <a:lnTo>
                        <a:pt x="48" y="427"/>
                      </a:lnTo>
                      <a:lnTo>
                        <a:pt x="48" y="448"/>
                      </a:lnTo>
                      <a:lnTo>
                        <a:pt x="55" y="475"/>
                      </a:lnTo>
                      <a:lnTo>
                        <a:pt x="69" y="496"/>
                      </a:lnTo>
                      <a:lnTo>
                        <a:pt x="76" y="524"/>
                      </a:lnTo>
                      <a:lnTo>
                        <a:pt x="90" y="544"/>
                      </a:lnTo>
                      <a:lnTo>
                        <a:pt x="96" y="558"/>
                      </a:lnTo>
                      <a:lnTo>
                        <a:pt x="110" y="579"/>
                      </a:lnTo>
                      <a:lnTo>
                        <a:pt x="124" y="593"/>
                      </a:lnTo>
                      <a:lnTo>
                        <a:pt x="138" y="606"/>
                      </a:lnTo>
                      <a:lnTo>
                        <a:pt x="152" y="620"/>
                      </a:lnTo>
                      <a:lnTo>
                        <a:pt x="165" y="634"/>
                      </a:lnTo>
                      <a:lnTo>
                        <a:pt x="186" y="641"/>
                      </a:lnTo>
                      <a:lnTo>
                        <a:pt x="200" y="655"/>
                      </a:lnTo>
                      <a:lnTo>
                        <a:pt x="214" y="661"/>
                      </a:lnTo>
                      <a:lnTo>
                        <a:pt x="220" y="675"/>
                      </a:lnTo>
                      <a:lnTo>
                        <a:pt x="220" y="682"/>
                      </a:lnTo>
                      <a:lnTo>
                        <a:pt x="220" y="689"/>
                      </a:lnTo>
                      <a:lnTo>
                        <a:pt x="220" y="696"/>
                      </a:lnTo>
                      <a:lnTo>
                        <a:pt x="227" y="703"/>
                      </a:lnTo>
                      <a:lnTo>
                        <a:pt x="234" y="710"/>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22" name="Freeform 17"/>
                <p:cNvSpPr/>
                <p:nvPr/>
              </p:nvSpPr>
              <p:spPr bwMode="auto">
                <a:xfrm>
                  <a:off x="4839" y="5297"/>
                  <a:ext cx="419" cy="1396"/>
                </a:xfrm>
                <a:custGeom>
                  <a:avLst/>
                  <a:gdLst>
                    <a:gd name="T0" fmla="*/ 144 w 193"/>
                    <a:gd name="T1" fmla="*/ 634 h 641"/>
                    <a:gd name="T2" fmla="*/ 117 w 193"/>
                    <a:gd name="T3" fmla="*/ 606 h 641"/>
                    <a:gd name="T4" fmla="*/ 89 w 193"/>
                    <a:gd name="T5" fmla="*/ 579 h 641"/>
                    <a:gd name="T6" fmla="*/ 62 w 193"/>
                    <a:gd name="T7" fmla="*/ 537 h 641"/>
                    <a:gd name="T8" fmla="*/ 48 w 193"/>
                    <a:gd name="T9" fmla="*/ 496 h 641"/>
                    <a:gd name="T10" fmla="*/ 27 w 193"/>
                    <a:gd name="T11" fmla="*/ 448 h 641"/>
                    <a:gd name="T12" fmla="*/ 13 w 193"/>
                    <a:gd name="T13" fmla="*/ 400 h 641"/>
                    <a:gd name="T14" fmla="*/ 13 w 193"/>
                    <a:gd name="T15" fmla="*/ 352 h 641"/>
                    <a:gd name="T16" fmla="*/ 7 w 193"/>
                    <a:gd name="T17" fmla="*/ 296 h 641"/>
                    <a:gd name="T18" fmla="*/ 0 w 193"/>
                    <a:gd name="T19" fmla="*/ 241 h 641"/>
                    <a:gd name="T20" fmla="*/ 0 w 193"/>
                    <a:gd name="T21" fmla="*/ 200 h 641"/>
                    <a:gd name="T22" fmla="*/ 7 w 193"/>
                    <a:gd name="T23" fmla="*/ 152 h 641"/>
                    <a:gd name="T24" fmla="*/ 7 w 193"/>
                    <a:gd name="T25" fmla="*/ 110 h 641"/>
                    <a:gd name="T26" fmla="*/ 13 w 193"/>
                    <a:gd name="T27" fmla="*/ 69 h 641"/>
                    <a:gd name="T28" fmla="*/ 13 w 193"/>
                    <a:gd name="T29" fmla="*/ 35 h 641"/>
                    <a:gd name="T30" fmla="*/ 20 w 193"/>
                    <a:gd name="T31" fmla="*/ 14 h 641"/>
                    <a:gd name="T32" fmla="*/ 27 w 193"/>
                    <a:gd name="T33" fmla="*/ 7 h 641"/>
                    <a:gd name="T34" fmla="*/ 20 w 193"/>
                    <a:gd name="T35" fmla="*/ 28 h 641"/>
                    <a:gd name="T36" fmla="*/ 20 w 193"/>
                    <a:gd name="T37" fmla="*/ 48 h 641"/>
                    <a:gd name="T38" fmla="*/ 13 w 193"/>
                    <a:gd name="T39" fmla="*/ 76 h 641"/>
                    <a:gd name="T40" fmla="*/ 20 w 193"/>
                    <a:gd name="T41" fmla="*/ 110 h 641"/>
                    <a:gd name="T42" fmla="*/ 20 w 193"/>
                    <a:gd name="T43" fmla="*/ 152 h 641"/>
                    <a:gd name="T44" fmla="*/ 27 w 193"/>
                    <a:gd name="T45" fmla="*/ 186 h 641"/>
                    <a:gd name="T46" fmla="*/ 27 w 193"/>
                    <a:gd name="T47" fmla="*/ 228 h 641"/>
                    <a:gd name="T48" fmla="*/ 41 w 193"/>
                    <a:gd name="T49" fmla="*/ 276 h 641"/>
                    <a:gd name="T50" fmla="*/ 48 w 193"/>
                    <a:gd name="T51" fmla="*/ 317 h 641"/>
                    <a:gd name="T52" fmla="*/ 62 w 193"/>
                    <a:gd name="T53" fmla="*/ 358 h 641"/>
                    <a:gd name="T54" fmla="*/ 69 w 193"/>
                    <a:gd name="T55" fmla="*/ 393 h 641"/>
                    <a:gd name="T56" fmla="*/ 89 w 193"/>
                    <a:gd name="T57" fmla="*/ 427 h 641"/>
                    <a:gd name="T58" fmla="*/ 103 w 193"/>
                    <a:gd name="T59" fmla="*/ 455 h 641"/>
                    <a:gd name="T60" fmla="*/ 124 w 193"/>
                    <a:gd name="T61" fmla="*/ 475 h 641"/>
                    <a:gd name="T62" fmla="*/ 144 w 193"/>
                    <a:gd name="T63" fmla="*/ 496 h 641"/>
                    <a:gd name="T64" fmla="*/ 165 w 193"/>
                    <a:gd name="T65" fmla="*/ 503 h 641"/>
                    <a:gd name="T66" fmla="*/ 165 w 193"/>
                    <a:gd name="T67" fmla="*/ 517 h 641"/>
                    <a:gd name="T68" fmla="*/ 172 w 193"/>
                    <a:gd name="T69" fmla="*/ 524 h 641"/>
                    <a:gd name="T70" fmla="*/ 179 w 193"/>
                    <a:gd name="T71" fmla="*/ 531 h 641"/>
                    <a:gd name="T72" fmla="*/ 179 w 193"/>
                    <a:gd name="T73" fmla="*/ 544 h 641"/>
                    <a:gd name="T74" fmla="*/ 186 w 193"/>
                    <a:gd name="T75" fmla="*/ 551 h 641"/>
                    <a:gd name="T76" fmla="*/ 186 w 193"/>
                    <a:gd name="T77" fmla="*/ 565 h 641"/>
                    <a:gd name="T78" fmla="*/ 193 w 193"/>
                    <a:gd name="T79" fmla="*/ 572 h 641"/>
                    <a:gd name="T80" fmla="*/ 193 w 193"/>
                    <a:gd name="T81" fmla="*/ 579 h 641"/>
                    <a:gd name="T82" fmla="*/ 193 w 193"/>
                    <a:gd name="T83" fmla="*/ 593 h 641"/>
                    <a:gd name="T84" fmla="*/ 186 w 193"/>
                    <a:gd name="T85" fmla="*/ 599 h 641"/>
                    <a:gd name="T86" fmla="*/ 186 w 193"/>
                    <a:gd name="T87" fmla="*/ 606 h 641"/>
                    <a:gd name="T88" fmla="*/ 179 w 193"/>
                    <a:gd name="T89" fmla="*/ 620 h 641"/>
                    <a:gd name="T90" fmla="*/ 179 w 193"/>
                    <a:gd name="T91" fmla="*/ 627 h 641"/>
                    <a:gd name="T92" fmla="*/ 165 w 193"/>
                    <a:gd name="T93"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3" h="641">
                      <a:moveTo>
                        <a:pt x="165" y="641"/>
                      </a:moveTo>
                      <a:lnTo>
                        <a:pt x="144" y="634"/>
                      </a:lnTo>
                      <a:lnTo>
                        <a:pt x="131" y="620"/>
                      </a:lnTo>
                      <a:lnTo>
                        <a:pt x="117" y="606"/>
                      </a:lnTo>
                      <a:lnTo>
                        <a:pt x="103" y="593"/>
                      </a:lnTo>
                      <a:lnTo>
                        <a:pt x="89" y="579"/>
                      </a:lnTo>
                      <a:lnTo>
                        <a:pt x="75" y="558"/>
                      </a:lnTo>
                      <a:lnTo>
                        <a:pt x="62" y="537"/>
                      </a:lnTo>
                      <a:lnTo>
                        <a:pt x="55" y="517"/>
                      </a:lnTo>
                      <a:lnTo>
                        <a:pt x="48" y="496"/>
                      </a:lnTo>
                      <a:lnTo>
                        <a:pt x="34" y="469"/>
                      </a:lnTo>
                      <a:lnTo>
                        <a:pt x="27" y="448"/>
                      </a:lnTo>
                      <a:lnTo>
                        <a:pt x="20" y="427"/>
                      </a:lnTo>
                      <a:lnTo>
                        <a:pt x="13" y="400"/>
                      </a:lnTo>
                      <a:lnTo>
                        <a:pt x="13" y="372"/>
                      </a:lnTo>
                      <a:lnTo>
                        <a:pt x="13" y="352"/>
                      </a:lnTo>
                      <a:lnTo>
                        <a:pt x="7" y="324"/>
                      </a:lnTo>
                      <a:lnTo>
                        <a:pt x="7" y="296"/>
                      </a:lnTo>
                      <a:lnTo>
                        <a:pt x="0" y="269"/>
                      </a:lnTo>
                      <a:lnTo>
                        <a:pt x="0" y="241"/>
                      </a:lnTo>
                      <a:lnTo>
                        <a:pt x="0" y="221"/>
                      </a:lnTo>
                      <a:lnTo>
                        <a:pt x="0" y="200"/>
                      </a:lnTo>
                      <a:lnTo>
                        <a:pt x="0" y="172"/>
                      </a:lnTo>
                      <a:lnTo>
                        <a:pt x="7" y="152"/>
                      </a:lnTo>
                      <a:lnTo>
                        <a:pt x="7" y="131"/>
                      </a:lnTo>
                      <a:lnTo>
                        <a:pt x="7" y="110"/>
                      </a:lnTo>
                      <a:lnTo>
                        <a:pt x="13" y="90"/>
                      </a:lnTo>
                      <a:lnTo>
                        <a:pt x="13" y="69"/>
                      </a:lnTo>
                      <a:lnTo>
                        <a:pt x="13" y="55"/>
                      </a:lnTo>
                      <a:lnTo>
                        <a:pt x="13" y="35"/>
                      </a:lnTo>
                      <a:lnTo>
                        <a:pt x="20" y="21"/>
                      </a:lnTo>
                      <a:lnTo>
                        <a:pt x="20" y="14"/>
                      </a:lnTo>
                      <a:lnTo>
                        <a:pt x="27" y="0"/>
                      </a:lnTo>
                      <a:lnTo>
                        <a:pt x="27" y="7"/>
                      </a:lnTo>
                      <a:lnTo>
                        <a:pt x="20" y="14"/>
                      </a:lnTo>
                      <a:lnTo>
                        <a:pt x="20" y="28"/>
                      </a:lnTo>
                      <a:lnTo>
                        <a:pt x="20" y="35"/>
                      </a:lnTo>
                      <a:lnTo>
                        <a:pt x="20" y="48"/>
                      </a:lnTo>
                      <a:lnTo>
                        <a:pt x="13" y="62"/>
                      </a:lnTo>
                      <a:lnTo>
                        <a:pt x="13" y="76"/>
                      </a:lnTo>
                      <a:lnTo>
                        <a:pt x="13" y="90"/>
                      </a:lnTo>
                      <a:lnTo>
                        <a:pt x="20" y="110"/>
                      </a:lnTo>
                      <a:lnTo>
                        <a:pt x="20" y="131"/>
                      </a:lnTo>
                      <a:lnTo>
                        <a:pt x="20" y="152"/>
                      </a:lnTo>
                      <a:lnTo>
                        <a:pt x="27" y="166"/>
                      </a:lnTo>
                      <a:lnTo>
                        <a:pt x="27" y="186"/>
                      </a:lnTo>
                      <a:lnTo>
                        <a:pt x="27" y="207"/>
                      </a:lnTo>
                      <a:lnTo>
                        <a:pt x="27" y="228"/>
                      </a:lnTo>
                      <a:lnTo>
                        <a:pt x="34" y="255"/>
                      </a:lnTo>
                      <a:lnTo>
                        <a:pt x="41" y="276"/>
                      </a:lnTo>
                      <a:lnTo>
                        <a:pt x="48" y="296"/>
                      </a:lnTo>
                      <a:lnTo>
                        <a:pt x="48" y="317"/>
                      </a:lnTo>
                      <a:lnTo>
                        <a:pt x="55" y="338"/>
                      </a:lnTo>
                      <a:lnTo>
                        <a:pt x="62" y="358"/>
                      </a:lnTo>
                      <a:lnTo>
                        <a:pt x="69" y="372"/>
                      </a:lnTo>
                      <a:lnTo>
                        <a:pt x="69" y="393"/>
                      </a:lnTo>
                      <a:lnTo>
                        <a:pt x="82" y="414"/>
                      </a:lnTo>
                      <a:lnTo>
                        <a:pt x="89" y="427"/>
                      </a:lnTo>
                      <a:lnTo>
                        <a:pt x="96" y="441"/>
                      </a:lnTo>
                      <a:lnTo>
                        <a:pt x="103" y="455"/>
                      </a:lnTo>
                      <a:lnTo>
                        <a:pt x="117" y="469"/>
                      </a:lnTo>
                      <a:lnTo>
                        <a:pt x="124" y="475"/>
                      </a:lnTo>
                      <a:lnTo>
                        <a:pt x="137" y="489"/>
                      </a:lnTo>
                      <a:lnTo>
                        <a:pt x="144" y="496"/>
                      </a:lnTo>
                      <a:lnTo>
                        <a:pt x="158" y="503"/>
                      </a:lnTo>
                      <a:lnTo>
                        <a:pt x="165" y="503"/>
                      </a:lnTo>
                      <a:lnTo>
                        <a:pt x="165" y="510"/>
                      </a:lnTo>
                      <a:lnTo>
                        <a:pt x="165" y="517"/>
                      </a:lnTo>
                      <a:lnTo>
                        <a:pt x="172" y="517"/>
                      </a:lnTo>
                      <a:lnTo>
                        <a:pt x="172" y="524"/>
                      </a:lnTo>
                      <a:lnTo>
                        <a:pt x="179" y="524"/>
                      </a:lnTo>
                      <a:lnTo>
                        <a:pt x="179" y="531"/>
                      </a:lnTo>
                      <a:lnTo>
                        <a:pt x="179" y="537"/>
                      </a:lnTo>
                      <a:lnTo>
                        <a:pt x="179" y="544"/>
                      </a:lnTo>
                      <a:lnTo>
                        <a:pt x="186" y="544"/>
                      </a:lnTo>
                      <a:lnTo>
                        <a:pt x="186" y="551"/>
                      </a:lnTo>
                      <a:lnTo>
                        <a:pt x="186" y="558"/>
                      </a:lnTo>
                      <a:lnTo>
                        <a:pt x="186" y="565"/>
                      </a:lnTo>
                      <a:lnTo>
                        <a:pt x="193" y="565"/>
                      </a:lnTo>
                      <a:lnTo>
                        <a:pt x="193" y="572"/>
                      </a:lnTo>
                      <a:lnTo>
                        <a:pt x="193" y="579"/>
                      </a:lnTo>
                      <a:lnTo>
                        <a:pt x="193" y="579"/>
                      </a:lnTo>
                      <a:lnTo>
                        <a:pt x="193" y="586"/>
                      </a:lnTo>
                      <a:lnTo>
                        <a:pt x="193" y="593"/>
                      </a:lnTo>
                      <a:lnTo>
                        <a:pt x="193" y="599"/>
                      </a:lnTo>
                      <a:lnTo>
                        <a:pt x="186" y="599"/>
                      </a:lnTo>
                      <a:lnTo>
                        <a:pt x="186" y="599"/>
                      </a:lnTo>
                      <a:lnTo>
                        <a:pt x="186" y="606"/>
                      </a:lnTo>
                      <a:lnTo>
                        <a:pt x="186" y="613"/>
                      </a:lnTo>
                      <a:lnTo>
                        <a:pt x="179" y="620"/>
                      </a:lnTo>
                      <a:lnTo>
                        <a:pt x="179" y="620"/>
                      </a:lnTo>
                      <a:lnTo>
                        <a:pt x="179" y="627"/>
                      </a:lnTo>
                      <a:lnTo>
                        <a:pt x="172" y="634"/>
                      </a:lnTo>
                      <a:lnTo>
                        <a:pt x="165" y="641"/>
                      </a:lnTo>
                      <a:lnTo>
                        <a:pt x="165" y="64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23" name="Freeform 18"/>
                <p:cNvSpPr/>
                <p:nvPr/>
              </p:nvSpPr>
              <p:spPr bwMode="auto">
                <a:xfrm>
                  <a:off x="4839" y="5297"/>
                  <a:ext cx="419" cy="1396"/>
                </a:xfrm>
                <a:custGeom>
                  <a:avLst/>
                  <a:gdLst>
                    <a:gd name="T0" fmla="*/ 144 w 193"/>
                    <a:gd name="T1" fmla="*/ 634 h 641"/>
                    <a:gd name="T2" fmla="*/ 117 w 193"/>
                    <a:gd name="T3" fmla="*/ 606 h 641"/>
                    <a:gd name="T4" fmla="*/ 89 w 193"/>
                    <a:gd name="T5" fmla="*/ 579 h 641"/>
                    <a:gd name="T6" fmla="*/ 62 w 193"/>
                    <a:gd name="T7" fmla="*/ 537 h 641"/>
                    <a:gd name="T8" fmla="*/ 48 w 193"/>
                    <a:gd name="T9" fmla="*/ 496 h 641"/>
                    <a:gd name="T10" fmla="*/ 27 w 193"/>
                    <a:gd name="T11" fmla="*/ 448 h 641"/>
                    <a:gd name="T12" fmla="*/ 13 w 193"/>
                    <a:gd name="T13" fmla="*/ 400 h 641"/>
                    <a:gd name="T14" fmla="*/ 13 w 193"/>
                    <a:gd name="T15" fmla="*/ 352 h 641"/>
                    <a:gd name="T16" fmla="*/ 7 w 193"/>
                    <a:gd name="T17" fmla="*/ 296 h 641"/>
                    <a:gd name="T18" fmla="*/ 0 w 193"/>
                    <a:gd name="T19" fmla="*/ 241 h 641"/>
                    <a:gd name="T20" fmla="*/ 0 w 193"/>
                    <a:gd name="T21" fmla="*/ 200 h 641"/>
                    <a:gd name="T22" fmla="*/ 7 w 193"/>
                    <a:gd name="T23" fmla="*/ 152 h 641"/>
                    <a:gd name="T24" fmla="*/ 7 w 193"/>
                    <a:gd name="T25" fmla="*/ 110 h 641"/>
                    <a:gd name="T26" fmla="*/ 13 w 193"/>
                    <a:gd name="T27" fmla="*/ 69 h 641"/>
                    <a:gd name="T28" fmla="*/ 13 w 193"/>
                    <a:gd name="T29" fmla="*/ 35 h 641"/>
                    <a:gd name="T30" fmla="*/ 20 w 193"/>
                    <a:gd name="T31" fmla="*/ 14 h 641"/>
                    <a:gd name="T32" fmla="*/ 20 w 193"/>
                    <a:gd name="T33" fmla="*/ 14 h 641"/>
                    <a:gd name="T34" fmla="*/ 13 w 193"/>
                    <a:gd name="T35" fmla="*/ 62 h 641"/>
                    <a:gd name="T36" fmla="*/ 20 w 193"/>
                    <a:gd name="T37" fmla="*/ 131 h 641"/>
                    <a:gd name="T38" fmla="*/ 27 w 193"/>
                    <a:gd name="T39" fmla="*/ 207 h 641"/>
                    <a:gd name="T40" fmla="*/ 48 w 193"/>
                    <a:gd name="T41" fmla="*/ 296 h 641"/>
                    <a:gd name="T42" fmla="*/ 69 w 193"/>
                    <a:gd name="T43" fmla="*/ 372 h 641"/>
                    <a:gd name="T44" fmla="*/ 96 w 193"/>
                    <a:gd name="T45" fmla="*/ 441 h 641"/>
                    <a:gd name="T46" fmla="*/ 137 w 193"/>
                    <a:gd name="T47" fmla="*/ 489 h 641"/>
                    <a:gd name="T48" fmla="*/ 165 w 193"/>
                    <a:gd name="T49" fmla="*/ 510 h 641"/>
                    <a:gd name="T50" fmla="*/ 179 w 193"/>
                    <a:gd name="T51" fmla="*/ 524 h 641"/>
                    <a:gd name="T52" fmla="*/ 186 w 193"/>
                    <a:gd name="T53" fmla="*/ 544 h 641"/>
                    <a:gd name="T54" fmla="*/ 193 w 193"/>
                    <a:gd name="T55" fmla="*/ 565 h 641"/>
                    <a:gd name="T56" fmla="*/ 193 w 193"/>
                    <a:gd name="T57" fmla="*/ 586 h 641"/>
                    <a:gd name="T58" fmla="*/ 186 w 193"/>
                    <a:gd name="T59" fmla="*/ 599 h 641"/>
                    <a:gd name="T60" fmla="*/ 179 w 193"/>
                    <a:gd name="T61" fmla="*/ 620 h 641"/>
                    <a:gd name="T62" fmla="*/ 172 w 193"/>
                    <a:gd name="T63" fmla="*/ 634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641">
                      <a:moveTo>
                        <a:pt x="165" y="641"/>
                      </a:moveTo>
                      <a:lnTo>
                        <a:pt x="144" y="634"/>
                      </a:lnTo>
                      <a:lnTo>
                        <a:pt x="131" y="620"/>
                      </a:lnTo>
                      <a:lnTo>
                        <a:pt x="117" y="606"/>
                      </a:lnTo>
                      <a:lnTo>
                        <a:pt x="103" y="593"/>
                      </a:lnTo>
                      <a:lnTo>
                        <a:pt x="89" y="579"/>
                      </a:lnTo>
                      <a:lnTo>
                        <a:pt x="75" y="558"/>
                      </a:lnTo>
                      <a:lnTo>
                        <a:pt x="62" y="537"/>
                      </a:lnTo>
                      <a:lnTo>
                        <a:pt x="55" y="517"/>
                      </a:lnTo>
                      <a:lnTo>
                        <a:pt x="48" y="496"/>
                      </a:lnTo>
                      <a:lnTo>
                        <a:pt x="34" y="469"/>
                      </a:lnTo>
                      <a:lnTo>
                        <a:pt x="27" y="448"/>
                      </a:lnTo>
                      <a:lnTo>
                        <a:pt x="20" y="427"/>
                      </a:lnTo>
                      <a:lnTo>
                        <a:pt x="13" y="400"/>
                      </a:lnTo>
                      <a:lnTo>
                        <a:pt x="13" y="372"/>
                      </a:lnTo>
                      <a:lnTo>
                        <a:pt x="13" y="352"/>
                      </a:lnTo>
                      <a:lnTo>
                        <a:pt x="7" y="324"/>
                      </a:lnTo>
                      <a:lnTo>
                        <a:pt x="7" y="296"/>
                      </a:lnTo>
                      <a:lnTo>
                        <a:pt x="0" y="269"/>
                      </a:lnTo>
                      <a:lnTo>
                        <a:pt x="0" y="241"/>
                      </a:lnTo>
                      <a:lnTo>
                        <a:pt x="0" y="221"/>
                      </a:lnTo>
                      <a:lnTo>
                        <a:pt x="0" y="200"/>
                      </a:lnTo>
                      <a:lnTo>
                        <a:pt x="0" y="172"/>
                      </a:lnTo>
                      <a:lnTo>
                        <a:pt x="7" y="152"/>
                      </a:lnTo>
                      <a:lnTo>
                        <a:pt x="7" y="131"/>
                      </a:lnTo>
                      <a:lnTo>
                        <a:pt x="7" y="110"/>
                      </a:lnTo>
                      <a:lnTo>
                        <a:pt x="13" y="90"/>
                      </a:lnTo>
                      <a:lnTo>
                        <a:pt x="13" y="69"/>
                      </a:lnTo>
                      <a:lnTo>
                        <a:pt x="13" y="55"/>
                      </a:lnTo>
                      <a:lnTo>
                        <a:pt x="13" y="35"/>
                      </a:lnTo>
                      <a:lnTo>
                        <a:pt x="20" y="21"/>
                      </a:lnTo>
                      <a:lnTo>
                        <a:pt x="20" y="14"/>
                      </a:lnTo>
                      <a:lnTo>
                        <a:pt x="27" y="0"/>
                      </a:lnTo>
                      <a:lnTo>
                        <a:pt x="20" y="14"/>
                      </a:lnTo>
                      <a:lnTo>
                        <a:pt x="20" y="35"/>
                      </a:lnTo>
                      <a:lnTo>
                        <a:pt x="13" y="62"/>
                      </a:lnTo>
                      <a:lnTo>
                        <a:pt x="13" y="90"/>
                      </a:lnTo>
                      <a:lnTo>
                        <a:pt x="20" y="131"/>
                      </a:lnTo>
                      <a:lnTo>
                        <a:pt x="27" y="166"/>
                      </a:lnTo>
                      <a:lnTo>
                        <a:pt x="27" y="207"/>
                      </a:lnTo>
                      <a:lnTo>
                        <a:pt x="34" y="255"/>
                      </a:lnTo>
                      <a:lnTo>
                        <a:pt x="48" y="296"/>
                      </a:lnTo>
                      <a:lnTo>
                        <a:pt x="55" y="338"/>
                      </a:lnTo>
                      <a:lnTo>
                        <a:pt x="69" y="372"/>
                      </a:lnTo>
                      <a:lnTo>
                        <a:pt x="82" y="414"/>
                      </a:lnTo>
                      <a:lnTo>
                        <a:pt x="96" y="441"/>
                      </a:lnTo>
                      <a:lnTo>
                        <a:pt x="117" y="469"/>
                      </a:lnTo>
                      <a:lnTo>
                        <a:pt x="137" y="489"/>
                      </a:lnTo>
                      <a:lnTo>
                        <a:pt x="158" y="503"/>
                      </a:lnTo>
                      <a:lnTo>
                        <a:pt x="165" y="510"/>
                      </a:lnTo>
                      <a:lnTo>
                        <a:pt x="172" y="517"/>
                      </a:lnTo>
                      <a:lnTo>
                        <a:pt x="179" y="524"/>
                      </a:lnTo>
                      <a:lnTo>
                        <a:pt x="179" y="537"/>
                      </a:lnTo>
                      <a:lnTo>
                        <a:pt x="186" y="544"/>
                      </a:lnTo>
                      <a:lnTo>
                        <a:pt x="186" y="558"/>
                      </a:lnTo>
                      <a:lnTo>
                        <a:pt x="193" y="565"/>
                      </a:lnTo>
                      <a:lnTo>
                        <a:pt x="193" y="579"/>
                      </a:lnTo>
                      <a:lnTo>
                        <a:pt x="193" y="586"/>
                      </a:lnTo>
                      <a:lnTo>
                        <a:pt x="193" y="599"/>
                      </a:lnTo>
                      <a:lnTo>
                        <a:pt x="186" y="599"/>
                      </a:lnTo>
                      <a:lnTo>
                        <a:pt x="186" y="613"/>
                      </a:lnTo>
                      <a:lnTo>
                        <a:pt x="179" y="620"/>
                      </a:lnTo>
                      <a:lnTo>
                        <a:pt x="179" y="627"/>
                      </a:lnTo>
                      <a:lnTo>
                        <a:pt x="172" y="634"/>
                      </a:lnTo>
                      <a:lnTo>
                        <a:pt x="165" y="641"/>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25" name="Freeform 19"/>
                <p:cNvSpPr/>
                <p:nvPr/>
              </p:nvSpPr>
              <p:spPr bwMode="auto">
                <a:xfrm>
                  <a:off x="4882" y="5297"/>
                  <a:ext cx="435" cy="1095"/>
                </a:xfrm>
                <a:custGeom>
                  <a:avLst/>
                  <a:gdLst>
                    <a:gd name="T0" fmla="*/ 131 w 200"/>
                    <a:gd name="T1" fmla="*/ 496 h 503"/>
                    <a:gd name="T2" fmla="*/ 111 w 200"/>
                    <a:gd name="T3" fmla="*/ 489 h 503"/>
                    <a:gd name="T4" fmla="*/ 97 w 200"/>
                    <a:gd name="T5" fmla="*/ 469 h 503"/>
                    <a:gd name="T6" fmla="*/ 83 w 200"/>
                    <a:gd name="T7" fmla="*/ 448 h 503"/>
                    <a:gd name="T8" fmla="*/ 69 w 200"/>
                    <a:gd name="T9" fmla="*/ 420 h 503"/>
                    <a:gd name="T10" fmla="*/ 55 w 200"/>
                    <a:gd name="T11" fmla="*/ 393 h 503"/>
                    <a:gd name="T12" fmla="*/ 49 w 200"/>
                    <a:gd name="T13" fmla="*/ 358 h 503"/>
                    <a:gd name="T14" fmla="*/ 28 w 200"/>
                    <a:gd name="T15" fmla="*/ 324 h 503"/>
                    <a:gd name="T16" fmla="*/ 21 w 200"/>
                    <a:gd name="T17" fmla="*/ 290 h 503"/>
                    <a:gd name="T18" fmla="*/ 14 w 200"/>
                    <a:gd name="T19" fmla="*/ 248 h 503"/>
                    <a:gd name="T20" fmla="*/ 7 w 200"/>
                    <a:gd name="T21" fmla="*/ 214 h 503"/>
                    <a:gd name="T22" fmla="*/ 7 w 200"/>
                    <a:gd name="T23" fmla="*/ 172 h 503"/>
                    <a:gd name="T24" fmla="*/ 0 w 200"/>
                    <a:gd name="T25" fmla="*/ 131 h 503"/>
                    <a:gd name="T26" fmla="*/ 0 w 200"/>
                    <a:gd name="T27" fmla="*/ 90 h 503"/>
                    <a:gd name="T28" fmla="*/ 0 w 200"/>
                    <a:gd name="T29" fmla="*/ 55 h 503"/>
                    <a:gd name="T30" fmla="*/ 0 w 200"/>
                    <a:gd name="T31" fmla="*/ 14 h 503"/>
                    <a:gd name="T32" fmla="*/ 0 w 200"/>
                    <a:gd name="T33" fmla="*/ 14 h 503"/>
                    <a:gd name="T34" fmla="*/ 0 w 200"/>
                    <a:gd name="T35" fmla="*/ 35 h 503"/>
                    <a:gd name="T36" fmla="*/ 7 w 200"/>
                    <a:gd name="T37" fmla="*/ 55 h 503"/>
                    <a:gd name="T38" fmla="*/ 7 w 200"/>
                    <a:gd name="T39" fmla="*/ 76 h 503"/>
                    <a:gd name="T40" fmla="*/ 14 w 200"/>
                    <a:gd name="T41" fmla="*/ 97 h 503"/>
                    <a:gd name="T42" fmla="*/ 21 w 200"/>
                    <a:gd name="T43" fmla="*/ 124 h 503"/>
                    <a:gd name="T44" fmla="*/ 28 w 200"/>
                    <a:gd name="T45" fmla="*/ 145 h 503"/>
                    <a:gd name="T46" fmla="*/ 35 w 200"/>
                    <a:gd name="T47" fmla="*/ 166 h 503"/>
                    <a:gd name="T48" fmla="*/ 49 w 200"/>
                    <a:gd name="T49" fmla="*/ 193 h 503"/>
                    <a:gd name="T50" fmla="*/ 62 w 200"/>
                    <a:gd name="T51" fmla="*/ 214 h 503"/>
                    <a:gd name="T52" fmla="*/ 69 w 200"/>
                    <a:gd name="T53" fmla="*/ 234 h 503"/>
                    <a:gd name="T54" fmla="*/ 83 w 200"/>
                    <a:gd name="T55" fmla="*/ 255 h 503"/>
                    <a:gd name="T56" fmla="*/ 104 w 200"/>
                    <a:gd name="T57" fmla="*/ 276 h 503"/>
                    <a:gd name="T58" fmla="*/ 124 w 200"/>
                    <a:gd name="T59" fmla="*/ 290 h 503"/>
                    <a:gd name="T60" fmla="*/ 138 w 200"/>
                    <a:gd name="T61" fmla="*/ 296 h 503"/>
                    <a:gd name="T62" fmla="*/ 159 w 200"/>
                    <a:gd name="T63" fmla="*/ 310 h 503"/>
                    <a:gd name="T64" fmla="*/ 173 w 200"/>
                    <a:gd name="T65" fmla="*/ 317 h 503"/>
                    <a:gd name="T66" fmla="*/ 179 w 200"/>
                    <a:gd name="T67" fmla="*/ 331 h 503"/>
                    <a:gd name="T68" fmla="*/ 186 w 200"/>
                    <a:gd name="T69" fmla="*/ 338 h 503"/>
                    <a:gd name="T70" fmla="*/ 200 w 200"/>
                    <a:gd name="T71" fmla="*/ 358 h 503"/>
                    <a:gd name="T72" fmla="*/ 200 w 200"/>
                    <a:gd name="T73" fmla="*/ 365 h 503"/>
                    <a:gd name="T74" fmla="*/ 200 w 200"/>
                    <a:gd name="T75" fmla="*/ 379 h 503"/>
                    <a:gd name="T76" fmla="*/ 200 w 200"/>
                    <a:gd name="T77" fmla="*/ 393 h 503"/>
                    <a:gd name="T78" fmla="*/ 200 w 200"/>
                    <a:gd name="T79" fmla="*/ 414 h 503"/>
                    <a:gd name="T80" fmla="*/ 193 w 200"/>
                    <a:gd name="T81" fmla="*/ 420 h 503"/>
                    <a:gd name="T82" fmla="*/ 186 w 200"/>
                    <a:gd name="T83" fmla="*/ 434 h 503"/>
                    <a:gd name="T84" fmla="*/ 179 w 200"/>
                    <a:gd name="T85" fmla="*/ 448 h 503"/>
                    <a:gd name="T86" fmla="*/ 179 w 200"/>
                    <a:gd name="T87" fmla="*/ 462 h 503"/>
                    <a:gd name="T88" fmla="*/ 166 w 200"/>
                    <a:gd name="T89" fmla="*/ 469 h 503"/>
                    <a:gd name="T90" fmla="*/ 159 w 200"/>
                    <a:gd name="T91" fmla="*/ 489 h 503"/>
                    <a:gd name="T92" fmla="*/ 152 w 200"/>
                    <a:gd name="T93" fmla="*/ 489 h 503"/>
                    <a:gd name="T94" fmla="*/ 145 w 200"/>
                    <a:gd name="T95"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00" h="503">
                      <a:moveTo>
                        <a:pt x="145" y="503"/>
                      </a:moveTo>
                      <a:lnTo>
                        <a:pt x="131" y="496"/>
                      </a:lnTo>
                      <a:lnTo>
                        <a:pt x="124" y="489"/>
                      </a:lnTo>
                      <a:lnTo>
                        <a:pt x="111" y="489"/>
                      </a:lnTo>
                      <a:lnTo>
                        <a:pt x="104" y="475"/>
                      </a:lnTo>
                      <a:lnTo>
                        <a:pt x="97" y="469"/>
                      </a:lnTo>
                      <a:lnTo>
                        <a:pt x="90" y="455"/>
                      </a:lnTo>
                      <a:lnTo>
                        <a:pt x="83" y="448"/>
                      </a:lnTo>
                      <a:lnTo>
                        <a:pt x="76" y="434"/>
                      </a:lnTo>
                      <a:lnTo>
                        <a:pt x="69" y="420"/>
                      </a:lnTo>
                      <a:lnTo>
                        <a:pt x="62" y="407"/>
                      </a:lnTo>
                      <a:lnTo>
                        <a:pt x="55" y="393"/>
                      </a:lnTo>
                      <a:lnTo>
                        <a:pt x="49" y="372"/>
                      </a:lnTo>
                      <a:lnTo>
                        <a:pt x="49" y="358"/>
                      </a:lnTo>
                      <a:lnTo>
                        <a:pt x="35" y="345"/>
                      </a:lnTo>
                      <a:lnTo>
                        <a:pt x="28" y="324"/>
                      </a:lnTo>
                      <a:lnTo>
                        <a:pt x="28" y="303"/>
                      </a:lnTo>
                      <a:lnTo>
                        <a:pt x="21" y="290"/>
                      </a:lnTo>
                      <a:lnTo>
                        <a:pt x="21" y="269"/>
                      </a:lnTo>
                      <a:lnTo>
                        <a:pt x="14" y="248"/>
                      </a:lnTo>
                      <a:lnTo>
                        <a:pt x="7" y="234"/>
                      </a:lnTo>
                      <a:lnTo>
                        <a:pt x="7" y="214"/>
                      </a:lnTo>
                      <a:lnTo>
                        <a:pt x="7" y="193"/>
                      </a:lnTo>
                      <a:lnTo>
                        <a:pt x="7" y="172"/>
                      </a:lnTo>
                      <a:lnTo>
                        <a:pt x="0" y="152"/>
                      </a:lnTo>
                      <a:lnTo>
                        <a:pt x="0" y="131"/>
                      </a:lnTo>
                      <a:lnTo>
                        <a:pt x="0" y="110"/>
                      </a:lnTo>
                      <a:lnTo>
                        <a:pt x="0" y="90"/>
                      </a:lnTo>
                      <a:lnTo>
                        <a:pt x="0" y="76"/>
                      </a:lnTo>
                      <a:lnTo>
                        <a:pt x="0" y="55"/>
                      </a:lnTo>
                      <a:lnTo>
                        <a:pt x="0" y="35"/>
                      </a:lnTo>
                      <a:lnTo>
                        <a:pt x="0" y="14"/>
                      </a:lnTo>
                      <a:lnTo>
                        <a:pt x="7" y="0"/>
                      </a:lnTo>
                      <a:lnTo>
                        <a:pt x="0" y="14"/>
                      </a:lnTo>
                      <a:lnTo>
                        <a:pt x="0" y="21"/>
                      </a:lnTo>
                      <a:lnTo>
                        <a:pt x="0" y="35"/>
                      </a:lnTo>
                      <a:lnTo>
                        <a:pt x="7" y="42"/>
                      </a:lnTo>
                      <a:lnTo>
                        <a:pt x="7" y="55"/>
                      </a:lnTo>
                      <a:lnTo>
                        <a:pt x="7" y="62"/>
                      </a:lnTo>
                      <a:lnTo>
                        <a:pt x="7" y="76"/>
                      </a:lnTo>
                      <a:lnTo>
                        <a:pt x="7" y="90"/>
                      </a:lnTo>
                      <a:lnTo>
                        <a:pt x="14" y="97"/>
                      </a:lnTo>
                      <a:lnTo>
                        <a:pt x="14" y="110"/>
                      </a:lnTo>
                      <a:lnTo>
                        <a:pt x="21" y="124"/>
                      </a:lnTo>
                      <a:lnTo>
                        <a:pt x="21" y="131"/>
                      </a:lnTo>
                      <a:lnTo>
                        <a:pt x="28" y="145"/>
                      </a:lnTo>
                      <a:lnTo>
                        <a:pt x="28" y="159"/>
                      </a:lnTo>
                      <a:lnTo>
                        <a:pt x="35" y="166"/>
                      </a:lnTo>
                      <a:lnTo>
                        <a:pt x="42" y="179"/>
                      </a:lnTo>
                      <a:lnTo>
                        <a:pt x="49" y="193"/>
                      </a:lnTo>
                      <a:lnTo>
                        <a:pt x="55" y="207"/>
                      </a:lnTo>
                      <a:lnTo>
                        <a:pt x="62" y="214"/>
                      </a:lnTo>
                      <a:lnTo>
                        <a:pt x="69" y="221"/>
                      </a:lnTo>
                      <a:lnTo>
                        <a:pt x="69" y="234"/>
                      </a:lnTo>
                      <a:lnTo>
                        <a:pt x="83" y="241"/>
                      </a:lnTo>
                      <a:lnTo>
                        <a:pt x="83" y="255"/>
                      </a:lnTo>
                      <a:lnTo>
                        <a:pt x="97" y="262"/>
                      </a:lnTo>
                      <a:lnTo>
                        <a:pt x="104" y="276"/>
                      </a:lnTo>
                      <a:lnTo>
                        <a:pt x="111" y="283"/>
                      </a:lnTo>
                      <a:lnTo>
                        <a:pt x="124" y="290"/>
                      </a:lnTo>
                      <a:lnTo>
                        <a:pt x="131" y="296"/>
                      </a:lnTo>
                      <a:lnTo>
                        <a:pt x="138" y="296"/>
                      </a:lnTo>
                      <a:lnTo>
                        <a:pt x="145" y="303"/>
                      </a:lnTo>
                      <a:lnTo>
                        <a:pt x="159" y="310"/>
                      </a:lnTo>
                      <a:lnTo>
                        <a:pt x="166" y="317"/>
                      </a:lnTo>
                      <a:lnTo>
                        <a:pt x="173" y="317"/>
                      </a:lnTo>
                      <a:lnTo>
                        <a:pt x="179" y="324"/>
                      </a:lnTo>
                      <a:lnTo>
                        <a:pt x="179" y="331"/>
                      </a:lnTo>
                      <a:lnTo>
                        <a:pt x="186" y="338"/>
                      </a:lnTo>
                      <a:lnTo>
                        <a:pt x="186" y="338"/>
                      </a:lnTo>
                      <a:lnTo>
                        <a:pt x="193" y="345"/>
                      </a:lnTo>
                      <a:lnTo>
                        <a:pt x="200" y="358"/>
                      </a:lnTo>
                      <a:lnTo>
                        <a:pt x="200" y="358"/>
                      </a:lnTo>
                      <a:lnTo>
                        <a:pt x="200" y="365"/>
                      </a:lnTo>
                      <a:lnTo>
                        <a:pt x="200" y="372"/>
                      </a:lnTo>
                      <a:lnTo>
                        <a:pt x="200" y="379"/>
                      </a:lnTo>
                      <a:lnTo>
                        <a:pt x="200" y="386"/>
                      </a:lnTo>
                      <a:lnTo>
                        <a:pt x="200" y="393"/>
                      </a:lnTo>
                      <a:lnTo>
                        <a:pt x="200" y="400"/>
                      </a:lnTo>
                      <a:lnTo>
                        <a:pt x="200" y="414"/>
                      </a:lnTo>
                      <a:lnTo>
                        <a:pt x="200" y="414"/>
                      </a:lnTo>
                      <a:lnTo>
                        <a:pt x="193" y="420"/>
                      </a:lnTo>
                      <a:lnTo>
                        <a:pt x="193" y="434"/>
                      </a:lnTo>
                      <a:lnTo>
                        <a:pt x="186" y="434"/>
                      </a:lnTo>
                      <a:lnTo>
                        <a:pt x="186" y="441"/>
                      </a:lnTo>
                      <a:lnTo>
                        <a:pt x="179" y="448"/>
                      </a:lnTo>
                      <a:lnTo>
                        <a:pt x="179" y="455"/>
                      </a:lnTo>
                      <a:lnTo>
                        <a:pt x="179" y="462"/>
                      </a:lnTo>
                      <a:lnTo>
                        <a:pt x="173" y="469"/>
                      </a:lnTo>
                      <a:lnTo>
                        <a:pt x="166" y="469"/>
                      </a:lnTo>
                      <a:lnTo>
                        <a:pt x="166" y="482"/>
                      </a:lnTo>
                      <a:lnTo>
                        <a:pt x="159" y="489"/>
                      </a:lnTo>
                      <a:lnTo>
                        <a:pt x="159" y="489"/>
                      </a:lnTo>
                      <a:lnTo>
                        <a:pt x="152" y="489"/>
                      </a:lnTo>
                      <a:lnTo>
                        <a:pt x="145" y="496"/>
                      </a:lnTo>
                      <a:lnTo>
                        <a:pt x="145" y="503"/>
                      </a:lnTo>
                      <a:lnTo>
                        <a:pt x="145" y="503"/>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26" name="Freeform 20"/>
                <p:cNvSpPr/>
                <p:nvPr/>
              </p:nvSpPr>
              <p:spPr bwMode="auto">
                <a:xfrm>
                  <a:off x="4882" y="5297"/>
                  <a:ext cx="435" cy="1095"/>
                </a:xfrm>
                <a:custGeom>
                  <a:avLst/>
                  <a:gdLst>
                    <a:gd name="T0" fmla="*/ 145 w 200"/>
                    <a:gd name="T1" fmla="*/ 503 h 503"/>
                    <a:gd name="T2" fmla="*/ 124 w 200"/>
                    <a:gd name="T3" fmla="*/ 489 h 503"/>
                    <a:gd name="T4" fmla="*/ 104 w 200"/>
                    <a:gd name="T5" fmla="*/ 475 h 503"/>
                    <a:gd name="T6" fmla="*/ 90 w 200"/>
                    <a:gd name="T7" fmla="*/ 455 h 503"/>
                    <a:gd name="T8" fmla="*/ 76 w 200"/>
                    <a:gd name="T9" fmla="*/ 434 h 503"/>
                    <a:gd name="T10" fmla="*/ 62 w 200"/>
                    <a:gd name="T11" fmla="*/ 407 h 503"/>
                    <a:gd name="T12" fmla="*/ 49 w 200"/>
                    <a:gd name="T13" fmla="*/ 372 h 503"/>
                    <a:gd name="T14" fmla="*/ 35 w 200"/>
                    <a:gd name="T15" fmla="*/ 345 h 503"/>
                    <a:gd name="T16" fmla="*/ 28 w 200"/>
                    <a:gd name="T17" fmla="*/ 303 h 503"/>
                    <a:gd name="T18" fmla="*/ 21 w 200"/>
                    <a:gd name="T19" fmla="*/ 269 h 503"/>
                    <a:gd name="T20" fmla="*/ 7 w 200"/>
                    <a:gd name="T21" fmla="*/ 234 h 503"/>
                    <a:gd name="T22" fmla="*/ 7 w 200"/>
                    <a:gd name="T23" fmla="*/ 193 h 503"/>
                    <a:gd name="T24" fmla="*/ 0 w 200"/>
                    <a:gd name="T25" fmla="*/ 152 h 503"/>
                    <a:gd name="T26" fmla="*/ 0 w 200"/>
                    <a:gd name="T27" fmla="*/ 110 h 503"/>
                    <a:gd name="T28" fmla="*/ 0 w 200"/>
                    <a:gd name="T29" fmla="*/ 76 h 503"/>
                    <a:gd name="T30" fmla="*/ 0 w 200"/>
                    <a:gd name="T31" fmla="*/ 35 h 503"/>
                    <a:gd name="T32" fmla="*/ 7 w 200"/>
                    <a:gd name="T33" fmla="*/ 0 h 503"/>
                    <a:gd name="T34" fmla="*/ 0 w 200"/>
                    <a:gd name="T35" fmla="*/ 21 h 503"/>
                    <a:gd name="T36" fmla="*/ 7 w 200"/>
                    <a:gd name="T37" fmla="*/ 42 h 503"/>
                    <a:gd name="T38" fmla="*/ 7 w 200"/>
                    <a:gd name="T39" fmla="*/ 62 h 503"/>
                    <a:gd name="T40" fmla="*/ 7 w 200"/>
                    <a:gd name="T41" fmla="*/ 90 h 503"/>
                    <a:gd name="T42" fmla="*/ 14 w 200"/>
                    <a:gd name="T43" fmla="*/ 110 h 503"/>
                    <a:gd name="T44" fmla="*/ 21 w 200"/>
                    <a:gd name="T45" fmla="*/ 131 h 503"/>
                    <a:gd name="T46" fmla="*/ 28 w 200"/>
                    <a:gd name="T47" fmla="*/ 159 h 503"/>
                    <a:gd name="T48" fmla="*/ 42 w 200"/>
                    <a:gd name="T49" fmla="*/ 179 h 503"/>
                    <a:gd name="T50" fmla="*/ 55 w 200"/>
                    <a:gd name="T51" fmla="*/ 207 h 503"/>
                    <a:gd name="T52" fmla="*/ 69 w 200"/>
                    <a:gd name="T53" fmla="*/ 221 h 503"/>
                    <a:gd name="T54" fmla="*/ 83 w 200"/>
                    <a:gd name="T55" fmla="*/ 241 h 503"/>
                    <a:gd name="T56" fmla="*/ 97 w 200"/>
                    <a:gd name="T57" fmla="*/ 262 h 503"/>
                    <a:gd name="T58" fmla="*/ 111 w 200"/>
                    <a:gd name="T59" fmla="*/ 283 h 503"/>
                    <a:gd name="T60" fmla="*/ 131 w 200"/>
                    <a:gd name="T61" fmla="*/ 296 h 503"/>
                    <a:gd name="T62" fmla="*/ 145 w 200"/>
                    <a:gd name="T63" fmla="*/ 303 h 503"/>
                    <a:gd name="T64" fmla="*/ 166 w 200"/>
                    <a:gd name="T65" fmla="*/ 317 h 503"/>
                    <a:gd name="T66" fmla="*/ 179 w 200"/>
                    <a:gd name="T67" fmla="*/ 324 h 503"/>
                    <a:gd name="T68" fmla="*/ 186 w 200"/>
                    <a:gd name="T69" fmla="*/ 338 h 503"/>
                    <a:gd name="T70" fmla="*/ 193 w 200"/>
                    <a:gd name="T71" fmla="*/ 345 h 503"/>
                    <a:gd name="T72" fmla="*/ 200 w 200"/>
                    <a:gd name="T73" fmla="*/ 358 h 503"/>
                    <a:gd name="T74" fmla="*/ 200 w 200"/>
                    <a:gd name="T75" fmla="*/ 372 h 503"/>
                    <a:gd name="T76" fmla="*/ 200 w 200"/>
                    <a:gd name="T77" fmla="*/ 386 h 503"/>
                    <a:gd name="T78" fmla="*/ 200 w 200"/>
                    <a:gd name="T79" fmla="*/ 400 h 503"/>
                    <a:gd name="T80" fmla="*/ 200 w 200"/>
                    <a:gd name="T81" fmla="*/ 414 h 503"/>
                    <a:gd name="T82" fmla="*/ 193 w 200"/>
                    <a:gd name="T83" fmla="*/ 434 h 503"/>
                    <a:gd name="T84" fmla="*/ 186 w 200"/>
                    <a:gd name="T85" fmla="*/ 441 h 503"/>
                    <a:gd name="T86" fmla="*/ 179 w 200"/>
                    <a:gd name="T87" fmla="*/ 455 h 503"/>
                    <a:gd name="T88" fmla="*/ 173 w 200"/>
                    <a:gd name="T89" fmla="*/ 469 h 503"/>
                    <a:gd name="T90" fmla="*/ 166 w 200"/>
                    <a:gd name="T91" fmla="*/ 482 h 503"/>
                    <a:gd name="T92" fmla="*/ 159 w 200"/>
                    <a:gd name="T93" fmla="*/ 489 h 503"/>
                    <a:gd name="T94" fmla="*/ 145 w 200"/>
                    <a:gd name="T95" fmla="*/ 496 h 503"/>
                    <a:gd name="T96" fmla="*/ 145 w 200"/>
                    <a:gd name="T97" fmla="*/ 50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00" h="503">
                      <a:moveTo>
                        <a:pt x="145" y="503"/>
                      </a:moveTo>
                      <a:lnTo>
                        <a:pt x="124" y="489"/>
                      </a:lnTo>
                      <a:lnTo>
                        <a:pt x="104" y="475"/>
                      </a:lnTo>
                      <a:lnTo>
                        <a:pt x="90" y="455"/>
                      </a:lnTo>
                      <a:lnTo>
                        <a:pt x="76" y="434"/>
                      </a:lnTo>
                      <a:lnTo>
                        <a:pt x="62" y="407"/>
                      </a:lnTo>
                      <a:lnTo>
                        <a:pt x="49" y="372"/>
                      </a:lnTo>
                      <a:lnTo>
                        <a:pt x="35" y="345"/>
                      </a:lnTo>
                      <a:lnTo>
                        <a:pt x="28" y="303"/>
                      </a:lnTo>
                      <a:lnTo>
                        <a:pt x="21" y="269"/>
                      </a:lnTo>
                      <a:lnTo>
                        <a:pt x="7" y="234"/>
                      </a:lnTo>
                      <a:lnTo>
                        <a:pt x="7" y="193"/>
                      </a:lnTo>
                      <a:lnTo>
                        <a:pt x="0" y="152"/>
                      </a:lnTo>
                      <a:lnTo>
                        <a:pt x="0" y="110"/>
                      </a:lnTo>
                      <a:lnTo>
                        <a:pt x="0" y="76"/>
                      </a:lnTo>
                      <a:lnTo>
                        <a:pt x="0" y="35"/>
                      </a:lnTo>
                      <a:lnTo>
                        <a:pt x="7" y="0"/>
                      </a:lnTo>
                      <a:lnTo>
                        <a:pt x="0" y="21"/>
                      </a:lnTo>
                      <a:lnTo>
                        <a:pt x="7" y="42"/>
                      </a:lnTo>
                      <a:lnTo>
                        <a:pt x="7" y="62"/>
                      </a:lnTo>
                      <a:lnTo>
                        <a:pt x="7" y="90"/>
                      </a:lnTo>
                      <a:lnTo>
                        <a:pt x="14" y="110"/>
                      </a:lnTo>
                      <a:lnTo>
                        <a:pt x="21" y="131"/>
                      </a:lnTo>
                      <a:lnTo>
                        <a:pt x="28" y="159"/>
                      </a:lnTo>
                      <a:lnTo>
                        <a:pt x="42" y="179"/>
                      </a:lnTo>
                      <a:lnTo>
                        <a:pt x="55" y="207"/>
                      </a:lnTo>
                      <a:lnTo>
                        <a:pt x="69" y="221"/>
                      </a:lnTo>
                      <a:lnTo>
                        <a:pt x="83" y="241"/>
                      </a:lnTo>
                      <a:lnTo>
                        <a:pt x="97" y="262"/>
                      </a:lnTo>
                      <a:lnTo>
                        <a:pt x="111" y="283"/>
                      </a:lnTo>
                      <a:lnTo>
                        <a:pt x="131" y="296"/>
                      </a:lnTo>
                      <a:lnTo>
                        <a:pt x="145" y="303"/>
                      </a:lnTo>
                      <a:lnTo>
                        <a:pt x="166" y="317"/>
                      </a:lnTo>
                      <a:lnTo>
                        <a:pt x="179" y="324"/>
                      </a:lnTo>
                      <a:lnTo>
                        <a:pt x="186" y="338"/>
                      </a:lnTo>
                      <a:lnTo>
                        <a:pt x="193" y="345"/>
                      </a:lnTo>
                      <a:lnTo>
                        <a:pt x="200" y="358"/>
                      </a:lnTo>
                      <a:lnTo>
                        <a:pt x="200" y="372"/>
                      </a:lnTo>
                      <a:lnTo>
                        <a:pt x="200" y="386"/>
                      </a:lnTo>
                      <a:lnTo>
                        <a:pt x="200" y="400"/>
                      </a:lnTo>
                      <a:lnTo>
                        <a:pt x="200" y="414"/>
                      </a:lnTo>
                      <a:lnTo>
                        <a:pt x="193" y="434"/>
                      </a:lnTo>
                      <a:lnTo>
                        <a:pt x="186" y="441"/>
                      </a:lnTo>
                      <a:lnTo>
                        <a:pt x="179" y="455"/>
                      </a:lnTo>
                      <a:lnTo>
                        <a:pt x="173" y="469"/>
                      </a:lnTo>
                      <a:lnTo>
                        <a:pt x="166" y="482"/>
                      </a:lnTo>
                      <a:lnTo>
                        <a:pt x="159" y="489"/>
                      </a:lnTo>
                      <a:lnTo>
                        <a:pt x="145" y="496"/>
                      </a:lnTo>
                      <a:lnTo>
                        <a:pt x="145" y="503"/>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27" name="Freeform 21"/>
                <p:cNvSpPr/>
                <p:nvPr/>
              </p:nvSpPr>
              <p:spPr bwMode="auto">
                <a:xfrm>
                  <a:off x="4882" y="5297"/>
                  <a:ext cx="570" cy="691"/>
                </a:xfrm>
                <a:custGeom>
                  <a:avLst/>
                  <a:gdLst>
                    <a:gd name="T0" fmla="*/ 159 w 262"/>
                    <a:gd name="T1" fmla="*/ 310 h 317"/>
                    <a:gd name="T2" fmla="*/ 145 w 262"/>
                    <a:gd name="T3" fmla="*/ 296 h 317"/>
                    <a:gd name="T4" fmla="*/ 117 w 262"/>
                    <a:gd name="T5" fmla="*/ 283 h 317"/>
                    <a:gd name="T6" fmla="*/ 104 w 262"/>
                    <a:gd name="T7" fmla="*/ 269 h 317"/>
                    <a:gd name="T8" fmla="*/ 83 w 262"/>
                    <a:gd name="T9" fmla="*/ 248 h 317"/>
                    <a:gd name="T10" fmla="*/ 69 w 262"/>
                    <a:gd name="T11" fmla="*/ 228 h 317"/>
                    <a:gd name="T12" fmla="*/ 49 w 262"/>
                    <a:gd name="T13" fmla="*/ 207 h 317"/>
                    <a:gd name="T14" fmla="*/ 42 w 262"/>
                    <a:gd name="T15" fmla="*/ 179 h 317"/>
                    <a:gd name="T16" fmla="*/ 28 w 262"/>
                    <a:gd name="T17" fmla="*/ 152 h 317"/>
                    <a:gd name="T18" fmla="*/ 21 w 262"/>
                    <a:gd name="T19" fmla="*/ 131 h 317"/>
                    <a:gd name="T20" fmla="*/ 14 w 262"/>
                    <a:gd name="T21" fmla="*/ 104 h 317"/>
                    <a:gd name="T22" fmla="*/ 7 w 262"/>
                    <a:gd name="T23" fmla="*/ 76 h 317"/>
                    <a:gd name="T24" fmla="*/ 7 w 262"/>
                    <a:gd name="T25" fmla="*/ 55 h 317"/>
                    <a:gd name="T26" fmla="*/ 7 w 262"/>
                    <a:gd name="T27" fmla="*/ 35 h 317"/>
                    <a:gd name="T28" fmla="*/ 0 w 262"/>
                    <a:gd name="T29" fmla="*/ 21 h 317"/>
                    <a:gd name="T30" fmla="*/ 7 w 262"/>
                    <a:gd name="T31" fmla="*/ 7 h 317"/>
                    <a:gd name="T32" fmla="*/ 235 w 262"/>
                    <a:gd name="T33" fmla="*/ 97 h 317"/>
                    <a:gd name="T34" fmla="*/ 248 w 262"/>
                    <a:gd name="T35" fmla="*/ 110 h 317"/>
                    <a:gd name="T36" fmla="*/ 255 w 262"/>
                    <a:gd name="T37" fmla="*/ 117 h 317"/>
                    <a:gd name="T38" fmla="*/ 262 w 262"/>
                    <a:gd name="T39" fmla="*/ 131 h 317"/>
                    <a:gd name="T40" fmla="*/ 262 w 262"/>
                    <a:gd name="T41" fmla="*/ 145 h 317"/>
                    <a:gd name="T42" fmla="*/ 262 w 262"/>
                    <a:gd name="T43" fmla="*/ 166 h 317"/>
                    <a:gd name="T44" fmla="*/ 262 w 262"/>
                    <a:gd name="T45" fmla="*/ 179 h 317"/>
                    <a:gd name="T46" fmla="*/ 255 w 262"/>
                    <a:gd name="T47" fmla="*/ 200 h 317"/>
                    <a:gd name="T48" fmla="*/ 248 w 262"/>
                    <a:gd name="T49" fmla="*/ 221 h 317"/>
                    <a:gd name="T50" fmla="*/ 241 w 262"/>
                    <a:gd name="T51" fmla="*/ 241 h 317"/>
                    <a:gd name="T52" fmla="*/ 235 w 262"/>
                    <a:gd name="T53" fmla="*/ 255 h 317"/>
                    <a:gd name="T54" fmla="*/ 228 w 262"/>
                    <a:gd name="T55" fmla="*/ 269 h 317"/>
                    <a:gd name="T56" fmla="*/ 214 w 262"/>
                    <a:gd name="T57" fmla="*/ 283 h 317"/>
                    <a:gd name="T58" fmla="*/ 207 w 262"/>
                    <a:gd name="T59" fmla="*/ 296 h 317"/>
                    <a:gd name="T60" fmla="*/ 193 w 262"/>
                    <a:gd name="T61" fmla="*/ 303 h 317"/>
                    <a:gd name="T62" fmla="*/ 179 w 262"/>
                    <a:gd name="T63" fmla="*/ 317 h 317"/>
                    <a:gd name="T64" fmla="*/ 179 w 262"/>
                    <a:gd name="T65"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17">
                      <a:moveTo>
                        <a:pt x="179" y="317"/>
                      </a:moveTo>
                      <a:lnTo>
                        <a:pt x="159" y="310"/>
                      </a:lnTo>
                      <a:lnTo>
                        <a:pt x="152" y="303"/>
                      </a:lnTo>
                      <a:lnTo>
                        <a:pt x="145" y="296"/>
                      </a:lnTo>
                      <a:lnTo>
                        <a:pt x="124" y="296"/>
                      </a:lnTo>
                      <a:lnTo>
                        <a:pt x="117" y="283"/>
                      </a:lnTo>
                      <a:lnTo>
                        <a:pt x="111" y="283"/>
                      </a:lnTo>
                      <a:lnTo>
                        <a:pt x="104" y="269"/>
                      </a:lnTo>
                      <a:lnTo>
                        <a:pt x="90" y="262"/>
                      </a:lnTo>
                      <a:lnTo>
                        <a:pt x="83" y="248"/>
                      </a:lnTo>
                      <a:lnTo>
                        <a:pt x="76" y="241"/>
                      </a:lnTo>
                      <a:lnTo>
                        <a:pt x="69" y="228"/>
                      </a:lnTo>
                      <a:lnTo>
                        <a:pt x="62" y="214"/>
                      </a:lnTo>
                      <a:lnTo>
                        <a:pt x="49" y="207"/>
                      </a:lnTo>
                      <a:lnTo>
                        <a:pt x="49" y="186"/>
                      </a:lnTo>
                      <a:lnTo>
                        <a:pt x="42" y="179"/>
                      </a:lnTo>
                      <a:lnTo>
                        <a:pt x="35" y="166"/>
                      </a:lnTo>
                      <a:lnTo>
                        <a:pt x="28" y="152"/>
                      </a:lnTo>
                      <a:lnTo>
                        <a:pt x="28" y="138"/>
                      </a:lnTo>
                      <a:lnTo>
                        <a:pt x="21" y="131"/>
                      </a:lnTo>
                      <a:lnTo>
                        <a:pt x="14" y="110"/>
                      </a:lnTo>
                      <a:lnTo>
                        <a:pt x="14" y="104"/>
                      </a:lnTo>
                      <a:lnTo>
                        <a:pt x="7" y="90"/>
                      </a:lnTo>
                      <a:lnTo>
                        <a:pt x="7" y="76"/>
                      </a:lnTo>
                      <a:lnTo>
                        <a:pt x="7" y="69"/>
                      </a:lnTo>
                      <a:lnTo>
                        <a:pt x="7" y="55"/>
                      </a:lnTo>
                      <a:lnTo>
                        <a:pt x="7" y="48"/>
                      </a:lnTo>
                      <a:lnTo>
                        <a:pt x="7" y="35"/>
                      </a:lnTo>
                      <a:lnTo>
                        <a:pt x="0" y="35"/>
                      </a:lnTo>
                      <a:lnTo>
                        <a:pt x="0" y="21"/>
                      </a:lnTo>
                      <a:lnTo>
                        <a:pt x="7" y="14"/>
                      </a:lnTo>
                      <a:lnTo>
                        <a:pt x="7" y="7"/>
                      </a:lnTo>
                      <a:lnTo>
                        <a:pt x="7" y="0"/>
                      </a:lnTo>
                      <a:lnTo>
                        <a:pt x="235" y="97"/>
                      </a:lnTo>
                      <a:lnTo>
                        <a:pt x="248" y="104"/>
                      </a:lnTo>
                      <a:lnTo>
                        <a:pt x="248" y="110"/>
                      </a:lnTo>
                      <a:lnTo>
                        <a:pt x="255" y="110"/>
                      </a:lnTo>
                      <a:lnTo>
                        <a:pt x="255" y="117"/>
                      </a:lnTo>
                      <a:lnTo>
                        <a:pt x="262" y="124"/>
                      </a:lnTo>
                      <a:lnTo>
                        <a:pt x="262" y="131"/>
                      </a:lnTo>
                      <a:lnTo>
                        <a:pt x="262" y="138"/>
                      </a:lnTo>
                      <a:lnTo>
                        <a:pt x="262" y="145"/>
                      </a:lnTo>
                      <a:lnTo>
                        <a:pt x="262" y="152"/>
                      </a:lnTo>
                      <a:lnTo>
                        <a:pt x="262" y="166"/>
                      </a:lnTo>
                      <a:lnTo>
                        <a:pt x="262" y="172"/>
                      </a:lnTo>
                      <a:lnTo>
                        <a:pt x="262" y="179"/>
                      </a:lnTo>
                      <a:lnTo>
                        <a:pt x="255" y="186"/>
                      </a:lnTo>
                      <a:lnTo>
                        <a:pt x="255" y="200"/>
                      </a:lnTo>
                      <a:lnTo>
                        <a:pt x="255" y="207"/>
                      </a:lnTo>
                      <a:lnTo>
                        <a:pt x="248" y="221"/>
                      </a:lnTo>
                      <a:lnTo>
                        <a:pt x="248" y="228"/>
                      </a:lnTo>
                      <a:lnTo>
                        <a:pt x="241" y="241"/>
                      </a:lnTo>
                      <a:lnTo>
                        <a:pt x="235" y="241"/>
                      </a:lnTo>
                      <a:lnTo>
                        <a:pt x="235" y="255"/>
                      </a:lnTo>
                      <a:lnTo>
                        <a:pt x="228" y="262"/>
                      </a:lnTo>
                      <a:lnTo>
                        <a:pt x="228" y="269"/>
                      </a:lnTo>
                      <a:lnTo>
                        <a:pt x="221" y="283"/>
                      </a:lnTo>
                      <a:lnTo>
                        <a:pt x="214" y="283"/>
                      </a:lnTo>
                      <a:lnTo>
                        <a:pt x="207" y="290"/>
                      </a:lnTo>
                      <a:lnTo>
                        <a:pt x="207" y="296"/>
                      </a:lnTo>
                      <a:lnTo>
                        <a:pt x="200" y="303"/>
                      </a:lnTo>
                      <a:lnTo>
                        <a:pt x="193" y="303"/>
                      </a:lnTo>
                      <a:lnTo>
                        <a:pt x="186" y="310"/>
                      </a:lnTo>
                      <a:lnTo>
                        <a:pt x="179" y="317"/>
                      </a:lnTo>
                      <a:lnTo>
                        <a:pt x="179" y="317"/>
                      </a:lnTo>
                      <a:lnTo>
                        <a:pt x="179" y="317"/>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28" name="Freeform 22"/>
                <p:cNvSpPr/>
                <p:nvPr/>
              </p:nvSpPr>
              <p:spPr bwMode="auto">
                <a:xfrm>
                  <a:off x="4882" y="5297"/>
                  <a:ext cx="570" cy="691"/>
                </a:xfrm>
                <a:custGeom>
                  <a:avLst/>
                  <a:gdLst>
                    <a:gd name="T0" fmla="*/ 179 w 262"/>
                    <a:gd name="T1" fmla="*/ 317 h 317"/>
                    <a:gd name="T2" fmla="*/ 152 w 262"/>
                    <a:gd name="T3" fmla="*/ 303 h 317"/>
                    <a:gd name="T4" fmla="*/ 124 w 262"/>
                    <a:gd name="T5" fmla="*/ 296 h 317"/>
                    <a:gd name="T6" fmla="*/ 111 w 262"/>
                    <a:gd name="T7" fmla="*/ 283 h 317"/>
                    <a:gd name="T8" fmla="*/ 90 w 262"/>
                    <a:gd name="T9" fmla="*/ 262 h 317"/>
                    <a:gd name="T10" fmla="*/ 76 w 262"/>
                    <a:gd name="T11" fmla="*/ 241 h 317"/>
                    <a:gd name="T12" fmla="*/ 62 w 262"/>
                    <a:gd name="T13" fmla="*/ 214 h 317"/>
                    <a:gd name="T14" fmla="*/ 49 w 262"/>
                    <a:gd name="T15" fmla="*/ 186 h 317"/>
                    <a:gd name="T16" fmla="*/ 35 w 262"/>
                    <a:gd name="T17" fmla="*/ 166 h 317"/>
                    <a:gd name="T18" fmla="*/ 28 w 262"/>
                    <a:gd name="T19" fmla="*/ 138 h 317"/>
                    <a:gd name="T20" fmla="*/ 14 w 262"/>
                    <a:gd name="T21" fmla="*/ 110 h 317"/>
                    <a:gd name="T22" fmla="*/ 7 w 262"/>
                    <a:gd name="T23" fmla="*/ 90 h 317"/>
                    <a:gd name="T24" fmla="*/ 7 w 262"/>
                    <a:gd name="T25" fmla="*/ 69 h 317"/>
                    <a:gd name="T26" fmla="*/ 7 w 262"/>
                    <a:gd name="T27" fmla="*/ 48 h 317"/>
                    <a:gd name="T28" fmla="*/ 0 w 262"/>
                    <a:gd name="T29" fmla="*/ 35 h 317"/>
                    <a:gd name="T30" fmla="*/ 7 w 262"/>
                    <a:gd name="T31" fmla="*/ 14 h 317"/>
                    <a:gd name="T32" fmla="*/ 7 w 262"/>
                    <a:gd name="T33" fmla="*/ 0 h 317"/>
                    <a:gd name="T34" fmla="*/ 235 w 262"/>
                    <a:gd name="T35" fmla="*/ 97 h 317"/>
                    <a:gd name="T36" fmla="*/ 248 w 262"/>
                    <a:gd name="T37" fmla="*/ 110 h 317"/>
                    <a:gd name="T38" fmla="*/ 255 w 262"/>
                    <a:gd name="T39" fmla="*/ 117 h 317"/>
                    <a:gd name="T40" fmla="*/ 262 w 262"/>
                    <a:gd name="T41" fmla="*/ 131 h 317"/>
                    <a:gd name="T42" fmla="*/ 262 w 262"/>
                    <a:gd name="T43" fmla="*/ 145 h 317"/>
                    <a:gd name="T44" fmla="*/ 262 w 262"/>
                    <a:gd name="T45" fmla="*/ 166 h 317"/>
                    <a:gd name="T46" fmla="*/ 262 w 262"/>
                    <a:gd name="T47" fmla="*/ 179 h 317"/>
                    <a:gd name="T48" fmla="*/ 255 w 262"/>
                    <a:gd name="T49" fmla="*/ 200 h 317"/>
                    <a:gd name="T50" fmla="*/ 248 w 262"/>
                    <a:gd name="T51" fmla="*/ 221 h 317"/>
                    <a:gd name="T52" fmla="*/ 241 w 262"/>
                    <a:gd name="T53" fmla="*/ 241 h 317"/>
                    <a:gd name="T54" fmla="*/ 235 w 262"/>
                    <a:gd name="T55" fmla="*/ 255 h 317"/>
                    <a:gd name="T56" fmla="*/ 228 w 262"/>
                    <a:gd name="T57" fmla="*/ 269 h 317"/>
                    <a:gd name="T58" fmla="*/ 214 w 262"/>
                    <a:gd name="T59" fmla="*/ 283 h 317"/>
                    <a:gd name="T60" fmla="*/ 207 w 262"/>
                    <a:gd name="T61" fmla="*/ 296 h 317"/>
                    <a:gd name="T62" fmla="*/ 193 w 262"/>
                    <a:gd name="T63" fmla="*/ 303 h 317"/>
                    <a:gd name="T64" fmla="*/ 179 w 262"/>
                    <a:gd name="T65" fmla="*/ 317 h 317"/>
                    <a:gd name="T66" fmla="*/ 179 w 262"/>
                    <a:gd name="T67" fmla="*/ 31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2" h="317">
                      <a:moveTo>
                        <a:pt x="179" y="317"/>
                      </a:moveTo>
                      <a:lnTo>
                        <a:pt x="152" y="303"/>
                      </a:lnTo>
                      <a:lnTo>
                        <a:pt x="124" y="296"/>
                      </a:lnTo>
                      <a:lnTo>
                        <a:pt x="111" y="283"/>
                      </a:lnTo>
                      <a:lnTo>
                        <a:pt x="90" y="262"/>
                      </a:lnTo>
                      <a:lnTo>
                        <a:pt x="76" y="241"/>
                      </a:lnTo>
                      <a:lnTo>
                        <a:pt x="62" y="214"/>
                      </a:lnTo>
                      <a:lnTo>
                        <a:pt x="49" y="186"/>
                      </a:lnTo>
                      <a:lnTo>
                        <a:pt x="35" y="166"/>
                      </a:lnTo>
                      <a:lnTo>
                        <a:pt x="28" y="138"/>
                      </a:lnTo>
                      <a:lnTo>
                        <a:pt x="14" y="110"/>
                      </a:lnTo>
                      <a:lnTo>
                        <a:pt x="7" y="90"/>
                      </a:lnTo>
                      <a:lnTo>
                        <a:pt x="7" y="69"/>
                      </a:lnTo>
                      <a:lnTo>
                        <a:pt x="7" y="48"/>
                      </a:lnTo>
                      <a:lnTo>
                        <a:pt x="0" y="35"/>
                      </a:lnTo>
                      <a:lnTo>
                        <a:pt x="7" y="14"/>
                      </a:lnTo>
                      <a:lnTo>
                        <a:pt x="7" y="0"/>
                      </a:lnTo>
                      <a:lnTo>
                        <a:pt x="235" y="97"/>
                      </a:lnTo>
                      <a:lnTo>
                        <a:pt x="248" y="110"/>
                      </a:lnTo>
                      <a:lnTo>
                        <a:pt x="255" y="117"/>
                      </a:lnTo>
                      <a:lnTo>
                        <a:pt x="262" y="131"/>
                      </a:lnTo>
                      <a:lnTo>
                        <a:pt x="262" y="145"/>
                      </a:lnTo>
                      <a:lnTo>
                        <a:pt x="262" y="166"/>
                      </a:lnTo>
                      <a:lnTo>
                        <a:pt x="262" y="179"/>
                      </a:lnTo>
                      <a:lnTo>
                        <a:pt x="255" y="200"/>
                      </a:lnTo>
                      <a:lnTo>
                        <a:pt x="248" y="221"/>
                      </a:lnTo>
                      <a:lnTo>
                        <a:pt x="241" y="241"/>
                      </a:lnTo>
                      <a:lnTo>
                        <a:pt x="235" y="255"/>
                      </a:lnTo>
                      <a:lnTo>
                        <a:pt x="228" y="269"/>
                      </a:lnTo>
                      <a:lnTo>
                        <a:pt x="214" y="283"/>
                      </a:lnTo>
                      <a:lnTo>
                        <a:pt x="207" y="296"/>
                      </a:lnTo>
                      <a:lnTo>
                        <a:pt x="193" y="303"/>
                      </a:lnTo>
                      <a:lnTo>
                        <a:pt x="179" y="317"/>
                      </a:lnTo>
                      <a:lnTo>
                        <a:pt x="179" y="317"/>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29" name="Freeform 23"/>
                <p:cNvSpPr/>
                <p:nvPr/>
              </p:nvSpPr>
              <p:spPr bwMode="auto">
                <a:xfrm>
                  <a:off x="4897" y="5027"/>
                  <a:ext cx="751" cy="481"/>
                </a:xfrm>
                <a:custGeom>
                  <a:avLst/>
                  <a:gdLst>
                    <a:gd name="T0" fmla="*/ 0 w 345"/>
                    <a:gd name="T1" fmla="*/ 124 h 221"/>
                    <a:gd name="T2" fmla="*/ 14 w 345"/>
                    <a:gd name="T3" fmla="*/ 110 h 221"/>
                    <a:gd name="T4" fmla="*/ 35 w 345"/>
                    <a:gd name="T5" fmla="*/ 97 h 221"/>
                    <a:gd name="T6" fmla="*/ 55 w 345"/>
                    <a:gd name="T7" fmla="*/ 83 h 221"/>
                    <a:gd name="T8" fmla="*/ 76 w 345"/>
                    <a:gd name="T9" fmla="*/ 69 h 221"/>
                    <a:gd name="T10" fmla="*/ 97 w 345"/>
                    <a:gd name="T11" fmla="*/ 48 h 221"/>
                    <a:gd name="T12" fmla="*/ 117 w 345"/>
                    <a:gd name="T13" fmla="*/ 42 h 221"/>
                    <a:gd name="T14" fmla="*/ 138 w 345"/>
                    <a:gd name="T15" fmla="*/ 28 h 221"/>
                    <a:gd name="T16" fmla="*/ 159 w 345"/>
                    <a:gd name="T17" fmla="*/ 21 h 221"/>
                    <a:gd name="T18" fmla="*/ 179 w 345"/>
                    <a:gd name="T19" fmla="*/ 7 h 221"/>
                    <a:gd name="T20" fmla="*/ 207 w 345"/>
                    <a:gd name="T21" fmla="*/ 7 h 221"/>
                    <a:gd name="T22" fmla="*/ 228 w 345"/>
                    <a:gd name="T23" fmla="*/ 7 h 221"/>
                    <a:gd name="T24" fmla="*/ 248 w 345"/>
                    <a:gd name="T25" fmla="*/ 0 h 221"/>
                    <a:gd name="T26" fmla="*/ 269 w 345"/>
                    <a:gd name="T27" fmla="*/ 0 h 221"/>
                    <a:gd name="T28" fmla="*/ 290 w 345"/>
                    <a:gd name="T29" fmla="*/ 7 h 221"/>
                    <a:gd name="T30" fmla="*/ 303 w 345"/>
                    <a:gd name="T31" fmla="*/ 7 h 221"/>
                    <a:gd name="T32" fmla="*/ 324 w 345"/>
                    <a:gd name="T33" fmla="*/ 14 h 221"/>
                    <a:gd name="T34" fmla="*/ 338 w 345"/>
                    <a:gd name="T35" fmla="*/ 21 h 221"/>
                    <a:gd name="T36" fmla="*/ 345 w 345"/>
                    <a:gd name="T37" fmla="*/ 28 h 221"/>
                    <a:gd name="T38" fmla="*/ 345 w 345"/>
                    <a:gd name="T39" fmla="*/ 42 h 221"/>
                    <a:gd name="T40" fmla="*/ 345 w 345"/>
                    <a:gd name="T41" fmla="*/ 55 h 221"/>
                    <a:gd name="T42" fmla="*/ 345 w 345"/>
                    <a:gd name="T43" fmla="*/ 69 h 221"/>
                    <a:gd name="T44" fmla="*/ 345 w 345"/>
                    <a:gd name="T45" fmla="*/ 83 h 221"/>
                    <a:gd name="T46" fmla="*/ 345 w 345"/>
                    <a:gd name="T47" fmla="*/ 104 h 221"/>
                    <a:gd name="T48" fmla="*/ 338 w 345"/>
                    <a:gd name="T49" fmla="*/ 124 h 221"/>
                    <a:gd name="T50" fmla="*/ 331 w 345"/>
                    <a:gd name="T51" fmla="*/ 145 h 221"/>
                    <a:gd name="T52" fmla="*/ 324 w 345"/>
                    <a:gd name="T53" fmla="*/ 166 h 221"/>
                    <a:gd name="T54" fmla="*/ 310 w 345"/>
                    <a:gd name="T55" fmla="*/ 179 h 221"/>
                    <a:gd name="T56" fmla="*/ 303 w 345"/>
                    <a:gd name="T57" fmla="*/ 200 h 221"/>
                    <a:gd name="T58" fmla="*/ 290 w 345"/>
                    <a:gd name="T59" fmla="*/ 207 h 221"/>
                    <a:gd name="T60" fmla="*/ 269 w 345"/>
                    <a:gd name="T61" fmla="*/ 214 h 221"/>
                    <a:gd name="T62" fmla="*/ 255 w 345"/>
                    <a:gd name="T63" fmla="*/ 221 h 221"/>
                    <a:gd name="T64" fmla="*/ 234 w 345"/>
                    <a:gd name="T6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221">
                      <a:moveTo>
                        <a:pt x="234" y="221"/>
                      </a:moveTo>
                      <a:lnTo>
                        <a:pt x="0" y="124"/>
                      </a:lnTo>
                      <a:lnTo>
                        <a:pt x="7" y="117"/>
                      </a:lnTo>
                      <a:lnTo>
                        <a:pt x="14" y="110"/>
                      </a:lnTo>
                      <a:lnTo>
                        <a:pt x="21" y="104"/>
                      </a:lnTo>
                      <a:lnTo>
                        <a:pt x="35" y="97"/>
                      </a:lnTo>
                      <a:lnTo>
                        <a:pt x="42" y="83"/>
                      </a:lnTo>
                      <a:lnTo>
                        <a:pt x="55" y="83"/>
                      </a:lnTo>
                      <a:lnTo>
                        <a:pt x="62" y="69"/>
                      </a:lnTo>
                      <a:lnTo>
                        <a:pt x="76" y="69"/>
                      </a:lnTo>
                      <a:lnTo>
                        <a:pt x="83" y="62"/>
                      </a:lnTo>
                      <a:lnTo>
                        <a:pt x="97" y="48"/>
                      </a:lnTo>
                      <a:lnTo>
                        <a:pt x="104" y="48"/>
                      </a:lnTo>
                      <a:lnTo>
                        <a:pt x="117" y="42"/>
                      </a:lnTo>
                      <a:lnTo>
                        <a:pt x="124" y="35"/>
                      </a:lnTo>
                      <a:lnTo>
                        <a:pt x="138" y="28"/>
                      </a:lnTo>
                      <a:lnTo>
                        <a:pt x="152" y="28"/>
                      </a:lnTo>
                      <a:lnTo>
                        <a:pt x="159" y="21"/>
                      </a:lnTo>
                      <a:lnTo>
                        <a:pt x="172" y="14"/>
                      </a:lnTo>
                      <a:lnTo>
                        <a:pt x="179" y="7"/>
                      </a:lnTo>
                      <a:lnTo>
                        <a:pt x="193" y="7"/>
                      </a:lnTo>
                      <a:lnTo>
                        <a:pt x="207" y="7"/>
                      </a:lnTo>
                      <a:lnTo>
                        <a:pt x="214" y="7"/>
                      </a:lnTo>
                      <a:lnTo>
                        <a:pt x="228" y="7"/>
                      </a:lnTo>
                      <a:lnTo>
                        <a:pt x="234" y="0"/>
                      </a:lnTo>
                      <a:lnTo>
                        <a:pt x="248" y="0"/>
                      </a:lnTo>
                      <a:lnTo>
                        <a:pt x="255" y="0"/>
                      </a:lnTo>
                      <a:lnTo>
                        <a:pt x="269" y="0"/>
                      </a:lnTo>
                      <a:lnTo>
                        <a:pt x="283" y="0"/>
                      </a:lnTo>
                      <a:lnTo>
                        <a:pt x="290" y="7"/>
                      </a:lnTo>
                      <a:lnTo>
                        <a:pt x="303" y="7"/>
                      </a:lnTo>
                      <a:lnTo>
                        <a:pt x="303" y="7"/>
                      </a:lnTo>
                      <a:lnTo>
                        <a:pt x="324" y="7"/>
                      </a:lnTo>
                      <a:lnTo>
                        <a:pt x="324" y="14"/>
                      </a:lnTo>
                      <a:lnTo>
                        <a:pt x="331" y="14"/>
                      </a:lnTo>
                      <a:lnTo>
                        <a:pt x="338" y="21"/>
                      </a:lnTo>
                      <a:lnTo>
                        <a:pt x="338" y="28"/>
                      </a:lnTo>
                      <a:lnTo>
                        <a:pt x="345" y="28"/>
                      </a:lnTo>
                      <a:lnTo>
                        <a:pt x="345" y="28"/>
                      </a:lnTo>
                      <a:lnTo>
                        <a:pt x="345" y="42"/>
                      </a:lnTo>
                      <a:lnTo>
                        <a:pt x="345" y="48"/>
                      </a:lnTo>
                      <a:lnTo>
                        <a:pt x="345" y="55"/>
                      </a:lnTo>
                      <a:lnTo>
                        <a:pt x="345" y="62"/>
                      </a:lnTo>
                      <a:lnTo>
                        <a:pt x="345" y="69"/>
                      </a:lnTo>
                      <a:lnTo>
                        <a:pt x="345" y="83"/>
                      </a:lnTo>
                      <a:lnTo>
                        <a:pt x="345" y="83"/>
                      </a:lnTo>
                      <a:lnTo>
                        <a:pt x="345" y="97"/>
                      </a:lnTo>
                      <a:lnTo>
                        <a:pt x="345" y="104"/>
                      </a:lnTo>
                      <a:lnTo>
                        <a:pt x="345" y="117"/>
                      </a:lnTo>
                      <a:lnTo>
                        <a:pt x="338" y="124"/>
                      </a:lnTo>
                      <a:lnTo>
                        <a:pt x="331" y="138"/>
                      </a:lnTo>
                      <a:lnTo>
                        <a:pt x="331" y="145"/>
                      </a:lnTo>
                      <a:lnTo>
                        <a:pt x="324" y="159"/>
                      </a:lnTo>
                      <a:lnTo>
                        <a:pt x="324" y="166"/>
                      </a:lnTo>
                      <a:lnTo>
                        <a:pt x="317" y="172"/>
                      </a:lnTo>
                      <a:lnTo>
                        <a:pt x="310" y="179"/>
                      </a:lnTo>
                      <a:lnTo>
                        <a:pt x="303" y="186"/>
                      </a:lnTo>
                      <a:lnTo>
                        <a:pt x="303" y="200"/>
                      </a:lnTo>
                      <a:lnTo>
                        <a:pt x="290" y="200"/>
                      </a:lnTo>
                      <a:lnTo>
                        <a:pt x="290" y="207"/>
                      </a:lnTo>
                      <a:lnTo>
                        <a:pt x="283" y="214"/>
                      </a:lnTo>
                      <a:lnTo>
                        <a:pt x="269" y="214"/>
                      </a:lnTo>
                      <a:lnTo>
                        <a:pt x="269" y="214"/>
                      </a:lnTo>
                      <a:lnTo>
                        <a:pt x="255" y="221"/>
                      </a:lnTo>
                      <a:lnTo>
                        <a:pt x="248" y="221"/>
                      </a:lnTo>
                      <a:lnTo>
                        <a:pt x="234" y="221"/>
                      </a:lnTo>
                      <a:lnTo>
                        <a:pt x="234" y="22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30" name="Freeform 24"/>
                <p:cNvSpPr/>
                <p:nvPr/>
              </p:nvSpPr>
              <p:spPr bwMode="auto">
                <a:xfrm>
                  <a:off x="4897" y="5027"/>
                  <a:ext cx="751" cy="481"/>
                </a:xfrm>
                <a:custGeom>
                  <a:avLst/>
                  <a:gdLst>
                    <a:gd name="T0" fmla="*/ 234 w 345"/>
                    <a:gd name="T1" fmla="*/ 221 h 221"/>
                    <a:gd name="T2" fmla="*/ 0 w 345"/>
                    <a:gd name="T3" fmla="*/ 124 h 221"/>
                    <a:gd name="T4" fmla="*/ 14 w 345"/>
                    <a:gd name="T5" fmla="*/ 110 h 221"/>
                    <a:gd name="T6" fmla="*/ 35 w 345"/>
                    <a:gd name="T7" fmla="*/ 97 h 221"/>
                    <a:gd name="T8" fmla="*/ 55 w 345"/>
                    <a:gd name="T9" fmla="*/ 83 h 221"/>
                    <a:gd name="T10" fmla="*/ 76 w 345"/>
                    <a:gd name="T11" fmla="*/ 69 h 221"/>
                    <a:gd name="T12" fmla="*/ 97 w 345"/>
                    <a:gd name="T13" fmla="*/ 48 h 221"/>
                    <a:gd name="T14" fmla="*/ 117 w 345"/>
                    <a:gd name="T15" fmla="*/ 42 h 221"/>
                    <a:gd name="T16" fmla="*/ 138 w 345"/>
                    <a:gd name="T17" fmla="*/ 28 h 221"/>
                    <a:gd name="T18" fmla="*/ 159 w 345"/>
                    <a:gd name="T19" fmla="*/ 21 h 221"/>
                    <a:gd name="T20" fmla="*/ 179 w 345"/>
                    <a:gd name="T21" fmla="*/ 7 h 221"/>
                    <a:gd name="T22" fmla="*/ 207 w 345"/>
                    <a:gd name="T23" fmla="*/ 7 h 221"/>
                    <a:gd name="T24" fmla="*/ 228 w 345"/>
                    <a:gd name="T25" fmla="*/ 7 h 221"/>
                    <a:gd name="T26" fmla="*/ 248 w 345"/>
                    <a:gd name="T27" fmla="*/ 0 h 221"/>
                    <a:gd name="T28" fmla="*/ 269 w 345"/>
                    <a:gd name="T29" fmla="*/ 0 h 221"/>
                    <a:gd name="T30" fmla="*/ 290 w 345"/>
                    <a:gd name="T31" fmla="*/ 7 h 221"/>
                    <a:gd name="T32" fmla="*/ 303 w 345"/>
                    <a:gd name="T33" fmla="*/ 7 h 221"/>
                    <a:gd name="T34" fmla="*/ 324 w 345"/>
                    <a:gd name="T35" fmla="*/ 14 h 221"/>
                    <a:gd name="T36" fmla="*/ 338 w 345"/>
                    <a:gd name="T37" fmla="*/ 21 h 221"/>
                    <a:gd name="T38" fmla="*/ 345 w 345"/>
                    <a:gd name="T39" fmla="*/ 28 h 221"/>
                    <a:gd name="T40" fmla="*/ 345 w 345"/>
                    <a:gd name="T41" fmla="*/ 42 h 221"/>
                    <a:gd name="T42" fmla="*/ 345 w 345"/>
                    <a:gd name="T43" fmla="*/ 55 h 221"/>
                    <a:gd name="T44" fmla="*/ 345 w 345"/>
                    <a:gd name="T45" fmla="*/ 69 h 221"/>
                    <a:gd name="T46" fmla="*/ 345 w 345"/>
                    <a:gd name="T47" fmla="*/ 83 h 221"/>
                    <a:gd name="T48" fmla="*/ 345 w 345"/>
                    <a:gd name="T49" fmla="*/ 104 h 221"/>
                    <a:gd name="T50" fmla="*/ 338 w 345"/>
                    <a:gd name="T51" fmla="*/ 124 h 221"/>
                    <a:gd name="T52" fmla="*/ 331 w 345"/>
                    <a:gd name="T53" fmla="*/ 145 h 221"/>
                    <a:gd name="T54" fmla="*/ 324 w 345"/>
                    <a:gd name="T55" fmla="*/ 166 h 221"/>
                    <a:gd name="T56" fmla="*/ 310 w 345"/>
                    <a:gd name="T57" fmla="*/ 179 h 221"/>
                    <a:gd name="T58" fmla="*/ 303 w 345"/>
                    <a:gd name="T59" fmla="*/ 200 h 221"/>
                    <a:gd name="T60" fmla="*/ 290 w 345"/>
                    <a:gd name="T61" fmla="*/ 207 h 221"/>
                    <a:gd name="T62" fmla="*/ 269 w 345"/>
                    <a:gd name="T63" fmla="*/ 214 h 221"/>
                    <a:gd name="T64" fmla="*/ 255 w 345"/>
                    <a:gd name="T65" fmla="*/ 221 h 221"/>
                    <a:gd name="T66" fmla="*/ 234 w 345"/>
                    <a:gd name="T67"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5" h="221">
                      <a:moveTo>
                        <a:pt x="234" y="221"/>
                      </a:moveTo>
                      <a:lnTo>
                        <a:pt x="0" y="124"/>
                      </a:lnTo>
                      <a:lnTo>
                        <a:pt x="14" y="110"/>
                      </a:lnTo>
                      <a:lnTo>
                        <a:pt x="35" y="97"/>
                      </a:lnTo>
                      <a:lnTo>
                        <a:pt x="55" y="83"/>
                      </a:lnTo>
                      <a:lnTo>
                        <a:pt x="76" y="69"/>
                      </a:lnTo>
                      <a:lnTo>
                        <a:pt x="97" y="48"/>
                      </a:lnTo>
                      <a:lnTo>
                        <a:pt x="117" y="42"/>
                      </a:lnTo>
                      <a:lnTo>
                        <a:pt x="138" y="28"/>
                      </a:lnTo>
                      <a:lnTo>
                        <a:pt x="159" y="21"/>
                      </a:lnTo>
                      <a:lnTo>
                        <a:pt x="179" y="7"/>
                      </a:lnTo>
                      <a:lnTo>
                        <a:pt x="207" y="7"/>
                      </a:lnTo>
                      <a:lnTo>
                        <a:pt x="228" y="7"/>
                      </a:lnTo>
                      <a:lnTo>
                        <a:pt x="248" y="0"/>
                      </a:lnTo>
                      <a:lnTo>
                        <a:pt x="269" y="0"/>
                      </a:lnTo>
                      <a:lnTo>
                        <a:pt x="290" y="7"/>
                      </a:lnTo>
                      <a:lnTo>
                        <a:pt x="303" y="7"/>
                      </a:lnTo>
                      <a:lnTo>
                        <a:pt x="324" y="14"/>
                      </a:lnTo>
                      <a:lnTo>
                        <a:pt x="338" y="21"/>
                      </a:lnTo>
                      <a:lnTo>
                        <a:pt x="345" y="28"/>
                      </a:lnTo>
                      <a:lnTo>
                        <a:pt x="345" y="42"/>
                      </a:lnTo>
                      <a:lnTo>
                        <a:pt x="345" y="55"/>
                      </a:lnTo>
                      <a:lnTo>
                        <a:pt x="345" y="69"/>
                      </a:lnTo>
                      <a:lnTo>
                        <a:pt x="345" y="83"/>
                      </a:lnTo>
                      <a:lnTo>
                        <a:pt x="345" y="104"/>
                      </a:lnTo>
                      <a:lnTo>
                        <a:pt x="338" y="124"/>
                      </a:lnTo>
                      <a:lnTo>
                        <a:pt x="331" y="145"/>
                      </a:lnTo>
                      <a:lnTo>
                        <a:pt x="324" y="166"/>
                      </a:lnTo>
                      <a:lnTo>
                        <a:pt x="310" y="179"/>
                      </a:lnTo>
                      <a:lnTo>
                        <a:pt x="303" y="200"/>
                      </a:lnTo>
                      <a:lnTo>
                        <a:pt x="290" y="207"/>
                      </a:lnTo>
                      <a:lnTo>
                        <a:pt x="269" y="214"/>
                      </a:lnTo>
                      <a:lnTo>
                        <a:pt x="255" y="221"/>
                      </a:lnTo>
                      <a:lnTo>
                        <a:pt x="234" y="221"/>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31" name="Freeform 25"/>
                <p:cNvSpPr/>
                <p:nvPr/>
              </p:nvSpPr>
              <p:spPr bwMode="auto">
                <a:xfrm>
                  <a:off x="4897" y="4713"/>
                  <a:ext cx="959" cy="584"/>
                </a:xfrm>
                <a:custGeom>
                  <a:avLst/>
                  <a:gdLst>
                    <a:gd name="T0" fmla="*/ 324 w 441"/>
                    <a:gd name="T1" fmla="*/ 151 h 268"/>
                    <a:gd name="T2" fmla="*/ 296 w 441"/>
                    <a:gd name="T3" fmla="*/ 151 h 268"/>
                    <a:gd name="T4" fmla="*/ 269 w 441"/>
                    <a:gd name="T5" fmla="*/ 144 h 268"/>
                    <a:gd name="T6" fmla="*/ 248 w 441"/>
                    <a:gd name="T7" fmla="*/ 144 h 268"/>
                    <a:gd name="T8" fmla="*/ 221 w 441"/>
                    <a:gd name="T9" fmla="*/ 151 h 268"/>
                    <a:gd name="T10" fmla="*/ 193 w 441"/>
                    <a:gd name="T11" fmla="*/ 151 h 268"/>
                    <a:gd name="T12" fmla="*/ 172 w 441"/>
                    <a:gd name="T13" fmla="*/ 158 h 268"/>
                    <a:gd name="T14" fmla="*/ 145 w 441"/>
                    <a:gd name="T15" fmla="*/ 172 h 268"/>
                    <a:gd name="T16" fmla="*/ 124 w 441"/>
                    <a:gd name="T17" fmla="*/ 179 h 268"/>
                    <a:gd name="T18" fmla="*/ 97 w 441"/>
                    <a:gd name="T19" fmla="*/ 192 h 268"/>
                    <a:gd name="T20" fmla="*/ 76 w 441"/>
                    <a:gd name="T21" fmla="*/ 206 h 268"/>
                    <a:gd name="T22" fmla="*/ 62 w 441"/>
                    <a:gd name="T23" fmla="*/ 220 h 268"/>
                    <a:gd name="T24" fmla="*/ 42 w 441"/>
                    <a:gd name="T25" fmla="*/ 227 h 268"/>
                    <a:gd name="T26" fmla="*/ 28 w 441"/>
                    <a:gd name="T27" fmla="*/ 248 h 268"/>
                    <a:gd name="T28" fmla="*/ 14 w 441"/>
                    <a:gd name="T29" fmla="*/ 254 h 268"/>
                    <a:gd name="T30" fmla="*/ 0 w 441"/>
                    <a:gd name="T31" fmla="*/ 268 h 268"/>
                    <a:gd name="T32" fmla="*/ 7 w 441"/>
                    <a:gd name="T33" fmla="*/ 254 h 268"/>
                    <a:gd name="T34" fmla="*/ 21 w 441"/>
                    <a:gd name="T35" fmla="*/ 227 h 268"/>
                    <a:gd name="T36" fmla="*/ 48 w 441"/>
                    <a:gd name="T37" fmla="*/ 192 h 268"/>
                    <a:gd name="T38" fmla="*/ 76 w 441"/>
                    <a:gd name="T39" fmla="*/ 165 h 268"/>
                    <a:gd name="T40" fmla="*/ 97 w 441"/>
                    <a:gd name="T41" fmla="*/ 137 h 268"/>
                    <a:gd name="T42" fmla="*/ 131 w 441"/>
                    <a:gd name="T43" fmla="*/ 117 h 268"/>
                    <a:gd name="T44" fmla="*/ 159 w 441"/>
                    <a:gd name="T45" fmla="*/ 89 h 268"/>
                    <a:gd name="T46" fmla="*/ 193 w 441"/>
                    <a:gd name="T47" fmla="*/ 69 h 268"/>
                    <a:gd name="T48" fmla="*/ 228 w 441"/>
                    <a:gd name="T49" fmla="*/ 55 h 268"/>
                    <a:gd name="T50" fmla="*/ 262 w 441"/>
                    <a:gd name="T51" fmla="*/ 41 h 268"/>
                    <a:gd name="T52" fmla="*/ 290 w 441"/>
                    <a:gd name="T53" fmla="*/ 20 h 268"/>
                    <a:gd name="T54" fmla="*/ 324 w 441"/>
                    <a:gd name="T55" fmla="*/ 13 h 268"/>
                    <a:gd name="T56" fmla="*/ 352 w 441"/>
                    <a:gd name="T57" fmla="*/ 0 h 268"/>
                    <a:gd name="T58" fmla="*/ 379 w 441"/>
                    <a:gd name="T59" fmla="*/ 0 h 268"/>
                    <a:gd name="T60" fmla="*/ 400 w 441"/>
                    <a:gd name="T61" fmla="*/ 0 h 268"/>
                    <a:gd name="T62" fmla="*/ 427 w 441"/>
                    <a:gd name="T63" fmla="*/ 0 h 268"/>
                    <a:gd name="T64" fmla="*/ 434 w 441"/>
                    <a:gd name="T65" fmla="*/ 7 h 268"/>
                    <a:gd name="T66" fmla="*/ 441 w 441"/>
                    <a:gd name="T67" fmla="*/ 20 h 268"/>
                    <a:gd name="T68" fmla="*/ 441 w 441"/>
                    <a:gd name="T69" fmla="*/ 34 h 268"/>
                    <a:gd name="T70" fmla="*/ 441 w 441"/>
                    <a:gd name="T71" fmla="*/ 41 h 268"/>
                    <a:gd name="T72" fmla="*/ 434 w 441"/>
                    <a:gd name="T73" fmla="*/ 62 h 268"/>
                    <a:gd name="T74" fmla="*/ 434 w 441"/>
                    <a:gd name="T75" fmla="*/ 75 h 268"/>
                    <a:gd name="T76" fmla="*/ 434 w 441"/>
                    <a:gd name="T77" fmla="*/ 82 h 268"/>
                    <a:gd name="T78" fmla="*/ 420 w 441"/>
                    <a:gd name="T79" fmla="*/ 96 h 268"/>
                    <a:gd name="T80" fmla="*/ 414 w 441"/>
                    <a:gd name="T81" fmla="*/ 110 h 268"/>
                    <a:gd name="T82" fmla="*/ 400 w 441"/>
                    <a:gd name="T83" fmla="*/ 117 h 268"/>
                    <a:gd name="T84" fmla="*/ 393 w 441"/>
                    <a:gd name="T85" fmla="*/ 131 h 268"/>
                    <a:gd name="T86" fmla="*/ 379 w 441"/>
                    <a:gd name="T87" fmla="*/ 137 h 268"/>
                    <a:gd name="T88" fmla="*/ 372 w 441"/>
                    <a:gd name="T89" fmla="*/ 151 h 268"/>
                    <a:gd name="T90" fmla="*/ 358 w 441"/>
                    <a:gd name="T91" fmla="*/ 151 h 268"/>
                    <a:gd name="T92" fmla="*/ 352 w 441"/>
                    <a:gd name="T93" fmla="*/ 158 h 268"/>
                    <a:gd name="T94" fmla="*/ 338 w 441"/>
                    <a:gd name="T95" fmla="*/ 158 h 268"/>
                    <a:gd name="T96" fmla="*/ 331 w 441"/>
                    <a:gd name="T97" fmla="*/ 15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268">
                      <a:moveTo>
                        <a:pt x="331" y="158"/>
                      </a:moveTo>
                      <a:lnTo>
                        <a:pt x="324" y="151"/>
                      </a:lnTo>
                      <a:lnTo>
                        <a:pt x="303" y="151"/>
                      </a:lnTo>
                      <a:lnTo>
                        <a:pt x="296" y="151"/>
                      </a:lnTo>
                      <a:lnTo>
                        <a:pt x="283" y="144"/>
                      </a:lnTo>
                      <a:lnTo>
                        <a:pt x="269" y="144"/>
                      </a:lnTo>
                      <a:lnTo>
                        <a:pt x="255" y="144"/>
                      </a:lnTo>
                      <a:lnTo>
                        <a:pt x="248" y="144"/>
                      </a:lnTo>
                      <a:lnTo>
                        <a:pt x="228" y="144"/>
                      </a:lnTo>
                      <a:lnTo>
                        <a:pt x="221" y="151"/>
                      </a:lnTo>
                      <a:lnTo>
                        <a:pt x="207" y="151"/>
                      </a:lnTo>
                      <a:lnTo>
                        <a:pt x="193" y="151"/>
                      </a:lnTo>
                      <a:lnTo>
                        <a:pt x="179" y="151"/>
                      </a:lnTo>
                      <a:lnTo>
                        <a:pt x="172" y="158"/>
                      </a:lnTo>
                      <a:lnTo>
                        <a:pt x="152" y="165"/>
                      </a:lnTo>
                      <a:lnTo>
                        <a:pt x="145" y="172"/>
                      </a:lnTo>
                      <a:lnTo>
                        <a:pt x="138" y="172"/>
                      </a:lnTo>
                      <a:lnTo>
                        <a:pt x="124" y="179"/>
                      </a:lnTo>
                      <a:lnTo>
                        <a:pt x="110" y="186"/>
                      </a:lnTo>
                      <a:lnTo>
                        <a:pt x="97" y="192"/>
                      </a:lnTo>
                      <a:lnTo>
                        <a:pt x="90" y="199"/>
                      </a:lnTo>
                      <a:lnTo>
                        <a:pt x="76" y="206"/>
                      </a:lnTo>
                      <a:lnTo>
                        <a:pt x="69" y="213"/>
                      </a:lnTo>
                      <a:lnTo>
                        <a:pt x="62" y="220"/>
                      </a:lnTo>
                      <a:lnTo>
                        <a:pt x="48" y="227"/>
                      </a:lnTo>
                      <a:lnTo>
                        <a:pt x="42" y="227"/>
                      </a:lnTo>
                      <a:lnTo>
                        <a:pt x="35" y="234"/>
                      </a:lnTo>
                      <a:lnTo>
                        <a:pt x="28" y="248"/>
                      </a:lnTo>
                      <a:lnTo>
                        <a:pt x="21" y="248"/>
                      </a:lnTo>
                      <a:lnTo>
                        <a:pt x="14" y="254"/>
                      </a:lnTo>
                      <a:lnTo>
                        <a:pt x="7" y="261"/>
                      </a:lnTo>
                      <a:lnTo>
                        <a:pt x="0" y="268"/>
                      </a:lnTo>
                      <a:lnTo>
                        <a:pt x="0" y="268"/>
                      </a:lnTo>
                      <a:lnTo>
                        <a:pt x="7" y="254"/>
                      </a:lnTo>
                      <a:lnTo>
                        <a:pt x="14" y="241"/>
                      </a:lnTo>
                      <a:lnTo>
                        <a:pt x="21" y="227"/>
                      </a:lnTo>
                      <a:lnTo>
                        <a:pt x="35" y="213"/>
                      </a:lnTo>
                      <a:lnTo>
                        <a:pt x="48" y="192"/>
                      </a:lnTo>
                      <a:lnTo>
                        <a:pt x="62" y="179"/>
                      </a:lnTo>
                      <a:lnTo>
                        <a:pt x="76" y="165"/>
                      </a:lnTo>
                      <a:lnTo>
                        <a:pt x="83" y="151"/>
                      </a:lnTo>
                      <a:lnTo>
                        <a:pt x="97" y="137"/>
                      </a:lnTo>
                      <a:lnTo>
                        <a:pt x="117" y="124"/>
                      </a:lnTo>
                      <a:lnTo>
                        <a:pt x="131" y="117"/>
                      </a:lnTo>
                      <a:lnTo>
                        <a:pt x="145" y="103"/>
                      </a:lnTo>
                      <a:lnTo>
                        <a:pt x="159" y="89"/>
                      </a:lnTo>
                      <a:lnTo>
                        <a:pt x="179" y="75"/>
                      </a:lnTo>
                      <a:lnTo>
                        <a:pt x="193" y="69"/>
                      </a:lnTo>
                      <a:lnTo>
                        <a:pt x="214" y="62"/>
                      </a:lnTo>
                      <a:lnTo>
                        <a:pt x="228" y="55"/>
                      </a:lnTo>
                      <a:lnTo>
                        <a:pt x="241" y="41"/>
                      </a:lnTo>
                      <a:lnTo>
                        <a:pt x="262" y="41"/>
                      </a:lnTo>
                      <a:lnTo>
                        <a:pt x="276" y="27"/>
                      </a:lnTo>
                      <a:lnTo>
                        <a:pt x="290" y="20"/>
                      </a:lnTo>
                      <a:lnTo>
                        <a:pt x="303" y="20"/>
                      </a:lnTo>
                      <a:lnTo>
                        <a:pt x="324" y="13"/>
                      </a:lnTo>
                      <a:lnTo>
                        <a:pt x="338" y="7"/>
                      </a:lnTo>
                      <a:lnTo>
                        <a:pt x="352" y="0"/>
                      </a:lnTo>
                      <a:lnTo>
                        <a:pt x="365" y="0"/>
                      </a:lnTo>
                      <a:lnTo>
                        <a:pt x="379" y="0"/>
                      </a:lnTo>
                      <a:lnTo>
                        <a:pt x="393" y="0"/>
                      </a:lnTo>
                      <a:lnTo>
                        <a:pt x="400" y="0"/>
                      </a:lnTo>
                      <a:lnTo>
                        <a:pt x="420" y="0"/>
                      </a:lnTo>
                      <a:lnTo>
                        <a:pt x="427" y="0"/>
                      </a:lnTo>
                      <a:lnTo>
                        <a:pt x="434" y="0"/>
                      </a:lnTo>
                      <a:lnTo>
                        <a:pt x="434" y="7"/>
                      </a:lnTo>
                      <a:lnTo>
                        <a:pt x="434" y="13"/>
                      </a:lnTo>
                      <a:lnTo>
                        <a:pt x="441" y="20"/>
                      </a:lnTo>
                      <a:lnTo>
                        <a:pt x="441" y="20"/>
                      </a:lnTo>
                      <a:lnTo>
                        <a:pt x="441" y="34"/>
                      </a:lnTo>
                      <a:lnTo>
                        <a:pt x="441" y="41"/>
                      </a:lnTo>
                      <a:lnTo>
                        <a:pt x="441" y="41"/>
                      </a:lnTo>
                      <a:lnTo>
                        <a:pt x="441" y="55"/>
                      </a:lnTo>
                      <a:lnTo>
                        <a:pt x="434" y="62"/>
                      </a:lnTo>
                      <a:lnTo>
                        <a:pt x="434" y="62"/>
                      </a:lnTo>
                      <a:lnTo>
                        <a:pt x="434" y="75"/>
                      </a:lnTo>
                      <a:lnTo>
                        <a:pt x="434" y="75"/>
                      </a:lnTo>
                      <a:lnTo>
                        <a:pt x="434" y="82"/>
                      </a:lnTo>
                      <a:lnTo>
                        <a:pt x="427" y="89"/>
                      </a:lnTo>
                      <a:lnTo>
                        <a:pt x="420" y="96"/>
                      </a:lnTo>
                      <a:lnTo>
                        <a:pt x="420" y="103"/>
                      </a:lnTo>
                      <a:lnTo>
                        <a:pt x="414" y="110"/>
                      </a:lnTo>
                      <a:lnTo>
                        <a:pt x="414" y="117"/>
                      </a:lnTo>
                      <a:lnTo>
                        <a:pt x="400" y="117"/>
                      </a:lnTo>
                      <a:lnTo>
                        <a:pt x="400" y="124"/>
                      </a:lnTo>
                      <a:lnTo>
                        <a:pt x="393" y="131"/>
                      </a:lnTo>
                      <a:lnTo>
                        <a:pt x="386" y="137"/>
                      </a:lnTo>
                      <a:lnTo>
                        <a:pt x="379" y="137"/>
                      </a:lnTo>
                      <a:lnTo>
                        <a:pt x="379" y="144"/>
                      </a:lnTo>
                      <a:lnTo>
                        <a:pt x="372" y="151"/>
                      </a:lnTo>
                      <a:lnTo>
                        <a:pt x="365" y="151"/>
                      </a:lnTo>
                      <a:lnTo>
                        <a:pt x="358" y="151"/>
                      </a:lnTo>
                      <a:lnTo>
                        <a:pt x="358" y="151"/>
                      </a:lnTo>
                      <a:lnTo>
                        <a:pt x="352" y="158"/>
                      </a:lnTo>
                      <a:lnTo>
                        <a:pt x="345" y="158"/>
                      </a:lnTo>
                      <a:lnTo>
                        <a:pt x="338" y="158"/>
                      </a:lnTo>
                      <a:lnTo>
                        <a:pt x="331" y="158"/>
                      </a:lnTo>
                      <a:lnTo>
                        <a:pt x="331" y="158"/>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32" name="Freeform 26"/>
                <p:cNvSpPr/>
                <p:nvPr/>
              </p:nvSpPr>
              <p:spPr bwMode="auto">
                <a:xfrm>
                  <a:off x="4897" y="4713"/>
                  <a:ext cx="959" cy="584"/>
                </a:xfrm>
                <a:custGeom>
                  <a:avLst/>
                  <a:gdLst>
                    <a:gd name="T0" fmla="*/ 331 w 441"/>
                    <a:gd name="T1" fmla="*/ 158 h 268"/>
                    <a:gd name="T2" fmla="*/ 303 w 441"/>
                    <a:gd name="T3" fmla="*/ 151 h 268"/>
                    <a:gd name="T4" fmla="*/ 283 w 441"/>
                    <a:gd name="T5" fmla="*/ 144 h 268"/>
                    <a:gd name="T6" fmla="*/ 255 w 441"/>
                    <a:gd name="T7" fmla="*/ 144 h 268"/>
                    <a:gd name="T8" fmla="*/ 228 w 441"/>
                    <a:gd name="T9" fmla="*/ 144 h 268"/>
                    <a:gd name="T10" fmla="*/ 207 w 441"/>
                    <a:gd name="T11" fmla="*/ 151 h 268"/>
                    <a:gd name="T12" fmla="*/ 179 w 441"/>
                    <a:gd name="T13" fmla="*/ 151 h 268"/>
                    <a:gd name="T14" fmla="*/ 152 w 441"/>
                    <a:gd name="T15" fmla="*/ 165 h 268"/>
                    <a:gd name="T16" fmla="*/ 138 w 441"/>
                    <a:gd name="T17" fmla="*/ 172 h 268"/>
                    <a:gd name="T18" fmla="*/ 110 w 441"/>
                    <a:gd name="T19" fmla="*/ 186 h 268"/>
                    <a:gd name="T20" fmla="*/ 90 w 441"/>
                    <a:gd name="T21" fmla="*/ 199 h 268"/>
                    <a:gd name="T22" fmla="*/ 69 w 441"/>
                    <a:gd name="T23" fmla="*/ 213 h 268"/>
                    <a:gd name="T24" fmla="*/ 48 w 441"/>
                    <a:gd name="T25" fmla="*/ 227 h 268"/>
                    <a:gd name="T26" fmla="*/ 35 w 441"/>
                    <a:gd name="T27" fmla="*/ 234 h 268"/>
                    <a:gd name="T28" fmla="*/ 21 w 441"/>
                    <a:gd name="T29" fmla="*/ 248 h 268"/>
                    <a:gd name="T30" fmla="*/ 7 w 441"/>
                    <a:gd name="T31" fmla="*/ 261 h 268"/>
                    <a:gd name="T32" fmla="*/ 0 w 441"/>
                    <a:gd name="T33" fmla="*/ 268 h 268"/>
                    <a:gd name="T34" fmla="*/ 14 w 441"/>
                    <a:gd name="T35" fmla="*/ 241 h 268"/>
                    <a:gd name="T36" fmla="*/ 35 w 441"/>
                    <a:gd name="T37" fmla="*/ 213 h 268"/>
                    <a:gd name="T38" fmla="*/ 62 w 441"/>
                    <a:gd name="T39" fmla="*/ 179 h 268"/>
                    <a:gd name="T40" fmla="*/ 83 w 441"/>
                    <a:gd name="T41" fmla="*/ 151 h 268"/>
                    <a:gd name="T42" fmla="*/ 117 w 441"/>
                    <a:gd name="T43" fmla="*/ 124 h 268"/>
                    <a:gd name="T44" fmla="*/ 145 w 441"/>
                    <a:gd name="T45" fmla="*/ 103 h 268"/>
                    <a:gd name="T46" fmla="*/ 179 w 441"/>
                    <a:gd name="T47" fmla="*/ 75 h 268"/>
                    <a:gd name="T48" fmla="*/ 214 w 441"/>
                    <a:gd name="T49" fmla="*/ 62 h 268"/>
                    <a:gd name="T50" fmla="*/ 241 w 441"/>
                    <a:gd name="T51" fmla="*/ 41 h 268"/>
                    <a:gd name="T52" fmla="*/ 276 w 441"/>
                    <a:gd name="T53" fmla="*/ 27 h 268"/>
                    <a:gd name="T54" fmla="*/ 303 w 441"/>
                    <a:gd name="T55" fmla="*/ 20 h 268"/>
                    <a:gd name="T56" fmla="*/ 338 w 441"/>
                    <a:gd name="T57" fmla="*/ 7 h 268"/>
                    <a:gd name="T58" fmla="*/ 365 w 441"/>
                    <a:gd name="T59" fmla="*/ 0 h 268"/>
                    <a:gd name="T60" fmla="*/ 393 w 441"/>
                    <a:gd name="T61" fmla="*/ 0 h 268"/>
                    <a:gd name="T62" fmla="*/ 420 w 441"/>
                    <a:gd name="T63" fmla="*/ 0 h 268"/>
                    <a:gd name="T64" fmla="*/ 434 w 441"/>
                    <a:gd name="T65" fmla="*/ 0 h 268"/>
                    <a:gd name="T66" fmla="*/ 434 w 441"/>
                    <a:gd name="T67" fmla="*/ 13 h 268"/>
                    <a:gd name="T68" fmla="*/ 441 w 441"/>
                    <a:gd name="T69" fmla="*/ 20 h 268"/>
                    <a:gd name="T70" fmla="*/ 441 w 441"/>
                    <a:gd name="T71" fmla="*/ 41 h 268"/>
                    <a:gd name="T72" fmla="*/ 441 w 441"/>
                    <a:gd name="T73" fmla="*/ 55 h 268"/>
                    <a:gd name="T74" fmla="*/ 434 w 441"/>
                    <a:gd name="T75" fmla="*/ 62 h 268"/>
                    <a:gd name="T76" fmla="*/ 434 w 441"/>
                    <a:gd name="T77" fmla="*/ 75 h 268"/>
                    <a:gd name="T78" fmla="*/ 427 w 441"/>
                    <a:gd name="T79" fmla="*/ 89 h 268"/>
                    <a:gd name="T80" fmla="*/ 420 w 441"/>
                    <a:gd name="T81" fmla="*/ 103 h 268"/>
                    <a:gd name="T82" fmla="*/ 414 w 441"/>
                    <a:gd name="T83" fmla="*/ 117 h 268"/>
                    <a:gd name="T84" fmla="*/ 400 w 441"/>
                    <a:gd name="T85" fmla="*/ 124 h 268"/>
                    <a:gd name="T86" fmla="*/ 386 w 441"/>
                    <a:gd name="T87" fmla="*/ 137 h 268"/>
                    <a:gd name="T88" fmla="*/ 379 w 441"/>
                    <a:gd name="T89" fmla="*/ 144 h 268"/>
                    <a:gd name="T90" fmla="*/ 365 w 441"/>
                    <a:gd name="T91" fmla="*/ 151 h 268"/>
                    <a:gd name="T92" fmla="*/ 358 w 441"/>
                    <a:gd name="T93" fmla="*/ 151 h 268"/>
                    <a:gd name="T94" fmla="*/ 345 w 441"/>
                    <a:gd name="T95" fmla="*/ 158 h 268"/>
                    <a:gd name="T96" fmla="*/ 331 w 441"/>
                    <a:gd name="T97" fmla="*/ 158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41" h="268">
                      <a:moveTo>
                        <a:pt x="331" y="158"/>
                      </a:moveTo>
                      <a:lnTo>
                        <a:pt x="303" y="151"/>
                      </a:lnTo>
                      <a:lnTo>
                        <a:pt x="283" y="144"/>
                      </a:lnTo>
                      <a:lnTo>
                        <a:pt x="255" y="144"/>
                      </a:lnTo>
                      <a:lnTo>
                        <a:pt x="228" y="144"/>
                      </a:lnTo>
                      <a:lnTo>
                        <a:pt x="207" y="151"/>
                      </a:lnTo>
                      <a:lnTo>
                        <a:pt x="179" y="151"/>
                      </a:lnTo>
                      <a:lnTo>
                        <a:pt x="152" y="165"/>
                      </a:lnTo>
                      <a:lnTo>
                        <a:pt x="138" y="172"/>
                      </a:lnTo>
                      <a:lnTo>
                        <a:pt x="110" y="186"/>
                      </a:lnTo>
                      <a:lnTo>
                        <a:pt x="90" y="199"/>
                      </a:lnTo>
                      <a:lnTo>
                        <a:pt x="69" y="213"/>
                      </a:lnTo>
                      <a:lnTo>
                        <a:pt x="48" y="227"/>
                      </a:lnTo>
                      <a:lnTo>
                        <a:pt x="35" y="234"/>
                      </a:lnTo>
                      <a:lnTo>
                        <a:pt x="21" y="248"/>
                      </a:lnTo>
                      <a:lnTo>
                        <a:pt x="7" y="261"/>
                      </a:lnTo>
                      <a:lnTo>
                        <a:pt x="0" y="268"/>
                      </a:lnTo>
                      <a:lnTo>
                        <a:pt x="14" y="241"/>
                      </a:lnTo>
                      <a:lnTo>
                        <a:pt x="35" y="213"/>
                      </a:lnTo>
                      <a:lnTo>
                        <a:pt x="62" y="179"/>
                      </a:lnTo>
                      <a:lnTo>
                        <a:pt x="83" y="151"/>
                      </a:lnTo>
                      <a:lnTo>
                        <a:pt x="117" y="124"/>
                      </a:lnTo>
                      <a:lnTo>
                        <a:pt x="145" y="103"/>
                      </a:lnTo>
                      <a:lnTo>
                        <a:pt x="179" y="75"/>
                      </a:lnTo>
                      <a:lnTo>
                        <a:pt x="214" y="62"/>
                      </a:lnTo>
                      <a:lnTo>
                        <a:pt x="241" y="41"/>
                      </a:lnTo>
                      <a:lnTo>
                        <a:pt x="276" y="27"/>
                      </a:lnTo>
                      <a:lnTo>
                        <a:pt x="303" y="20"/>
                      </a:lnTo>
                      <a:lnTo>
                        <a:pt x="338" y="7"/>
                      </a:lnTo>
                      <a:lnTo>
                        <a:pt x="365" y="0"/>
                      </a:lnTo>
                      <a:lnTo>
                        <a:pt x="393" y="0"/>
                      </a:lnTo>
                      <a:lnTo>
                        <a:pt x="420" y="0"/>
                      </a:lnTo>
                      <a:lnTo>
                        <a:pt x="434" y="0"/>
                      </a:lnTo>
                      <a:lnTo>
                        <a:pt x="434" y="13"/>
                      </a:lnTo>
                      <a:lnTo>
                        <a:pt x="441" y="20"/>
                      </a:lnTo>
                      <a:lnTo>
                        <a:pt x="441" y="41"/>
                      </a:lnTo>
                      <a:lnTo>
                        <a:pt x="441" y="55"/>
                      </a:lnTo>
                      <a:lnTo>
                        <a:pt x="434" y="62"/>
                      </a:lnTo>
                      <a:lnTo>
                        <a:pt x="434" y="75"/>
                      </a:lnTo>
                      <a:lnTo>
                        <a:pt x="427" y="89"/>
                      </a:lnTo>
                      <a:lnTo>
                        <a:pt x="420" y="103"/>
                      </a:lnTo>
                      <a:lnTo>
                        <a:pt x="414" y="117"/>
                      </a:lnTo>
                      <a:lnTo>
                        <a:pt x="400" y="124"/>
                      </a:lnTo>
                      <a:lnTo>
                        <a:pt x="386" y="137"/>
                      </a:lnTo>
                      <a:lnTo>
                        <a:pt x="379" y="144"/>
                      </a:lnTo>
                      <a:lnTo>
                        <a:pt x="365" y="151"/>
                      </a:lnTo>
                      <a:lnTo>
                        <a:pt x="358" y="151"/>
                      </a:lnTo>
                      <a:lnTo>
                        <a:pt x="345" y="158"/>
                      </a:lnTo>
                      <a:lnTo>
                        <a:pt x="331" y="158"/>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33" name="Freeform 27"/>
                <p:cNvSpPr/>
                <p:nvPr/>
              </p:nvSpPr>
              <p:spPr bwMode="auto">
                <a:xfrm>
                  <a:off x="4897" y="4471"/>
                  <a:ext cx="1183" cy="841"/>
                </a:xfrm>
                <a:custGeom>
                  <a:avLst/>
                  <a:gdLst>
                    <a:gd name="T0" fmla="*/ 427 w 544"/>
                    <a:gd name="T1" fmla="*/ 111 h 386"/>
                    <a:gd name="T2" fmla="*/ 407 w 544"/>
                    <a:gd name="T3" fmla="*/ 111 h 386"/>
                    <a:gd name="T4" fmla="*/ 386 w 544"/>
                    <a:gd name="T5" fmla="*/ 111 h 386"/>
                    <a:gd name="T6" fmla="*/ 358 w 544"/>
                    <a:gd name="T7" fmla="*/ 111 h 386"/>
                    <a:gd name="T8" fmla="*/ 324 w 544"/>
                    <a:gd name="T9" fmla="*/ 118 h 386"/>
                    <a:gd name="T10" fmla="*/ 296 w 544"/>
                    <a:gd name="T11" fmla="*/ 131 h 386"/>
                    <a:gd name="T12" fmla="*/ 269 w 544"/>
                    <a:gd name="T13" fmla="*/ 145 h 386"/>
                    <a:gd name="T14" fmla="*/ 228 w 544"/>
                    <a:gd name="T15" fmla="*/ 166 h 386"/>
                    <a:gd name="T16" fmla="*/ 193 w 544"/>
                    <a:gd name="T17" fmla="*/ 180 h 386"/>
                    <a:gd name="T18" fmla="*/ 159 w 544"/>
                    <a:gd name="T19" fmla="*/ 207 h 386"/>
                    <a:gd name="T20" fmla="*/ 131 w 544"/>
                    <a:gd name="T21" fmla="*/ 228 h 386"/>
                    <a:gd name="T22" fmla="*/ 97 w 544"/>
                    <a:gd name="T23" fmla="*/ 248 h 386"/>
                    <a:gd name="T24" fmla="*/ 69 w 544"/>
                    <a:gd name="T25" fmla="*/ 283 h 386"/>
                    <a:gd name="T26" fmla="*/ 42 w 544"/>
                    <a:gd name="T27" fmla="*/ 303 h 386"/>
                    <a:gd name="T28" fmla="*/ 21 w 544"/>
                    <a:gd name="T29" fmla="*/ 338 h 386"/>
                    <a:gd name="T30" fmla="*/ 0 w 544"/>
                    <a:gd name="T31" fmla="*/ 365 h 386"/>
                    <a:gd name="T32" fmla="*/ 7 w 544"/>
                    <a:gd name="T33" fmla="*/ 365 h 386"/>
                    <a:gd name="T34" fmla="*/ 28 w 544"/>
                    <a:gd name="T35" fmla="*/ 324 h 386"/>
                    <a:gd name="T36" fmla="*/ 48 w 544"/>
                    <a:gd name="T37" fmla="*/ 283 h 386"/>
                    <a:gd name="T38" fmla="*/ 76 w 544"/>
                    <a:gd name="T39" fmla="*/ 248 h 386"/>
                    <a:gd name="T40" fmla="*/ 110 w 544"/>
                    <a:gd name="T41" fmla="*/ 214 h 386"/>
                    <a:gd name="T42" fmla="*/ 138 w 544"/>
                    <a:gd name="T43" fmla="*/ 173 h 386"/>
                    <a:gd name="T44" fmla="*/ 172 w 544"/>
                    <a:gd name="T45" fmla="*/ 145 h 386"/>
                    <a:gd name="T46" fmla="*/ 214 w 544"/>
                    <a:gd name="T47" fmla="*/ 111 h 386"/>
                    <a:gd name="T48" fmla="*/ 248 w 544"/>
                    <a:gd name="T49" fmla="*/ 83 h 386"/>
                    <a:gd name="T50" fmla="*/ 290 w 544"/>
                    <a:gd name="T51" fmla="*/ 56 h 386"/>
                    <a:gd name="T52" fmla="*/ 331 w 544"/>
                    <a:gd name="T53" fmla="*/ 42 h 386"/>
                    <a:gd name="T54" fmla="*/ 372 w 544"/>
                    <a:gd name="T55" fmla="*/ 21 h 386"/>
                    <a:gd name="T56" fmla="*/ 414 w 544"/>
                    <a:gd name="T57" fmla="*/ 14 h 386"/>
                    <a:gd name="T58" fmla="*/ 448 w 544"/>
                    <a:gd name="T59" fmla="*/ 0 h 386"/>
                    <a:gd name="T60" fmla="*/ 482 w 544"/>
                    <a:gd name="T61" fmla="*/ 0 h 386"/>
                    <a:gd name="T62" fmla="*/ 517 w 544"/>
                    <a:gd name="T63" fmla="*/ 14 h 386"/>
                    <a:gd name="T64" fmla="*/ 537 w 544"/>
                    <a:gd name="T65" fmla="*/ 21 h 386"/>
                    <a:gd name="T66" fmla="*/ 544 w 544"/>
                    <a:gd name="T67" fmla="*/ 35 h 386"/>
                    <a:gd name="T68" fmla="*/ 544 w 544"/>
                    <a:gd name="T69" fmla="*/ 42 h 386"/>
                    <a:gd name="T70" fmla="*/ 537 w 544"/>
                    <a:gd name="T71" fmla="*/ 56 h 386"/>
                    <a:gd name="T72" fmla="*/ 531 w 544"/>
                    <a:gd name="T73" fmla="*/ 62 h 386"/>
                    <a:gd name="T74" fmla="*/ 531 w 544"/>
                    <a:gd name="T75" fmla="*/ 69 h 386"/>
                    <a:gd name="T76" fmla="*/ 524 w 544"/>
                    <a:gd name="T77" fmla="*/ 76 h 386"/>
                    <a:gd name="T78" fmla="*/ 510 w 544"/>
                    <a:gd name="T79" fmla="*/ 83 h 386"/>
                    <a:gd name="T80" fmla="*/ 503 w 544"/>
                    <a:gd name="T81" fmla="*/ 90 h 386"/>
                    <a:gd name="T82" fmla="*/ 496 w 544"/>
                    <a:gd name="T83" fmla="*/ 97 h 386"/>
                    <a:gd name="T84" fmla="*/ 476 w 544"/>
                    <a:gd name="T85" fmla="*/ 104 h 386"/>
                    <a:gd name="T86" fmla="*/ 469 w 544"/>
                    <a:gd name="T87" fmla="*/ 111 h 386"/>
                    <a:gd name="T88" fmla="*/ 455 w 544"/>
                    <a:gd name="T89" fmla="*/ 111 h 386"/>
                    <a:gd name="T90" fmla="*/ 441 w 544"/>
                    <a:gd name="T91" fmla="*/ 111 h 386"/>
                    <a:gd name="T92" fmla="*/ 434 w 544"/>
                    <a:gd name="T93" fmla="*/ 11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44" h="386">
                      <a:moveTo>
                        <a:pt x="434" y="111"/>
                      </a:moveTo>
                      <a:lnTo>
                        <a:pt x="427" y="111"/>
                      </a:lnTo>
                      <a:lnTo>
                        <a:pt x="420" y="111"/>
                      </a:lnTo>
                      <a:lnTo>
                        <a:pt x="407" y="111"/>
                      </a:lnTo>
                      <a:lnTo>
                        <a:pt x="400" y="111"/>
                      </a:lnTo>
                      <a:lnTo>
                        <a:pt x="386" y="111"/>
                      </a:lnTo>
                      <a:lnTo>
                        <a:pt x="372" y="111"/>
                      </a:lnTo>
                      <a:lnTo>
                        <a:pt x="358" y="111"/>
                      </a:lnTo>
                      <a:lnTo>
                        <a:pt x="345" y="111"/>
                      </a:lnTo>
                      <a:lnTo>
                        <a:pt x="324" y="118"/>
                      </a:lnTo>
                      <a:lnTo>
                        <a:pt x="310" y="124"/>
                      </a:lnTo>
                      <a:lnTo>
                        <a:pt x="296" y="131"/>
                      </a:lnTo>
                      <a:lnTo>
                        <a:pt x="283" y="138"/>
                      </a:lnTo>
                      <a:lnTo>
                        <a:pt x="269" y="145"/>
                      </a:lnTo>
                      <a:lnTo>
                        <a:pt x="248" y="152"/>
                      </a:lnTo>
                      <a:lnTo>
                        <a:pt x="228" y="166"/>
                      </a:lnTo>
                      <a:lnTo>
                        <a:pt x="214" y="173"/>
                      </a:lnTo>
                      <a:lnTo>
                        <a:pt x="193" y="180"/>
                      </a:lnTo>
                      <a:lnTo>
                        <a:pt x="179" y="193"/>
                      </a:lnTo>
                      <a:lnTo>
                        <a:pt x="159" y="207"/>
                      </a:lnTo>
                      <a:lnTo>
                        <a:pt x="145" y="214"/>
                      </a:lnTo>
                      <a:lnTo>
                        <a:pt x="131" y="228"/>
                      </a:lnTo>
                      <a:lnTo>
                        <a:pt x="117" y="242"/>
                      </a:lnTo>
                      <a:lnTo>
                        <a:pt x="97" y="248"/>
                      </a:lnTo>
                      <a:lnTo>
                        <a:pt x="83" y="262"/>
                      </a:lnTo>
                      <a:lnTo>
                        <a:pt x="69" y="283"/>
                      </a:lnTo>
                      <a:lnTo>
                        <a:pt x="62" y="297"/>
                      </a:lnTo>
                      <a:lnTo>
                        <a:pt x="42" y="303"/>
                      </a:lnTo>
                      <a:lnTo>
                        <a:pt x="35" y="324"/>
                      </a:lnTo>
                      <a:lnTo>
                        <a:pt x="21" y="338"/>
                      </a:lnTo>
                      <a:lnTo>
                        <a:pt x="14" y="352"/>
                      </a:lnTo>
                      <a:lnTo>
                        <a:pt x="0" y="365"/>
                      </a:lnTo>
                      <a:lnTo>
                        <a:pt x="0" y="386"/>
                      </a:lnTo>
                      <a:lnTo>
                        <a:pt x="7" y="365"/>
                      </a:lnTo>
                      <a:lnTo>
                        <a:pt x="14" y="345"/>
                      </a:lnTo>
                      <a:lnTo>
                        <a:pt x="28" y="324"/>
                      </a:lnTo>
                      <a:lnTo>
                        <a:pt x="42" y="303"/>
                      </a:lnTo>
                      <a:lnTo>
                        <a:pt x="48" y="283"/>
                      </a:lnTo>
                      <a:lnTo>
                        <a:pt x="62" y="269"/>
                      </a:lnTo>
                      <a:lnTo>
                        <a:pt x="76" y="248"/>
                      </a:lnTo>
                      <a:lnTo>
                        <a:pt x="97" y="228"/>
                      </a:lnTo>
                      <a:lnTo>
                        <a:pt x="110" y="214"/>
                      </a:lnTo>
                      <a:lnTo>
                        <a:pt x="124" y="193"/>
                      </a:lnTo>
                      <a:lnTo>
                        <a:pt x="138" y="173"/>
                      </a:lnTo>
                      <a:lnTo>
                        <a:pt x="159" y="159"/>
                      </a:lnTo>
                      <a:lnTo>
                        <a:pt x="172" y="145"/>
                      </a:lnTo>
                      <a:lnTo>
                        <a:pt x="193" y="131"/>
                      </a:lnTo>
                      <a:lnTo>
                        <a:pt x="214" y="111"/>
                      </a:lnTo>
                      <a:lnTo>
                        <a:pt x="228" y="97"/>
                      </a:lnTo>
                      <a:lnTo>
                        <a:pt x="248" y="83"/>
                      </a:lnTo>
                      <a:lnTo>
                        <a:pt x="269" y="69"/>
                      </a:lnTo>
                      <a:lnTo>
                        <a:pt x="290" y="56"/>
                      </a:lnTo>
                      <a:lnTo>
                        <a:pt x="310" y="49"/>
                      </a:lnTo>
                      <a:lnTo>
                        <a:pt x="331" y="42"/>
                      </a:lnTo>
                      <a:lnTo>
                        <a:pt x="352" y="28"/>
                      </a:lnTo>
                      <a:lnTo>
                        <a:pt x="372" y="21"/>
                      </a:lnTo>
                      <a:lnTo>
                        <a:pt x="393" y="21"/>
                      </a:lnTo>
                      <a:lnTo>
                        <a:pt x="414" y="14"/>
                      </a:lnTo>
                      <a:lnTo>
                        <a:pt x="427" y="7"/>
                      </a:lnTo>
                      <a:lnTo>
                        <a:pt x="448" y="0"/>
                      </a:lnTo>
                      <a:lnTo>
                        <a:pt x="469" y="0"/>
                      </a:lnTo>
                      <a:lnTo>
                        <a:pt x="482" y="0"/>
                      </a:lnTo>
                      <a:lnTo>
                        <a:pt x="503" y="7"/>
                      </a:lnTo>
                      <a:lnTo>
                        <a:pt x="517" y="14"/>
                      </a:lnTo>
                      <a:lnTo>
                        <a:pt x="537" y="21"/>
                      </a:lnTo>
                      <a:lnTo>
                        <a:pt x="537" y="21"/>
                      </a:lnTo>
                      <a:lnTo>
                        <a:pt x="544" y="28"/>
                      </a:lnTo>
                      <a:lnTo>
                        <a:pt x="544" y="35"/>
                      </a:lnTo>
                      <a:lnTo>
                        <a:pt x="544" y="42"/>
                      </a:lnTo>
                      <a:lnTo>
                        <a:pt x="544" y="42"/>
                      </a:lnTo>
                      <a:lnTo>
                        <a:pt x="544" y="49"/>
                      </a:lnTo>
                      <a:lnTo>
                        <a:pt x="537" y="56"/>
                      </a:lnTo>
                      <a:lnTo>
                        <a:pt x="537" y="56"/>
                      </a:lnTo>
                      <a:lnTo>
                        <a:pt x="531" y="62"/>
                      </a:lnTo>
                      <a:lnTo>
                        <a:pt x="531" y="69"/>
                      </a:lnTo>
                      <a:lnTo>
                        <a:pt x="531" y="69"/>
                      </a:lnTo>
                      <a:lnTo>
                        <a:pt x="524" y="76"/>
                      </a:lnTo>
                      <a:lnTo>
                        <a:pt x="524" y="76"/>
                      </a:lnTo>
                      <a:lnTo>
                        <a:pt x="517" y="83"/>
                      </a:lnTo>
                      <a:lnTo>
                        <a:pt x="510" y="83"/>
                      </a:lnTo>
                      <a:lnTo>
                        <a:pt x="510" y="90"/>
                      </a:lnTo>
                      <a:lnTo>
                        <a:pt x="503" y="90"/>
                      </a:lnTo>
                      <a:lnTo>
                        <a:pt x="496" y="97"/>
                      </a:lnTo>
                      <a:lnTo>
                        <a:pt x="496" y="97"/>
                      </a:lnTo>
                      <a:lnTo>
                        <a:pt x="482" y="97"/>
                      </a:lnTo>
                      <a:lnTo>
                        <a:pt x="476" y="104"/>
                      </a:lnTo>
                      <a:lnTo>
                        <a:pt x="476" y="104"/>
                      </a:lnTo>
                      <a:lnTo>
                        <a:pt x="469" y="111"/>
                      </a:lnTo>
                      <a:lnTo>
                        <a:pt x="462" y="111"/>
                      </a:lnTo>
                      <a:lnTo>
                        <a:pt x="455" y="111"/>
                      </a:lnTo>
                      <a:lnTo>
                        <a:pt x="448" y="111"/>
                      </a:lnTo>
                      <a:lnTo>
                        <a:pt x="441" y="111"/>
                      </a:lnTo>
                      <a:lnTo>
                        <a:pt x="434" y="111"/>
                      </a:lnTo>
                      <a:lnTo>
                        <a:pt x="434" y="111"/>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34" name="Freeform 28"/>
                <p:cNvSpPr/>
                <p:nvPr/>
              </p:nvSpPr>
              <p:spPr bwMode="auto">
                <a:xfrm>
                  <a:off x="4897" y="4471"/>
                  <a:ext cx="1183" cy="841"/>
                </a:xfrm>
                <a:custGeom>
                  <a:avLst/>
                  <a:gdLst>
                    <a:gd name="T0" fmla="*/ 434 w 544"/>
                    <a:gd name="T1" fmla="*/ 111 h 386"/>
                    <a:gd name="T2" fmla="*/ 420 w 544"/>
                    <a:gd name="T3" fmla="*/ 111 h 386"/>
                    <a:gd name="T4" fmla="*/ 400 w 544"/>
                    <a:gd name="T5" fmla="*/ 111 h 386"/>
                    <a:gd name="T6" fmla="*/ 372 w 544"/>
                    <a:gd name="T7" fmla="*/ 111 h 386"/>
                    <a:gd name="T8" fmla="*/ 345 w 544"/>
                    <a:gd name="T9" fmla="*/ 111 h 386"/>
                    <a:gd name="T10" fmla="*/ 310 w 544"/>
                    <a:gd name="T11" fmla="*/ 124 h 386"/>
                    <a:gd name="T12" fmla="*/ 283 w 544"/>
                    <a:gd name="T13" fmla="*/ 138 h 386"/>
                    <a:gd name="T14" fmla="*/ 248 w 544"/>
                    <a:gd name="T15" fmla="*/ 152 h 386"/>
                    <a:gd name="T16" fmla="*/ 214 w 544"/>
                    <a:gd name="T17" fmla="*/ 173 h 386"/>
                    <a:gd name="T18" fmla="*/ 179 w 544"/>
                    <a:gd name="T19" fmla="*/ 193 h 386"/>
                    <a:gd name="T20" fmla="*/ 145 w 544"/>
                    <a:gd name="T21" fmla="*/ 214 h 386"/>
                    <a:gd name="T22" fmla="*/ 117 w 544"/>
                    <a:gd name="T23" fmla="*/ 242 h 386"/>
                    <a:gd name="T24" fmla="*/ 83 w 544"/>
                    <a:gd name="T25" fmla="*/ 262 h 386"/>
                    <a:gd name="T26" fmla="*/ 62 w 544"/>
                    <a:gd name="T27" fmla="*/ 297 h 386"/>
                    <a:gd name="T28" fmla="*/ 35 w 544"/>
                    <a:gd name="T29" fmla="*/ 324 h 386"/>
                    <a:gd name="T30" fmla="*/ 14 w 544"/>
                    <a:gd name="T31" fmla="*/ 352 h 386"/>
                    <a:gd name="T32" fmla="*/ 0 w 544"/>
                    <a:gd name="T33" fmla="*/ 386 h 386"/>
                    <a:gd name="T34" fmla="*/ 14 w 544"/>
                    <a:gd name="T35" fmla="*/ 345 h 386"/>
                    <a:gd name="T36" fmla="*/ 42 w 544"/>
                    <a:gd name="T37" fmla="*/ 303 h 386"/>
                    <a:gd name="T38" fmla="*/ 62 w 544"/>
                    <a:gd name="T39" fmla="*/ 269 h 386"/>
                    <a:gd name="T40" fmla="*/ 97 w 544"/>
                    <a:gd name="T41" fmla="*/ 228 h 386"/>
                    <a:gd name="T42" fmla="*/ 124 w 544"/>
                    <a:gd name="T43" fmla="*/ 193 h 386"/>
                    <a:gd name="T44" fmla="*/ 159 w 544"/>
                    <a:gd name="T45" fmla="*/ 159 h 386"/>
                    <a:gd name="T46" fmla="*/ 193 w 544"/>
                    <a:gd name="T47" fmla="*/ 131 h 386"/>
                    <a:gd name="T48" fmla="*/ 228 w 544"/>
                    <a:gd name="T49" fmla="*/ 97 h 386"/>
                    <a:gd name="T50" fmla="*/ 269 w 544"/>
                    <a:gd name="T51" fmla="*/ 69 h 386"/>
                    <a:gd name="T52" fmla="*/ 310 w 544"/>
                    <a:gd name="T53" fmla="*/ 49 h 386"/>
                    <a:gd name="T54" fmla="*/ 352 w 544"/>
                    <a:gd name="T55" fmla="*/ 28 h 386"/>
                    <a:gd name="T56" fmla="*/ 393 w 544"/>
                    <a:gd name="T57" fmla="*/ 21 h 386"/>
                    <a:gd name="T58" fmla="*/ 427 w 544"/>
                    <a:gd name="T59" fmla="*/ 7 h 386"/>
                    <a:gd name="T60" fmla="*/ 469 w 544"/>
                    <a:gd name="T61" fmla="*/ 0 h 386"/>
                    <a:gd name="T62" fmla="*/ 503 w 544"/>
                    <a:gd name="T63" fmla="*/ 7 h 386"/>
                    <a:gd name="T64" fmla="*/ 537 w 544"/>
                    <a:gd name="T65" fmla="*/ 21 h 386"/>
                    <a:gd name="T66" fmla="*/ 544 w 544"/>
                    <a:gd name="T67" fmla="*/ 35 h 386"/>
                    <a:gd name="T68" fmla="*/ 544 w 544"/>
                    <a:gd name="T69" fmla="*/ 49 h 386"/>
                    <a:gd name="T70" fmla="*/ 531 w 544"/>
                    <a:gd name="T71" fmla="*/ 62 h 386"/>
                    <a:gd name="T72" fmla="*/ 524 w 544"/>
                    <a:gd name="T73" fmla="*/ 76 h 386"/>
                    <a:gd name="T74" fmla="*/ 503 w 544"/>
                    <a:gd name="T75" fmla="*/ 90 h 386"/>
                    <a:gd name="T76" fmla="*/ 482 w 544"/>
                    <a:gd name="T77" fmla="*/ 97 h 386"/>
                    <a:gd name="T78" fmla="*/ 462 w 544"/>
                    <a:gd name="T79" fmla="*/ 111 h 386"/>
                    <a:gd name="T80" fmla="*/ 434 w 544"/>
                    <a:gd name="T81" fmla="*/ 111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44" h="386">
                      <a:moveTo>
                        <a:pt x="434" y="111"/>
                      </a:moveTo>
                      <a:lnTo>
                        <a:pt x="420" y="111"/>
                      </a:lnTo>
                      <a:lnTo>
                        <a:pt x="400" y="111"/>
                      </a:lnTo>
                      <a:lnTo>
                        <a:pt x="372" y="111"/>
                      </a:lnTo>
                      <a:lnTo>
                        <a:pt x="345" y="111"/>
                      </a:lnTo>
                      <a:lnTo>
                        <a:pt x="310" y="124"/>
                      </a:lnTo>
                      <a:lnTo>
                        <a:pt x="283" y="138"/>
                      </a:lnTo>
                      <a:lnTo>
                        <a:pt x="248" y="152"/>
                      </a:lnTo>
                      <a:lnTo>
                        <a:pt x="214" y="173"/>
                      </a:lnTo>
                      <a:lnTo>
                        <a:pt x="179" y="193"/>
                      </a:lnTo>
                      <a:lnTo>
                        <a:pt x="145" y="214"/>
                      </a:lnTo>
                      <a:lnTo>
                        <a:pt x="117" y="242"/>
                      </a:lnTo>
                      <a:lnTo>
                        <a:pt x="83" y="262"/>
                      </a:lnTo>
                      <a:lnTo>
                        <a:pt x="62" y="297"/>
                      </a:lnTo>
                      <a:lnTo>
                        <a:pt x="35" y="324"/>
                      </a:lnTo>
                      <a:lnTo>
                        <a:pt x="14" y="352"/>
                      </a:lnTo>
                      <a:lnTo>
                        <a:pt x="0" y="386"/>
                      </a:lnTo>
                      <a:lnTo>
                        <a:pt x="14" y="345"/>
                      </a:lnTo>
                      <a:lnTo>
                        <a:pt x="42" y="303"/>
                      </a:lnTo>
                      <a:lnTo>
                        <a:pt x="62" y="269"/>
                      </a:lnTo>
                      <a:lnTo>
                        <a:pt x="97" y="228"/>
                      </a:lnTo>
                      <a:lnTo>
                        <a:pt x="124" y="193"/>
                      </a:lnTo>
                      <a:lnTo>
                        <a:pt x="159" y="159"/>
                      </a:lnTo>
                      <a:lnTo>
                        <a:pt x="193" y="131"/>
                      </a:lnTo>
                      <a:lnTo>
                        <a:pt x="228" y="97"/>
                      </a:lnTo>
                      <a:lnTo>
                        <a:pt x="269" y="69"/>
                      </a:lnTo>
                      <a:lnTo>
                        <a:pt x="310" y="49"/>
                      </a:lnTo>
                      <a:lnTo>
                        <a:pt x="352" y="28"/>
                      </a:lnTo>
                      <a:lnTo>
                        <a:pt x="393" y="21"/>
                      </a:lnTo>
                      <a:lnTo>
                        <a:pt x="427" y="7"/>
                      </a:lnTo>
                      <a:lnTo>
                        <a:pt x="469" y="0"/>
                      </a:lnTo>
                      <a:lnTo>
                        <a:pt x="503" y="7"/>
                      </a:lnTo>
                      <a:lnTo>
                        <a:pt x="537" y="21"/>
                      </a:lnTo>
                      <a:lnTo>
                        <a:pt x="544" y="35"/>
                      </a:lnTo>
                      <a:lnTo>
                        <a:pt x="544" y="49"/>
                      </a:lnTo>
                      <a:lnTo>
                        <a:pt x="531" y="62"/>
                      </a:lnTo>
                      <a:lnTo>
                        <a:pt x="524" y="76"/>
                      </a:lnTo>
                      <a:lnTo>
                        <a:pt x="503" y="90"/>
                      </a:lnTo>
                      <a:lnTo>
                        <a:pt x="482" y="97"/>
                      </a:lnTo>
                      <a:lnTo>
                        <a:pt x="462" y="111"/>
                      </a:lnTo>
                      <a:lnTo>
                        <a:pt x="434" y="111"/>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35" name="Freeform 29"/>
                <p:cNvSpPr/>
                <p:nvPr/>
              </p:nvSpPr>
              <p:spPr bwMode="auto">
                <a:xfrm>
                  <a:off x="4897" y="4413"/>
                  <a:ext cx="1333" cy="884"/>
                </a:xfrm>
                <a:custGeom>
                  <a:avLst/>
                  <a:gdLst>
                    <a:gd name="T0" fmla="*/ 517 w 613"/>
                    <a:gd name="T1" fmla="*/ 41 h 406"/>
                    <a:gd name="T2" fmla="*/ 476 w 613"/>
                    <a:gd name="T3" fmla="*/ 27 h 406"/>
                    <a:gd name="T4" fmla="*/ 434 w 613"/>
                    <a:gd name="T5" fmla="*/ 34 h 406"/>
                    <a:gd name="T6" fmla="*/ 400 w 613"/>
                    <a:gd name="T7" fmla="*/ 48 h 406"/>
                    <a:gd name="T8" fmla="*/ 352 w 613"/>
                    <a:gd name="T9" fmla="*/ 55 h 406"/>
                    <a:gd name="T10" fmla="*/ 310 w 613"/>
                    <a:gd name="T11" fmla="*/ 76 h 406"/>
                    <a:gd name="T12" fmla="*/ 269 w 613"/>
                    <a:gd name="T13" fmla="*/ 103 h 406"/>
                    <a:gd name="T14" fmla="*/ 228 w 613"/>
                    <a:gd name="T15" fmla="*/ 131 h 406"/>
                    <a:gd name="T16" fmla="*/ 193 w 613"/>
                    <a:gd name="T17" fmla="*/ 158 h 406"/>
                    <a:gd name="T18" fmla="*/ 152 w 613"/>
                    <a:gd name="T19" fmla="*/ 200 h 406"/>
                    <a:gd name="T20" fmla="*/ 124 w 613"/>
                    <a:gd name="T21" fmla="*/ 227 h 406"/>
                    <a:gd name="T22" fmla="*/ 97 w 613"/>
                    <a:gd name="T23" fmla="*/ 262 h 406"/>
                    <a:gd name="T24" fmla="*/ 62 w 613"/>
                    <a:gd name="T25" fmla="*/ 296 h 406"/>
                    <a:gd name="T26" fmla="*/ 42 w 613"/>
                    <a:gd name="T27" fmla="*/ 330 h 406"/>
                    <a:gd name="T28" fmla="*/ 21 w 613"/>
                    <a:gd name="T29" fmla="*/ 365 h 406"/>
                    <a:gd name="T30" fmla="*/ 0 w 613"/>
                    <a:gd name="T31" fmla="*/ 392 h 406"/>
                    <a:gd name="T32" fmla="*/ 7 w 613"/>
                    <a:gd name="T33" fmla="*/ 386 h 406"/>
                    <a:gd name="T34" fmla="*/ 35 w 613"/>
                    <a:gd name="T35" fmla="*/ 330 h 406"/>
                    <a:gd name="T36" fmla="*/ 62 w 613"/>
                    <a:gd name="T37" fmla="*/ 289 h 406"/>
                    <a:gd name="T38" fmla="*/ 90 w 613"/>
                    <a:gd name="T39" fmla="*/ 241 h 406"/>
                    <a:gd name="T40" fmla="*/ 117 w 613"/>
                    <a:gd name="T41" fmla="*/ 200 h 406"/>
                    <a:gd name="T42" fmla="*/ 152 w 613"/>
                    <a:gd name="T43" fmla="*/ 158 h 406"/>
                    <a:gd name="T44" fmla="*/ 193 w 613"/>
                    <a:gd name="T45" fmla="*/ 124 h 406"/>
                    <a:gd name="T46" fmla="*/ 228 w 613"/>
                    <a:gd name="T47" fmla="*/ 89 h 406"/>
                    <a:gd name="T48" fmla="*/ 269 w 613"/>
                    <a:gd name="T49" fmla="*/ 69 h 406"/>
                    <a:gd name="T50" fmla="*/ 317 w 613"/>
                    <a:gd name="T51" fmla="*/ 41 h 406"/>
                    <a:gd name="T52" fmla="*/ 358 w 613"/>
                    <a:gd name="T53" fmla="*/ 21 h 406"/>
                    <a:gd name="T54" fmla="*/ 400 w 613"/>
                    <a:gd name="T55" fmla="*/ 7 h 406"/>
                    <a:gd name="T56" fmla="*/ 448 w 613"/>
                    <a:gd name="T57" fmla="*/ 7 h 406"/>
                    <a:gd name="T58" fmla="*/ 496 w 613"/>
                    <a:gd name="T59" fmla="*/ 0 h 406"/>
                    <a:gd name="T60" fmla="*/ 544 w 613"/>
                    <a:gd name="T61" fmla="*/ 7 h 406"/>
                    <a:gd name="T62" fmla="*/ 586 w 613"/>
                    <a:gd name="T63" fmla="*/ 21 h 406"/>
                    <a:gd name="T64" fmla="*/ 606 w 613"/>
                    <a:gd name="T65" fmla="*/ 27 h 406"/>
                    <a:gd name="T66" fmla="*/ 606 w 613"/>
                    <a:gd name="T67" fmla="*/ 34 h 406"/>
                    <a:gd name="T68" fmla="*/ 599 w 613"/>
                    <a:gd name="T69" fmla="*/ 41 h 406"/>
                    <a:gd name="T70" fmla="*/ 593 w 613"/>
                    <a:gd name="T71" fmla="*/ 48 h 406"/>
                    <a:gd name="T72" fmla="*/ 586 w 613"/>
                    <a:gd name="T73" fmla="*/ 48 h 406"/>
                    <a:gd name="T74" fmla="*/ 572 w 613"/>
                    <a:gd name="T75" fmla="*/ 48 h 406"/>
                    <a:gd name="T76" fmla="*/ 565 w 613"/>
                    <a:gd name="T77" fmla="*/ 48 h 406"/>
                    <a:gd name="T78" fmla="*/ 551 w 613"/>
                    <a:gd name="T79" fmla="*/ 48 h 406"/>
                    <a:gd name="T80" fmla="*/ 544 w 613"/>
                    <a:gd name="T81" fmla="*/ 48 h 406"/>
                    <a:gd name="T82" fmla="*/ 537 w 613"/>
                    <a:gd name="T83" fmla="*/ 4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13" h="406">
                      <a:moveTo>
                        <a:pt x="537" y="48"/>
                      </a:moveTo>
                      <a:lnTo>
                        <a:pt x="517" y="41"/>
                      </a:lnTo>
                      <a:lnTo>
                        <a:pt x="496" y="34"/>
                      </a:lnTo>
                      <a:lnTo>
                        <a:pt x="476" y="27"/>
                      </a:lnTo>
                      <a:lnTo>
                        <a:pt x="455" y="27"/>
                      </a:lnTo>
                      <a:lnTo>
                        <a:pt x="434" y="34"/>
                      </a:lnTo>
                      <a:lnTo>
                        <a:pt x="420" y="34"/>
                      </a:lnTo>
                      <a:lnTo>
                        <a:pt x="400" y="48"/>
                      </a:lnTo>
                      <a:lnTo>
                        <a:pt x="372" y="48"/>
                      </a:lnTo>
                      <a:lnTo>
                        <a:pt x="352" y="55"/>
                      </a:lnTo>
                      <a:lnTo>
                        <a:pt x="331" y="69"/>
                      </a:lnTo>
                      <a:lnTo>
                        <a:pt x="310" y="76"/>
                      </a:lnTo>
                      <a:lnTo>
                        <a:pt x="290" y="89"/>
                      </a:lnTo>
                      <a:lnTo>
                        <a:pt x="269" y="103"/>
                      </a:lnTo>
                      <a:lnTo>
                        <a:pt x="248" y="117"/>
                      </a:lnTo>
                      <a:lnTo>
                        <a:pt x="228" y="131"/>
                      </a:lnTo>
                      <a:lnTo>
                        <a:pt x="214" y="145"/>
                      </a:lnTo>
                      <a:lnTo>
                        <a:pt x="193" y="158"/>
                      </a:lnTo>
                      <a:lnTo>
                        <a:pt x="172" y="179"/>
                      </a:lnTo>
                      <a:lnTo>
                        <a:pt x="152" y="200"/>
                      </a:lnTo>
                      <a:lnTo>
                        <a:pt x="138" y="213"/>
                      </a:lnTo>
                      <a:lnTo>
                        <a:pt x="124" y="227"/>
                      </a:lnTo>
                      <a:lnTo>
                        <a:pt x="104" y="248"/>
                      </a:lnTo>
                      <a:lnTo>
                        <a:pt x="97" y="262"/>
                      </a:lnTo>
                      <a:lnTo>
                        <a:pt x="76" y="282"/>
                      </a:lnTo>
                      <a:lnTo>
                        <a:pt x="62" y="296"/>
                      </a:lnTo>
                      <a:lnTo>
                        <a:pt x="48" y="317"/>
                      </a:lnTo>
                      <a:lnTo>
                        <a:pt x="42" y="330"/>
                      </a:lnTo>
                      <a:lnTo>
                        <a:pt x="28" y="351"/>
                      </a:lnTo>
                      <a:lnTo>
                        <a:pt x="21" y="365"/>
                      </a:lnTo>
                      <a:lnTo>
                        <a:pt x="14" y="379"/>
                      </a:lnTo>
                      <a:lnTo>
                        <a:pt x="0" y="392"/>
                      </a:lnTo>
                      <a:lnTo>
                        <a:pt x="0" y="406"/>
                      </a:lnTo>
                      <a:lnTo>
                        <a:pt x="7" y="386"/>
                      </a:lnTo>
                      <a:lnTo>
                        <a:pt x="21" y="358"/>
                      </a:lnTo>
                      <a:lnTo>
                        <a:pt x="35" y="330"/>
                      </a:lnTo>
                      <a:lnTo>
                        <a:pt x="48" y="310"/>
                      </a:lnTo>
                      <a:lnTo>
                        <a:pt x="62" y="289"/>
                      </a:lnTo>
                      <a:lnTo>
                        <a:pt x="76" y="262"/>
                      </a:lnTo>
                      <a:lnTo>
                        <a:pt x="90" y="241"/>
                      </a:lnTo>
                      <a:lnTo>
                        <a:pt x="104" y="213"/>
                      </a:lnTo>
                      <a:lnTo>
                        <a:pt x="117" y="200"/>
                      </a:lnTo>
                      <a:lnTo>
                        <a:pt x="138" y="179"/>
                      </a:lnTo>
                      <a:lnTo>
                        <a:pt x="152" y="158"/>
                      </a:lnTo>
                      <a:lnTo>
                        <a:pt x="172" y="138"/>
                      </a:lnTo>
                      <a:lnTo>
                        <a:pt x="193" y="124"/>
                      </a:lnTo>
                      <a:lnTo>
                        <a:pt x="214" y="103"/>
                      </a:lnTo>
                      <a:lnTo>
                        <a:pt x="228" y="89"/>
                      </a:lnTo>
                      <a:lnTo>
                        <a:pt x="248" y="76"/>
                      </a:lnTo>
                      <a:lnTo>
                        <a:pt x="269" y="69"/>
                      </a:lnTo>
                      <a:lnTo>
                        <a:pt x="290" y="48"/>
                      </a:lnTo>
                      <a:lnTo>
                        <a:pt x="317" y="41"/>
                      </a:lnTo>
                      <a:lnTo>
                        <a:pt x="338" y="27"/>
                      </a:lnTo>
                      <a:lnTo>
                        <a:pt x="358" y="21"/>
                      </a:lnTo>
                      <a:lnTo>
                        <a:pt x="379" y="14"/>
                      </a:lnTo>
                      <a:lnTo>
                        <a:pt x="400" y="7"/>
                      </a:lnTo>
                      <a:lnTo>
                        <a:pt x="427" y="7"/>
                      </a:lnTo>
                      <a:lnTo>
                        <a:pt x="448" y="7"/>
                      </a:lnTo>
                      <a:lnTo>
                        <a:pt x="476" y="0"/>
                      </a:lnTo>
                      <a:lnTo>
                        <a:pt x="496" y="0"/>
                      </a:lnTo>
                      <a:lnTo>
                        <a:pt x="517" y="7"/>
                      </a:lnTo>
                      <a:lnTo>
                        <a:pt x="544" y="7"/>
                      </a:lnTo>
                      <a:lnTo>
                        <a:pt x="572" y="7"/>
                      </a:lnTo>
                      <a:lnTo>
                        <a:pt x="586" y="21"/>
                      </a:lnTo>
                      <a:lnTo>
                        <a:pt x="613" y="27"/>
                      </a:lnTo>
                      <a:lnTo>
                        <a:pt x="606" y="27"/>
                      </a:lnTo>
                      <a:lnTo>
                        <a:pt x="606" y="27"/>
                      </a:lnTo>
                      <a:lnTo>
                        <a:pt x="606" y="34"/>
                      </a:lnTo>
                      <a:lnTo>
                        <a:pt x="599" y="34"/>
                      </a:lnTo>
                      <a:lnTo>
                        <a:pt x="599" y="41"/>
                      </a:lnTo>
                      <a:lnTo>
                        <a:pt x="593" y="41"/>
                      </a:lnTo>
                      <a:lnTo>
                        <a:pt x="593" y="48"/>
                      </a:lnTo>
                      <a:lnTo>
                        <a:pt x="586" y="48"/>
                      </a:lnTo>
                      <a:lnTo>
                        <a:pt x="586" y="48"/>
                      </a:lnTo>
                      <a:lnTo>
                        <a:pt x="579" y="48"/>
                      </a:lnTo>
                      <a:lnTo>
                        <a:pt x="572" y="48"/>
                      </a:lnTo>
                      <a:lnTo>
                        <a:pt x="572" y="48"/>
                      </a:lnTo>
                      <a:lnTo>
                        <a:pt x="565" y="48"/>
                      </a:lnTo>
                      <a:lnTo>
                        <a:pt x="558" y="48"/>
                      </a:lnTo>
                      <a:lnTo>
                        <a:pt x="551" y="48"/>
                      </a:lnTo>
                      <a:lnTo>
                        <a:pt x="551" y="48"/>
                      </a:lnTo>
                      <a:lnTo>
                        <a:pt x="544" y="48"/>
                      </a:lnTo>
                      <a:lnTo>
                        <a:pt x="537" y="48"/>
                      </a:lnTo>
                      <a:lnTo>
                        <a:pt x="537" y="48"/>
                      </a:lnTo>
                      <a:close/>
                    </a:path>
                  </a:pathLst>
                </a:custGeom>
                <a:solidFill>
                  <a:srgbClr val="CCCCCC"/>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36" name="Freeform 30"/>
                <p:cNvSpPr/>
                <p:nvPr/>
              </p:nvSpPr>
              <p:spPr bwMode="auto">
                <a:xfrm>
                  <a:off x="4897" y="4413"/>
                  <a:ext cx="1333" cy="884"/>
                </a:xfrm>
                <a:custGeom>
                  <a:avLst/>
                  <a:gdLst>
                    <a:gd name="T0" fmla="*/ 537 w 613"/>
                    <a:gd name="T1" fmla="*/ 48 h 406"/>
                    <a:gd name="T2" fmla="*/ 496 w 613"/>
                    <a:gd name="T3" fmla="*/ 34 h 406"/>
                    <a:gd name="T4" fmla="*/ 455 w 613"/>
                    <a:gd name="T5" fmla="*/ 27 h 406"/>
                    <a:gd name="T6" fmla="*/ 420 w 613"/>
                    <a:gd name="T7" fmla="*/ 34 h 406"/>
                    <a:gd name="T8" fmla="*/ 372 w 613"/>
                    <a:gd name="T9" fmla="*/ 48 h 406"/>
                    <a:gd name="T10" fmla="*/ 331 w 613"/>
                    <a:gd name="T11" fmla="*/ 69 h 406"/>
                    <a:gd name="T12" fmla="*/ 290 w 613"/>
                    <a:gd name="T13" fmla="*/ 89 h 406"/>
                    <a:gd name="T14" fmla="*/ 248 w 613"/>
                    <a:gd name="T15" fmla="*/ 117 h 406"/>
                    <a:gd name="T16" fmla="*/ 214 w 613"/>
                    <a:gd name="T17" fmla="*/ 145 h 406"/>
                    <a:gd name="T18" fmla="*/ 172 w 613"/>
                    <a:gd name="T19" fmla="*/ 179 h 406"/>
                    <a:gd name="T20" fmla="*/ 138 w 613"/>
                    <a:gd name="T21" fmla="*/ 213 h 406"/>
                    <a:gd name="T22" fmla="*/ 104 w 613"/>
                    <a:gd name="T23" fmla="*/ 248 h 406"/>
                    <a:gd name="T24" fmla="*/ 76 w 613"/>
                    <a:gd name="T25" fmla="*/ 282 h 406"/>
                    <a:gd name="T26" fmla="*/ 48 w 613"/>
                    <a:gd name="T27" fmla="*/ 317 h 406"/>
                    <a:gd name="T28" fmla="*/ 28 w 613"/>
                    <a:gd name="T29" fmla="*/ 351 h 406"/>
                    <a:gd name="T30" fmla="*/ 14 w 613"/>
                    <a:gd name="T31" fmla="*/ 379 h 406"/>
                    <a:gd name="T32" fmla="*/ 0 w 613"/>
                    <a:gd name="T33" fmla="*/ 406 h 406"/>
                    <a:gd name="T34" fmla="*/ 7 w 613"/>
                    <a:gd name="T35" fmla="*/ 386 h 406"/>
                    <a:gd name="T36" fmla="*/ 21 w 613"/>
                    <a:gd name="T37" fmla="*/ 358 h 406"/>
                    <a:gd name="T38" fmla="*/ 35 w 613"/>
                    <a:gd name="T39" fmla="*/ 330 h 406"/>
                    <a:gd name="T40" fmla="*/ 48 w 613"/>
                    <a:gd name="T41" fmla="*/ 310 h 406"/>
                    <a:gd name="T42" fmla="*/ 62 w 613"/>
                    <a:gd name="T43" fmla="*/ 289 h 406"/>
                    <a:gd name="T44" fmla="*/ 76 w 613"/>
                    <a:gd name="T45" fmla="*/ 262 h 406"/>
                    <a:gd name="T46" fmla="*/ 90 w 613"/>
                    <a:gd name="T47" fmla="*/ 241 h 406"/>
                    <a:gd name="T48" fmla="*/ 104 w 613"/>
                    <a:gd name="T49" fmla="*/ 213 h 406"/>
                    <a:gd name="T50" fmla="*/ 117 w 613"/>
                    <a:gd name="T51" fmla="*/ 200 h 406"/>
                    <a:gd name="T52" fmla="*/ 138 w 613"/>
                    <a:gd name="T53" fmla="*/ 179 h 406"/>
                    <a:gd name="T54" fmla="*/ 152 w 613"/>
                    <a:gd name="T55" fmla="*/ 158 h 406"/>
                    <a:gd name="T56" fmla="*/ 172 w 613"/>
                    <a:gd name="T57" fmla="*/ 138 h 406"/>
                    <a:gd name="T58" fmla="*/ 193 w 613"/>
                    <a:gd name="T59" fmla="*/ 124 h 406"/>
                    <a:gd name="T60" fmla="*/ 214 w 613"/>
                    <a:gd name="T61" fmla="*/ 103 h 406"/>
                    <a:gd name="T62" fmla="*/ 228 w 613"/>
                    <a:gd name="T63" fmla="*/ 89 h 406"/>
                    <a:gd name="T64" fmla="*/ 248 w 613"/>
                    <a:gd name="T65" fmla="*/ 76 h 406"/>
                    <a:gd name="T66" fmla="*/ 269 w 613"/>
                    <a:gd name="T67" fmla="*/ 69 h 406"/>
                    <a:gd name="T68" fmla="*/ 290 w 613"/>
                    <a:gd name="T69" fmla="*/ 48 h 406"/>
                    <a:gd name="T70" fmla="*/ 317 w 613"/>
                    <a:gd name="T71" fmla="*/ 41 h 406"/>
                    <a:gd name="T72" fmla="*/ 338 w 613"/>
                    <a:gd name="T73" fmla="*/ 27 h 406"/>
                    <a:gd name="T74" fmla="*/ 358 w 613"/>
                    <a:gd name="T75" fmla="*/ 21 h 406"/>
                    <a:gd name="T76" fmla="*/ 379 w 613"/>
                    <a:gd name="T77" fmla="*/ 14 h 406"/>
                    <a:gd name="T78" fmla="*/ 400 w 613"/>
                    <a:gd name="T79" fmla="*/ 7 h 406"/>
                    <a:gd name="T80" fmla="*/ 427 w 613"/>
                    <a:gd name="T81" fmla="*/ 7 h 406"/>
                    <a:gd name="T82" fmla="*/ 448 w 613"/>
                    <a:gd name="T83" fmla="*/ 7 h 406"/>
                    <a:gd name="T84" fmla="*/ 476 w 613"/>
                    <a:gd name="T85" fmla="*/ 0 h 406"/>
                    <a:gd name="T86" fmla="*/ 496 w 613"/>
                    <a:gd name="T87" fmla="*/ 0 h 406"/>
                    <a:gd name="T88" fmla="*/ 517 w 613"/>
                    <a:gd name="T89" fmla="*/ 7 h 406"/>
                    <a:gd name="T90" fmla="*/ 544 w 613"/>
                    <a:gd name="T91" fmla="*/ 7 h 406"/>
                    <a:gd name="T92" fmla="*/ 572 w 613"/>
                    <a:gd name="T93" fmla="*/ 7 h 406"/>
                    <a:gd name="T94" fmla="*/ 586 w 613"/>
                    <a:gd name="T95" fmla="*/ 21 h 406"/>
                    <a:gd name="T96" fmla="*/ 613 w 613"/>
                    <a:gd name="T97" fmla="*/ 27 h 406"/>
                    <a:gd name="T98" fmla="*/ 606 w 613"/>
                    <a:gd name="T99" fmla="*/ 27 h 406"/>
                    <a:gd name="T100" fmla="*/ 606 w 613"/>
                    <a:gd name="T101" fmla="*/ 34 h 406"/>
                    <a:gd name="T102" fmla="*/ 599 w 613"/>
                    <a:gd name="T103" fmla="*/ 41 h 406"/>
                    <a:gd name="T104" fmla="*/ 586 w 613"/>
                    <a:gd name="T105" fmla="*/ 48 h 406"/>
                    <a:gd name="T106" fmla="*/ 586 w 613"/>
                    <a:gd name="T107" fmla="*/ 48 h 406"/>
                    <a:gd name="T108" fmla="*/ 572 w 613"/>
                    <a:gd name="T109" fmla="*/ 48 h 406"/>
                    <a:gd name="T110" fmla="*/ 558 w 613"/>
                    <a:gd name="T111" fmla="*/ 48 h 406"/>
                    <a:gd name="T112" fmla="*/ 537 w 613"/>
                    <a:gd name="T113" fmla="*/ 48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3" h="406">
                      <a:moveTo>
                        <a:pt x="537" y="48"/>
                      </a:moveTo>
                      <a:lnTo>
                        <a:pt x="496" y="34"/>
                      </a:lnTo>
                      <a:lnTo>
                        <a:pt x="455" y="27"/>
                      </a:lnTo>
                      <a:lnTo>
                        <a:pt x="420" y="34"/>
                      </a:lnTo>
                      <a:lnTo>
                        <a:pt x="372" y="48"/>
                      </a:lnTo>
                      <a:lnTo>
                        <a:pt x="331" y="69"/>
                      </a:lnTo>
                      <a:lnTo>
                        <a:pt x="290" y="89"/>
                      </a:lnTo>
                      <a:lnTo>
                        <a:pt x="248" y="117"/>
                      </a:lnTo>
                      <a:lnTo>
                        <a:pt x="214" y="145"/>
                      </a:lnTo>
                      <a:lnTo>
                        <a:pt x="172" y="179"/>
                      </a:lnTo>
                      <a:lnTo>
                        <a:pt x="138" y="213"/>
                      </a:lnTo>
                      <a:lnTo>
                        <a:pt x="104" y="248"/>
                      </a:lnTo>
                      <a:lnTo>
                        <a:pt x="76" y="282"/>
                      </a:lnTo>
                      <a:lnTo>
                        <a:pt x="48" y="317"/>
                      </a:lnTo>
                      <a:lnTo>
                        <a:pt x="28" y="351"/>
                      </a:lnTo>
                      <a:lnTo>
                        <a:pt x="14" y="379"/>
                      </a:lnTo>
                      <a:lnTo>
                        <a:pt x="0" y="406"/>
                      </a:lnTo>
                      <a:lnTo>
                        <a:pt x="7" y="386"/>
                      </a:lnTo>
                      <a:lnTo>
                        <a:pt x="21" y="358"/>
                      </a:lnTo>
                      <a:lnTo>
                        <a:pt x="35" y="330"/>
                      </a:lnTo>
                      <a:lnTo>
                        <a:pt x="48" y="310"/>
                      </a:lnTo>
                      <a:lnTo>
                        <a:pt x="62" y="289"/>
                      </a:lnTo>
                      <a:lnTo>
                        <a:pt x="76" y="262"/>
                      </a:lnTo>
                      <a:lnTo>
                        <a:pt x="90" y="241"/>
                      </a:lnTo>
                      <a:lnTo>
                        <a:pt x="104" y="213"/>
                      </a:lnTo>
                      <a:lnTo>
                        <a:pt x="117" y="200"/>
                      </a:lnTo>
                      <a:lnTo>
                        <a:pt x="138" y="179"/>
                      </a:lnTo>
                      <a:lnTo>
                        <a:pt x="152" y="158"/>
                      </a:lnTo>
                      <a:lnTo>
                        <a:pt x="172" y="138"/>
                      </a:lnTo>
                      <a:lnTo>
                        <a:pt x="193" y="124"/>
                      </a:lnTo>
                      <a:lnTo>
                        <a:pt x="214" y="103"/>
                      </a:lnTo>
                      <a:lnTo>
                        <a:pt x="228" y="89"/>
                      </a:lnTo>
                      <a:lnTo>
                        <a:pt x="248" y="76"/>
                      </a:lnTo>
                      <a:lnTo>
                        <a:pt x="269" y="69"/>
                      </a:lnTo>
                      <a:lnTo>
                        <a:pt x="290" y="48"/>
                      </a:lnTo>
                      <a:lnTo>
                        <a:pt x="317" y="41"/>
                      </a:lnTo>
                      <a:lnTo>
                        <a:pt x="338" y="27"/>
                      </a:lnTo>
                      <a:lnTo>
                        <a:pt x="358" y="21"/>
                      </a:lnTo>
                      <a:lnTo>
                        <a:pt x="379" y="14"/>
                      </a:lnTo>
                      <a:lnTo>
                        <a:pt x="400" y="7"/>
                      </a:lnTo>
                      <a:lnTo>
                        <a:pt x="427" y="7"/>
                      </a:lnTo>
                      <a:lnTo>
                        <a:pt x="448" y="7"/>
                      </a:lnTo>
                      <a:lnTo>
                        <a:pt x="476" y="0"/>
                      </a:lnTo>
                      <a:lnTo>
                        <a:pt x="496" y="0"/>
                      </a:lnTo>
                      <a:lnTo>
                        <a:pt x="517" y="7"/>
                      </a:lnTo>
                      <a:lnTo>
                        <a:pt x="544" y="7"/>
                      </a:lnTo>
                      <a:lnTo>
                        <a:pt x="572" y="7"/>
                      </a:lnTo>
                      <a:lnTo>
                        <a:pt x="586" y="21"/>
                      </a:lnTo>
                      <a:lnTo>
                        <a:pt x="613" y="27"/>
                      </a:lnTo>
                      <a:lnTo>
                        <a:pt x="606" y="27"/>
                      </a:lnTo>
                      <a:lnTo>
                        <a:pt x="606" y="34"/>
                      </a:lnTo>
                      <a:lnTo>
                        <a:pt x="599" y="41"/>
                      </a:lnTo>
                      <a:lnTo>
                        <a:pt x="586" y="48"/>
                      </a:lnTo>
                      <a:lnTo>
                        <a:pt x="586" y="48"/>
                      </a:lnTo>
                      <a:lnTo>
                        <a:pt x="572" y="48"/>
                      </a:lnTo>
                      <a:lnTo>
                        <a:pt x="558" y="48"/>
                      </a:lnTo>
                      <a:lnTo>
                        <a:pt x="537" y="48"/>
                      </a:lnTo>
                      <a:close/>
                    </a:path>
                  </a:pathLst>
                </a:custGeom>
                <a:noFill/>
                <a:ln w="11113">
                  <a:solidFill>
                    <a:srgbClr val="666666"/>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37" name="Freeform 31"/>
                <p:cNvSpPr/>
                <p:nvPr/>
              </p:nvSpPr>
              <p:spPr bwMode="auto">
                <a:xfrm>
                  <a:off x="5245" y="6601"/>
                  <a:ext cx="2826" cy="166"/>
                </a:xfrm>
                <a:custGeom>
                  <a:avLst/>
                  <a:gdLst>
                    <a:gd name="T0" fmla="*/ 0 w 1301"/>
                    <a:gd name="T1" fmla="*/ 42 h 76"/>
                    <a:gd name="T2" fmla="*/ 1301 w 1301"/>
                    <a:gd name="T3" fmla="*/ 76 h 76"/>
                    <a:gd name="T4" fmla="*/ 213 w 1301"/>
                    <a:gd name="T5" fmla="*/ 0 h 76"/>
                  </a:gdLst>
                  <a:ahLst/>
                  <a:cxnLst>
                    <a:cxn ang="0">
                      <a:pos x="T0" y="T1"/>
                    </a:cxn>
                    <a:cxn ang="0">
                      <a:pos x="T2" y="T3"/>
                    </a:cxn>
                    <a:cxn ang="0">
                      <a:pos x="T4" y="T5"/>
                    </a:cxn>
                  </a:cxnLst>
                  <a:rect l="0" t="0" r="r" b="b"/>
                  <a:pathLst>
                    <a:path w="1301" h="76">
                      <a:moveTo>
                        <a:pt x="0" y="42"/>
                      </a:moveTo>
                      <a:lnTo>
                        <a:pt x="1301" y="76"/>
                      </a:lnTo>
                      <a:lnTo>
                        <a:pt x="213" y="0"/>
                      </a:lnTo>
                    </a:path>
                  </a:pathLst>
                </a:custGeom>
                <a:noFill/>
                <a:ln w="1111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38" name="Freeform 32"/>
                <p:cNvSpPr/>
                <p:nvPr/>
              </p:nvSpPr>
              <p:spPr bwMode="auto">
                <a:xfrm>
                  <a:off x="5841" y="4594"/>
                  <a:ext cx="2336" cy="1844"/>
                </a:xfrm>
                <a:custGeom>
                  <a:avLst/>
                  <a:gdLst>
                    <a:gd name="T0" fmla="*/ 0 w 1075"/>
                    <a:gd name="T1" fmla="*/ 62 h 847"/>
                    <a:gd name="T2" fmla="*/ 1075 w 1075"/>
                    <a:gd name="T3" fmla="*/ 847 h 847"/>
                    <a:gd name="T4" fmla="*/ 227 w 1075"/>
                    <a:gd name="T5" fmla="*/ 0 h 847"/>
                  </a:gdLst>
                  <a:ahLst/>
                  <a:cxnLst>
                    <a:cxn ang="0">
                      <a:pos x="T0" y="T1"/>
                    </a:cxn>
                    <a:cxn ang="0">
                      <a:pos x="T2" y="T3"/>
                    </a:cxn>
                    <a:cxn ang="0">
                      <a:pos x="T4" y="T5"/>
                    </a:cxn>
                  </a:cxnLst>
                  <a:rect l="0" t="0" r="r" b="b"/>
                  <a:pathLst>
                    <a:path w="1075" h="847">
                      <a:moveTo>
                        <a:pt x="0" y="62"/>
                      </a:moveTo>
                      <a:lnTo>
                        <a:pt x="1075" y="847"/>
                      </a:lnTo>
                      <a:lnTo>
                        <a:pt x="227" y="0"/>
                      </a:lnTo>
                    </a:path>
                  </a:pathLst>
                </a:custGeom>
                <a:noFill/>
                <a:ln w="1111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43" name="Freeform 37"/>
                <p:cNvSpPr/>
                <p:nvPr/>
              </p:nvSpPr>
              <p:spPr bwMode="auto">
                <a:xfrm>
                  <a:off x="7519" y="7788"/>
                  <a:ext cx="2065" cy="1482"/>
                </a:xfrm>
                <a:custGeom>
                  <a:avLst/>
                  <a:gdLst>
                    <a:gd name="T0" fmla="*/ 323 w 950"/>
                    <a:gd name="T1" fmla="*/ 103 h 681"/>
                    <a:gd name="T2" fmla="*/ 323 w 950"/>
                    <a:gd name="T3" fmla="*/ 206 h 681"/>
                    <a:gd name="T4" fmla="*/ 344 w 950"/>
                    <a:gd name="T5" fmla="*/ 206 h 681"/>
                    <a:gd name="T6" fmla="*/ 344 w 950"/>
                    <a:gd name="T7" fmla="*/ 654 h 681"/>
                    <a:gd name="T8" fmla="*/ 7 w 950"/>
                    <a:gd name="T9" fmla="*/ 613 h 681"/>
                    <a:gd name="T10" fmla="*/ 0 w 950"/>
                    <a:gd name="T11" fmla="*/ 633 h 681"/>
                    <a:gd name="T12" fmla="*/ 378 w 950"/>
                    <a:gd name="T13" fmla="*/ 681 h 681"/>
                    <a:gd name="T14" fmla="*/ 378 w 950"/>
                    <a:gd name="T15" fmla="*/ 199 h 681"/>
                    <a:gd name="T16" fmla="*/ 895 w 950"/>
                    <a:gd name="T17" fmla="*/ 82 h 681"/>
                    <a:gd name="T18" fmla="*/ 895 w 950"/>
                    <a:gd name="T19" fmla="*/ 509 h 681"/>
                    <a:gd name="T20" fmla="*/ 606 w 950"/>
                    <a:gd name="T21" fmla="*/ 482 h 681"/>
                    <a:gd name="T22" fmla="*/ 606 w 950"/>
                    <a:gd name="T23" fmla="*/ 502 h 681"/>
                    <a:gd name="T24" fmla="*/ 929 w 950"/>
                    <a:gd name="T25" fmla="*/ 544 h 681"/>
                    <a:gd name="T26" fmla="*/ 929 w 950"/>
                    <a:gd name="T27" fmla="*/ 75 h 681"/>
                    <a:gd name="T28" fmla="*/ 950 w 950"/>
                    <a:gd name="T29" fmla="*/ 75 h 681"/>
                    <a:gd name="T30" fmla="*/ 950 w 950"/>
                    <a:gd name="T31" fmla="*/ 0 h 681"/>
                    <a:gd name="T32" fmla="*/ 358 w 950"/>
                    <a:gd name="T33" fmla="*/ 96 h 681"/>
                    <a:gd name="T34" fmla="*/ 323 w 950"/>
                    <a:gd name="T35" fmla="*/ 103 h 681"/>
                    <a:gd name="T36" fmla="*/ 323 w 950"/>
                    <a:gd name="T37" fmla="*/ 10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0" h="681">
                      <a:moveTo>
                        <a:pt x="323" y="103"/>
                      </a:moveTo>
                      <a:lnTo>
                        <a:pt x="323" y="206"/>
                      </a:lnTo>
                      <a:lnTo>
                        <a:pt x="344" y="206"/>
                      </a:lnTo>
                      <a:lnTo>
                        <a:pt x="344" y="654"/>
                      </a:lnTo>
                      <a:lnTo>
                        <a:pt x="7" y="613"/>
                      </a:lnTo>
                      <a:lnTo>
                        <a:pt x="0" y="633"/>
                      </a:lnTo>
                      <a:lnTo>
                        <a:pt x="378" y="681"/>
                      </a:lnTo>
                      <a:lnTo>
                        <a:pt x="378" y="199"/>
                      </a:lnTo>
                      <a:lnTo>
                        <a:pt x="895" y="82"/>
                      </a:lnTo>
                      <a:lnTo>
                        <a:pt x="895" y="509"/>
                      </a:lnTo>
                      <a:lnTo>
                        <a:pt x="606" y="482"/>
                      </a:lnTo>
                      <a:lnTo>
                        <a:pt x="606" y="502"/>
                      </a:lnTo>
                      <a:lnTo>
                        <a:pt x="929" y="544"/>
                      </a:lnTo>
                      <a:lnTo>
                        <a:pt x="929" y="75"/>
                      </a:lnTo>
                      <a:lnTo>
                        <a:pt x="950" y="75"/>
                      </a:lnTo>
                      <a:lnTo>
                        <a:pt x="950" y="0"/>
                      </a:lnTo>
                      <a:lnTo>
                        <a:pt x="358" y="96"/>
                      </a:lnTo>
                      <a:lnTo>
                        <a:pt x="323" y="103"/>
                      </a:lnTo>
                      <a:lnTo>
                        <a:pt x="323" y="103"/>
                      </a:lnTo>
                      <a:close/>
                    </a:path>
                  </a:pathLst>
                </a:custGeom>
                <a:solidFill>
                  <a:schemeClr val="bg1">
                    <a:lumMod val="65000"/>
                  </a:schemeClr>
                </a:solidFill>
                <a:ln w="9525">
                  <a:solidFill>
                    <a:schemeClr val="bg1">
                      <a:lumMod val="65000"/>
                    </a:schemeClr>
                  </a:solidFill>
                  <a:round/>
                </a:ln>
              </p:spPr>
              <p:txBody>
                <a:bodyPr/>
                <a:lstStyle/>
                <a:p>
                  <a:endParaRPr lang="zh-CN" altLang="en-US" sz="2535">
                    <a:ln>
                      <a:solidFill>
                        <a:schemeClr val="bg1">
                          <a:lumMod val="50000"/>
                        </a:schemeClr>
                      </a:solidFill>
                    </a:ln>
                  </a:endParaRPr>
                </a:p>
              </p:txBody>
            </p:sp>
            <p:sp>
              <p:nvSpPr>
                <p:cNvPr id="44" name="Freeform 38"/>
                <p:cNvSpPr/>
                <p:nvPr/>
              </p:nvSpPr>
              <p:spPr bwMode="auto">
                <a:xfrm>
                  <a:off x="7519" y="7788"/>
                  <a:ext cx="2065" cy="1482"/>
                </a:xfrm>
                <a:custGeom>
                  <a:avLst/>
                  <a:gdLst>
                    <a:gd name="T0" fmla="*/ 323 w 950"/>
                    <a:gd name="T1" fmla="*/ 103 h 681"/>
                    <a:gd name="T2" fmla="*/ 323 w 950"/>
                    <a:gd name="T3" fmla="*/ 206 h 681"/>
                    <a:gd name="T4" fmla="*/ 344 w 950"/>
                    <a:gd name="T5" fmla="*/ 206 h 681"/>
                    <a:gd name="T6" fmla="*/ 344 w 950"/>
                    <a:gd name="T7" fmla="*/ 654 h 681"/>
                    <a:gd name="T8" fmla="*/ 7 w 950"/>
                    <a:gd name="T9" fmla="*/ 613 h 681"/>
                    <a:gd name="T10" fmla="*/ 0 w 950"/>
                    <a:gd name="T11" fmla="*/ 633 h 681"/>
                    <a:gd name="T12" fmla="*/ 378 w 950"/>
                    <a:gd name="T13" fmla="*/ 681 h 681"/>
                    <a:gd name="T14" fmla="*/ 378 w 950"/>
                    <a:gd name="T15" fmla="*/ 199 h 681"/>
                    <a:gd name="T16" fmla="*/ 895 w 950"/>
                    <a:gd name="T17" fmla="*/ 82 h 681"/>
                    <a:gd name="T18" fmla="*/ 895 w 950"/>
                    <a:gd name="T19" fmla="*/ 509 h 681"/>
                    <a:gd name="T20" fmla="*/ 606 w 950"/>
                    <a:gd name="T21" fmla="*/ 482 h 681"/>
                    <a:gd name="T22" fmla="*/ 606 w 950"/>
                    <a:gd name="T23" fmla="*/ 502 h 681"/>
                    <a:gd name="T24" fmla="*/ 929 w 950"/>
                    <a:gd name="T25" fmla="*/ 544 h 681"/>
                    <a:gd name="T26" fmla="*/ 929 w 950"/>
                    <a:gd name="T27" fmla="*/ 75 h 681"/>
                    <a:gd name="T28" fmla="*/ 950 w 950"/>
                    <a:gd name="T29" fmla="*/ 75 h 681"/>
                    <a:gd name="T30" fmla="*/ 950 w 950"/>
                    <a:gd name="T31" fmla="*/ 0 h 681"/>
                    <a:gd name="T32" fmla="*/ 358 w 950"/>
                    <a:gd name="T33" fmla="*/ 96 h 681"/>
                    <a:gd name="T34" fmla="*/ 323 w 950"/>
                    <a:gd name="T35" fmla="*/ 10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0" h="681">
                      <a:moveTo>
                        <a:pt x="323" y="103"/>
                      </a:moveTo>
                      <a:lnTo>
                        <a:pt x="323" y="206"/>
                      </a:lnTo>
                      <a:lnTo>
                        <a:pt x="344" y="206"/>
                      </a:lnTo>
                      <a:lnTo>
                        <a:pt x="344" y="654"/>
                      </a:lnTo>
                      <a:lnTo>
                        <a:pt x="7" y="613"/>
                      </a:lnTo>
                      <a:lnTo>
                        <a:pt x="0" y="633"/>
                      </a:lnTo>
                      <a:lnTo>
                        <a:pt x="378" y="681"/>
                      </a:lnTo>
                      <a:lnTo>
                        <a:pt x="378" y="199"/>
                      </a:lnTo>
                      <a:lnTo>
                        <a:pt x="895" y="82"/>
                      </a:lnTo>
                      <a:lnTo>
                        <a:pt x="895" y="509"/>
                      </a:lnTo>
                      <a:lnTo>
                        <a:pt x="606" y="482"/>
                      </a:lnTo>
                      <a:lnTo>
                        <a:pt x="606" y="502"/>
                      </a:lnTo>
                      <a:lnTo>
                        <a:pt x="929" y="544"/>
                      </a:lnTo>
                      <a:lnTo>
                        <a:pt x="929" y="75"/>
                      </a:lnTo>
                      <a:lnTo>
                        <a:pt x="950" y="75"/>
                      </a:lnTo>
                      <a:lnTo>
                        <a:pt x="950" y="0"/>
                      </a:lnTo>
                      <a:lnTo>
                        <a:pt x="358" y="96"/>
                      </a:lnTo>
                      <a:lnTo>
                        <a:pt x="323" y="103"/>
                      </a:lnTo>
                      <a:close/>
                    </a:path>
                  </a:pathLst>
                </a:custGeom>
                <a:noFill/>
                <a:ln w="11113">
                  <a:solidFill>
                    <a:srgbClr val="C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2535"/>
                </a:p>
              </p:txBody>
            </p:sp>
            <p:sp>
              <p:nvSpPr>
                <p:cNvPr id="45" name="Rectangle 39"/>
                <p:cNvSpPr>
                  <a:spLocks noChangeArrowheads="1"/>
                </p:cNvSpPr>
                <p:nvPr/>
              </p:nvSpPr>
              <p:spPr bwMode="auto">
                <a:xfrm>
                  <a:off x="3232" y="5094"/>
                  <a:ext cx="1496" cy="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sz="2535">
                    <a:ea typeface="宋体" panose="02010600030101010101" pitchFamily="2" charset="-122"/>
                  </a:endParaRPr>
                </a:p>
              </p:txBody>
            </p:sp>
            <p:grpSp>
              <p:nvGrpSpPr>
                <p:cNvPr id="46" name="Group 40"/>
                <p:cNvGrpSpPr/>
                <p:nvPr/>
              </p:nvGrpSpPr>
              <p:grpSpPr bwMode="auto">
                <a:xfrm rot="567401">
                  <a:off x="7430" y="5876"/>
                  <a:ext cx="2557" cy="1973"/>
                  <a:chOff x="563" y="1984"/>
                  <a:chExt cx="759" cy="586"/>
                </a:xfrm>
              </p:grpSpPr>
              <p:sp>
                <p:nvSpPr>
                  <p:cNvPr id="48" name="Freeform 41"/>
                  <p:cNvSpPr/>
                  <p:nvPr/>
                </p:nvSpPr>
                <p:spPr bwMode="auto">
                  <a:xfrm>
                    <a:off x="1176" y="2301"/>
                    <a:ext cx="95" cy="66"/>
                  </a:xfrm>
                  <a:custGeom>
                    <a:avLst/>
                    <a:gdLst>
                      <a:gd name="T0" fmla="*/ 5 w 191"/>
                      <a:gd name="T1" fmla="*/ 4 h 131"/>
                      <a:gd name="T2" fmla="*/ 1 w 191"/>
                      <a:gd name="T3" fmla="*/ 10 h 131"/>
                      <a:gd name="T4" fmla="*/ 0 w 191"/>
                      <a:gd name="T5" fmla="*/ 16 h 131"/>
                      <a:gd name="T6" fmla="*/ 1 w 191"/>
                      <a:gd name="T7" fmla="*/ 23 h 131"/>
                      <a:gd name="T8" fmla="*/ 7 w 191"/>
                      <a:gd name="T9" fmla="*/ 29 h 131"/>
                      <a:gd name="T10" fmla="*/ 11 w 191"/>
                      <a:gd name="T11" fmla="*/ 33 h 131"/>
                      <a:gd name="T12" fmla="*/ 16 w 191"/>
                      <a:gd name="T13" fmla="*/ 39 h 131"/>
                      <a:gd name="T14" fmla="*/ 23 w 191"/>
                      <a:gd name="T15" fmla="*/ 45 h 131"/>
                      <a:gd name="T16" fmla="*/ 29 w 191"/>
                      <a:gd name="T17" fmla="*/ 52 h 131"/>
                      <a:gd name="T18" fmla="*/ 36 w 191"/>
                      <a:gd name="T19" fmla="*/ 57 h 131"/>
                      <a:gd name="T20" fmla="*/ 40 w 191"/>
                      <a:gd name="T21" fmla="*/ 63 h 131"/>
                      <a:gd name="T22" fmla="*/ 45 w 191"/>
                      <a:gd name="T23" fmla="*/ 67 h 131"/>
                      <a:gd name="T24" fmla="*/ 48 w 191"/>
                      <a:gd name="T25" fmla="*/ 68 h 131"/>
                      <a:gd name="T26" fmla="*/ 53 w 191"/>
                      <a:gd name="T27" fmla="*/ 68 h 131"/>
                      <a:gd name="T28" fmla="*/ 61 w 191"/>
                      <a:gd name="T29" fmla="*/ 69 h 131"/>
                      <a:gd name="T30" fmla="*/ 71 w 191"/>
                      <a:gd name="T31" fmla="*/ 71 h 131"/>
                      <a:gd name="T32" fmla="*/ 83 w 191"/>
                      <a:gd name="T33" fmla="*/ 72 h 131"/>
                      <a:gd name="T34" fmla="*/ 94 w 191"/>
                      <a:gd name="T35" fmla="*/ 75 h 131"/>
                      <a:gd name="T36" fmla="*/ 106 w 191"/>
                      <a:gd name="T37" fmla="*/ 78 h 131"/>
                      <a:gd name="T38" fmla="*/ 115 w 191"/>
                      <a:gd name="T39" fmla="*/ 80 h 131"/>
                      <a:gd name="T40" fmla="*/ 122 w 191"/>
                      <a:gd name="T41" fmla="*/ 84 h 131"/>
                      <a:gd name="T42" fmla="*/ 127 w 191"/>
                      <a:gd name="T43" fmla="*/ 87 h 131"/>
                      <a:gd name="T44" fmla="*/ 132 w 191"/>
                      <a:gd name="T45" fmla="*/ 91 h 131"/>
                      <a:gd name="T46" fmla="*/ 139 w 191"/>
                      <a:gd name="T47" fmla="*/ 95 h 131"/>
                      <a:gd name="T48" fmla="*/ 146 w 191"/>
                      <a:gd name="T49" fmla="*/ 100 h 131"/>
                      <a:gd name="T50" fmla="*/ 152 w 191"/>
                      <a:gd name="T51" fmla="*/ 105 h 131"/>
                      <a:gd name="T52" fmla="*/ 158 w 191"/>
                      <a:gd name="T53" fmla="*/ 109 h 131"/>
                      <a:gd name="T54" fmla="*/ 163 w 191"/>
                      <a:gd name="T55" fmla="*/ 114 h 131"/>
                      <a:gd name="T56" fmla="*/ 167 w 191"/>
                      <a:gd name="T57" fmla="*/ 117 h 131"/>
                      <a:gd name="T58" fmla="*/ 174 w 191"/>
                      <a:gd name="T59" fmla="*/ 124 h 131"/>
                      <a:gd name="T60" fmla="*/ 179 w 191"/>
                      <a:gd name="T61" fmla="*/ 129 h 131"/>
                      <a:gd name="T62" fmla="*/ 185 w 191"/>
                      <a:gd name="T63" fmla="*/ 131 h 131"/>
                      <a:gd name="T64" fmla="*/ 190 w 191"/>
                      <a:gd name="T65" fmla="*/ 130 h 131"/>
                      <a:gd name="T66" fmla="*/ 191 w 191"/>
                      <a:gd name="T67" fmla="*/ 124 h 131"/>
                      <a:gd name="T68" fmla="*/ 189 w 191"/>
                      <a:gd name="T69" fmla="*/ 114 h 131"/>
                      <a:gd name="T70" fmla="*/ 183 w 191"/>
                      <a:gd name="T71" fmla="*/ 101 h 131"/>
                      <a:gd name="T72" fmla="*/ 177 w 191"/>
                      <a:gd name="T73" fmla="*/ 91 h 131"/>
                      <a:gd name="T74" fmla="*/ 171 w 191"/>
                      <a:gd name="T75" fmla="*/ 82 h 131"/>
                      <a:gd name="T76" fmla="*/ 163 w 191"/>
                      <a:gd name="T77" fmla="*/ 74 h 131"/>
                      <a:gd name="T78" fmla="*/ 156 w 191"/>
                      <a:gd name="T79" fmla="*/ 67 h 131"/>
                      <a:gd name="T80" fmla="*/ 151 w 191"/>
                      <a:gd name="T81" fmla="*/ 60 h 131"/>
                      <a:gd name="T82" fmla="*/ 146 w 191"/>
                      <a:gd name="T83" fmla="*/ 53 h 131"/>
                      <a:gd name="T84" fmla="*/ 140 w 191"/>
                      <a:gd name="T85" fmla="*/ 44 h 131"/>
                      <a:gd name="T86" fmla="*/ 135 w 191"/>
                      <a:gd name="T87" fmla="*/ 37 h 131"/>
                      <a:gd name="T88" fmla="*/ 130 w 191"/>
                      <a:gd name="T89" fmla="*/ 31 h 131"/>
                      <a:gd name="T90" fmla="*/ 125 w 191"/>
                      <a:gd name="T91" fmla="*/ 30 h 131"/>
                      <a:gd name="T92" fmla="*/ 118 w 191"/>
                      <a:gd name="T93" fmla="*/ 27 h 131"/>
                      <a:gd name="T94" fmla="*/ 109 w 191"/>
                      <a:gd name="T95" fmla="*/ 26 h 131"/>
                      <a:gd name="T96" fmla="*/ 98 w 191"/>
                      <a:gd name="T97" fmla="*/ 24 h 131"/>
                      <a:gd name="T98" fmla="*/ 87 w 191"/>
                      <a:gd name="T99" fmla="*/ 22 h 131"/>
                      <a:gd name="T100" fmla="*/ 77 w 191"/>
                      <a:gd name="T101" fmla="*/ 21 h 131"/>
                      <a:gd name="T102" fmla="*/ 69 w 191"/>
                      <a:gd name="T103" fmla="*/ 18 h 131"/>
                      <a:gd name="T104" fmla="*/ 63 w 191"/>
                      <a:gd name="T105" fmla="*/ 17 h 131"/>
                      <a:gd name="T106" fmla="*/ 59 w 191"/>
                      <a:gd name="T107" fmla="*/ 15 h 131"/>
                      <a:gd name="T108" fmla="*/ 52 w 191"/>
                      <a:gd name="T109" fmla="*/ 11 h 131"/>
                      <a:gd name="T110" fmla="*/ 45 w 191"/>
                      <a:gd name="T111" fmla="*/ 8 h 131"/>
                      <a:gd name="T112" fmla="*/ 36 w 191"/>
                      <a:gd name="T113" fmla="*/ 3 h 131"/>
                      <a:gd name="T114" fmla="*/ 26 w 191"/>
                      <a:gd name="T115" fmla="*/ 1 h 131"/>
                      <a:gd name="T116" fmla="*/ 18 w 191"/>
                      <a:gd name="T117" fmla="*/ 0 h 131"/>
                      <a:gd name="T118" fmla="*/ 10 w 191"/>
                      <a:gd name="T119" fmla="*/ 1 h 131"/>
                      <a:gd name="T120" fmla="*/ 5 w 191"/>
                      <a:gd name="T121" fmla="*/ 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 h="131">
                        <a:moveTo>
                          <a:pt x="5" y="4"/>
                        </a:moveTo>
                        <a:lnTo>
                          <a:pt x="1" y="10"/>
                        </a:lnTo>
                        <a:lnTo>
                          <a:pt x="0" y="16"/>
                        </a:lnTo>
                        <a:lnTo>
                          <a:pt x="1" y="23"/>
                        </a:lnTo>
                        <a:lnTo>
                          <a:pt x="7" y="29"/>
                        </a:lnTo>
                        <a:lnTo>
                          <a:pt x="11" y="33"/>
                        </a:lnTo>
                        <a:lnTo>
                          <a:pt x="16" y="39"/>
                        </a:lnTo>
                        <a:lnTo>
                          <a:pt x="23" y="45"/>
                        </a:lnTo>
                        <a:lnTo>
                          <a:pt x="29" y="52"/>
                        </a:lnTo>
                        <a:lnTo>
                          <a:pt x="36" y="57"/>
                        </a:lnTo>
                        <a:lnTo>
                          <a:pt x="40" y="63"/>
                        </a:lnTo>
                        <a:lnTo>
                          <a:pt x="45" y="67"/>
                        </a:lnTo>
                        <a:lnTo>
                          <a:pt x="48" y="68"/>
                        </a:lnTo>
                        <a:lnTo>
                          <a:pt x="53" y="68"/>
                        </a:lnTo>
                        <a:lnTo>
                          <a:pt x="61" y="69"/>
                        </a:lnTo>
                        <a:lnTo>
                          <a:pt x="71" y="71"/>
                        </a:lnTo>
                        <a:lnTo>
                          <a:pt x="83" y="72"/>
                        </a:lnTo>
                        <a:lnTo>
                          <a:pt x="94" y="75"/>
                        </a:lnTo>
                        <a:lnTo>
                          <a:pt x="106" y="78"/>
                        </a:lnTo>
                        <a:lnTo>
                          <a:pt x="115" y="80"/>
                        </a:lnTo>
                        <a:lnTo>
                          <a:pt x="122" y="84"/>
                        </a:lnTo>
                        <a:lnTo>
                          <a:pt x="127" y="87"/>
                        </a:lnTo>
                        <a:lnTo>
                          <a:pt x="132" y="91"/>
                        </a:lnTo>
                        <a:lnTo>
                          <a:pt x="139" y="95"/>
                        </a:lnTo>
                        <a:lnTo>
                          <a:pt x="146" y="100"/>
                        </a:lnTo>
                        <a:lnTo>
                          <a:pt x="152" y="105"/>
                        </a:lnTo>
                        <a:lnTo>
                          <a:pt x="158" y="109"/>
                        </a:lnTo>
                        <a:lnTo>
                          <a:pt x="163" y="114"/>
                        </a:lnTo>
                        <a:lnTo>
                          <a:pt x="167" y="117"/>
                        </a:lnTo>
                        <a:lnTo>
                          <a:pt x="174" y="124"/>
                        </a:lnTo>
                        <a:lnTo>
                          <a:pt x="179" y="129"/>
                        </a:lnTo>
                        <a:lnTo>
                          <a:pt x="185" y="131"/>
                        </a:lnTo>
                        <a:lnTo>
                          <a:pt x="190" y="130"/>
                        </a:lnTo>
                        <a:lnTo>
                          <a:pt x="191" y="124"/>
                        </a:lnTo>
                        <a:lnTo>
                          <a:pt x="189" y="114"/>
                        </a:lnTo>
                        <a:lnTo>
                          <a:pt x="183" y="101"/>
                        </a:lnTo>
                        <a:lnTo>
                          <a:pt x="177" y="91"/>
                        </a:lnTo>
                        <a:lnTo>
                          <a:pt x="171" y="82"/>
                        </a:lnTo>
                        <a:lnTo>
                          <a:pt x="163" y="74"/>
                        </a:lnTo>
                        <a:lnTo>
                          <a:pt x="156" y="67"/>
                        </a:lnTo>
                        <a:lnTo>
                          <a:pt x="151" y="60"/>
                        </a:lnTo>
                        <a:lnTo>
                          <a:pt x="146" y="53"/>
                        </a:lnTo>
                        <a:lnTo>
                          <a:pt x="140" y="44"/>
                        </a:lnTo>
                        <a:lnTo>
                          <a:pt x="135" y="37"/>
                        </a:lnTo>
                        <a:lnTo>
                          <a:pt x="130" y="31"/>
                        </a:lnTo>
                        <a:lnTo>
                          <a:pt x="125" y="30"/>
                        </a:lnTo>
                        <a:lnTo>
                          <a:pt x="118" y="27"/>
                        </a:lnTo>
                        <a:lnTo>
                          <a:pt x="109" y="26"/>
                        </a:lnTo>
                        <a:lnTo>
                          <a:pt x="98" y="24"/>
                        </a:lnTo>
                        <a:lnTo>
                          <a:pt x="87" y="22"/>
                        </a:lnTo>
                        <a:lnTo>
                          <a:pt x="77" y="21"/>
                        </a:lnTo>
                        <a:lnTo>
                          <a:pt x="69" y="18"/>
                        </a:lnTo>
                        <a:lnTo>
                          <a:pt x="63" y="17"/>
                        </a:lnTo>
                        <a:lnTo>
                          <a:pt x="59" y="15"/>
                        </a:lnTo>
                        <a:lnTo>
                          <a:pt x="52" y="11"/>
                        </a:lnTo>
                        <a:lnTo>
                          <a:pt x="45" y="8"/>
                        </a:lnTo>
                        <a:lnTo>
                          <a:pt x="36" y="3"/>
                        </a:lnTo>
                        <a:lnTo>
                          <a:pt x="26" y="1"/>
                        </a:lnTo>
                        <a:lnTo>
                          <a:pt x="18" y="0"/>
                        </a:lnTo>
                        <a:lnTo>
                          <a:pt x="10" y="1"/>
                        </a:lnTo>
                        <a:lnTo>
                          <a:pt x="5" y="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49" name="Freeform 42"/>
                  <p:cNvSpPr/>
                  <p:nvPr/>
                </p:nvSpPr>
                <p:spPr bwMode="auto">
                  <a:xfrm>
                    <a:off x="1179" y="2304"/>
                    <a:ext cx="15" cy="14"/>
                  </a:xfrm>
                  <a:custGeom>
                    <a:avLst/>
                    <a:gdLst>
                      <a:gd name="T0" fmla="*/ 25 w 30"/>
                      <a:gd name="T1" fmla="*/ 25 h 29"/>
                      <a:gd name="T2" fmla="*/ 28 w 30"/>
                      <a:gd name="T3" fmla="*/ 20 h 29"/>
                      <a:gd name="T4" fmla="*/ 30 w 30"/>
                      <a:gd name="T5" fmla="*/ 14 h 29"/>
                      <a:gd name="T6" fmla="*/ 28 w 30"/>
                      <a:gd name="T7" fmla="*/ 10 h 29"/>
                      <a:gd name="T8" fmla="*/ 25 w 30"/>
                      <a:gd name="T9" fmla="*/ 5 h 29"/>
                      <a:gd name="T10" fmla="*/ 20 w 30"/>
                      <a:gd name="T11" fmla="*/ 2 h 29"/>
                      <a:gd name="T12" fmla="*/ 15 w 30"/>
                      <a:gd name="T13" fmla="*/ 0 h 29"/>
                      <a:gd name="T14" fmla="*/ 9 w 30"/>
                      <a:gd name="T15" fmla="*/ 2 h 29"/>
                      <a:gd name="T16" fmla="*/ 4 w 30"/>
                      <a:gd name="T17" fmla="*/ 5 h 29"/>
                      <a:gd name="T18" fmla="*/ 1 w 30"/>
                      <a:gd name="T19" fmla="*/ 10 h 29"/>
                      <a:gd name="T20" fmla="*/ 0 w 30"/>
                      <a:gd name="T21" fmla="*/ 15 h 29"/>
                      <a:gd name="T22" fmla="*/ 1 w 30"/>
                      <a:gd name="T23" fmla="*/ 21 h 29"/>
                      <a:gd name="T24" fmla="*/ 4 w 30"/>
                      <a:gd name="T25" fmla="*/ 26 h 29"/>
                      <a:gd name="T26" fmla="*/ 9 w 30"/>
                      <a:gd name="T27" fmla="*/ 29 h 29"/>
                      <a:gd name="T28" fmla="*/ 15 w 30"/>
                      <a:gd name="T29" fmla="*/ 29 h 29"/>
                      <a:gd name="T30" fmla="*/ 20 w 30"/>
                      <a:gd name="T31" fmla="*/ 28 h 29"/>
                      <a:gd name="T32" fmla="*/ 25 w 30"/>
                      <a:gd name="T3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29">
                        <a:moveTo>
                          <a:pt x="25" y="25"/>
                        </a:moveTo>
                        <a:lnTo>
                          <a:pt x="28" y="20"/>
                        </a:lnTo>
                        <a:lnTo>
                          <a:pt x="30" y="14"/>
                        </a:lnTo>
                        <a:lnTo>
                          <a:pt x="28" y="10"/>
                        </a:lnTo>
                        <a:lnTo>
                          <a:pt x="25" y="5"/>
                        </a:lnTo>
                        <a:lnTo>
                          <a:pt x="20" y="2"/>
                        </a:lnTo>
                        <a:lnTo>
                          <a:pt x="15" y="0"/>
                        </a:lnTo>
                        <a:lnTo>
                          <a:pt x="9" y="2"/>
                        </a:lnTo>
                        <a:lnTo>
                          <a:pt x="4" y="5"/>
                        </a:lnTo>
                        <a:lnTo>
                          <a:pt x="1" y="10"/>
                        </a:lnTo>
                        <a:lnTo>
                          <a:pt x="0" y="15"/>
                        </a:lnTo>
                        <a:lnTo>
                          <a:pt x="1" y="21"/>
                        </a:lnTo>
                        <a:lnTo>
                          <a:pt x="4" y="26"/>
                        </a:lnTo>
                        <a:lnTo>
                          <a:pt x="9" y="29"/>
                        </a:lnTo>
                        <a:lnTo>
                          <a:pt x="15" y="29"/>
                        </a:lnTo>
                        <a:lnTo>
                          <a:pt x="20" y="28"/>
                        </a:lnTo>
                        <a:lnTo>
                          <a:pt x="25"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0" name="Freeform 43"/>
                  <p:cNvSpPr/>
                  <p:nvPr/>
                </p:nvSpPr>
                <p:spPr bwMode="auto">
                  <a:xfrm>
                    <a:off x="864" y="2121"/>
                    <a:ext cx="332" cy="199"/>
                  </a:xfrm>
                  <a:custGeom>
                    <a:avLst/>
                    <a:gdLst>
                      <a:gd name="T0" fmla="*/ 1 w 664"/>
                      <a:gd name="T1" fmla="*/ 52 h 399"/>
                      <a:gd name="T2" fmla="*/ 7 w 664"/>
                      <a:gd name="T3" fmla="*/ 98 h 399"/>
                      <a:gd name="T4" fmla="*/ 60 w 664"/>
                      <a:gd name="T5" fmla="*/ 149 h 399"/>
                      <a:gd name="T6" fmla="*/ 89 w 664"/>
                      <a:gd name="T7" fmla="*/ 170 h 399"/>
                      <a:gd name="T8" fmla="*/ 114 w 664"/>
                      <a:gd name="T9" fmla="*/ 189 h 399"/>
                      <a:gd name="T10" fmla="*/ 136 w 664"/>
                      <a:gd name="T11" fmla="*/ 206 h 399"/>
                      <a:gd name="T12" fmla="*/ 190 w 664"/>
                      <a:gd name="T13" fmla="*/ 249 h 399"/>
                      <a:gd name="T14" fmla="*/ 243 w 664"/>
                      <a:gd name="T15" fmla="*/ 288 h 399"/>
                      <a:gd name="T16" fmla="*/ 260 w 664"/>
                      <a:gd name="T17" fmla="*/ 297 h 399"/>
                      <a:gd name="T18" fmla="*/ 276 w 664"/>
                      <a:gd name="T19" fmla="*/ 309 h 399"/>
                      <a:gd name="T20" fmla="*/ 295 w 664"/>
                      <a:gd name="T21" fmla="*/ 317 h 399"/>
                      <a:gd name="T22" fmla="*/ 320 w 664"/>
                      <a:gd name="T23" fmla="*/ 327 h 399"/>
                      <a:gd name="T24" fmla="*/ 351 w 664"/>
                      <a:gd name="T25" fmla="*/ 342 h 399"/>
                      <a:gd name="T26" fmla="*/ 382 w 664"/>
                      <a:gd name="T27" fmla="*/ 356 h 399"/>
                      <a:gd name="T28" fmla="*/ 418 w 664"/>
                      <a:gd name="T29" fmla="*/ 375 h 399"/>
                      <a:gd name="T30" fmla="*/ 465 w 664"/>
                      <a:gd name="T31" fmla="*/ 390 h 399"/>
                      <a:gd name="T32" fmla="*/ 529 w 664"/>
                      <a:gd name="T33" fmla="*/ 394 h 399"/>
                      <a:gd name="T34" fmla="*/ 598 w 664"/>
                      <a:gd name="T35" fmla="*/ 398 h 399"/>
                      <a:gd name="T36" fmla="*/ 640 w 664"/>
                      <a:gd name="T37" fmla="*/ 399 h 399"/>
                      <a:gd name="T38" fmla="*/ 661 w 664"/>
                      <a:gd name="T39" fmla="*/ 390 h 399"/>
                      <a:gd name="T40" fmla="*/ 662 w 664"/>
                      <a:gd name="T41" fmla="*/ 370 h 399"/>
                      <a:gd name="T42" fmla="*/ 636 w 664"/>
                      <a:gd name="T43" fmla="*/ 356 h 399"/>
                      <a:gd name="T44" fmla="*/ 597 w 664"/>
                      <a:gd name="T45" fmla="*/ 340 h 399"/>
                      <a:gd name="T46" fmla="*/ 557 w 664"/>
                      <a:gd name="T47" fmla="*/ 322 h 399"/>
                      <a:gd name="T48" fmla="*/ 519 w 664"/>
                      <a:gd name="T49" fmla="*/ 303 h 399"/>
                      <a:gd name="T50" fmla="*/ 487 w 664"/>
                      <a:gd name="T51" fmla="*/ 286 h 399"/>
                      <a:gd name="T52" fmla="*/ 462 w 664"/>
                      <a:gd name="T53" fmla="*/ 272 h 399"/>
                      <a:gd name="T54" fmla="*/ 420 w 664"/>
                      <a:gd name="T55" fmla="*/ 255 h 399"/>
                      <a:gd name="T56" fmla="*/ 391 w 664"/>
                      <a:gd name="T57" fmla="*/ 253 h 399"/>
                      <a:gd name="T58" fmla="*/ 363 w 664"/>
                      <a:gd name="T59" fmla="*/ 248 h 399"/>
                      <a:gd name="T60" fmla="*/ 343 w 664"/>
                      <a:gd name="T61" fmla="*/ 240 h 399"/>
                      <a:gd name="T62" fmla="*/ 329 w 664"/>
                      <a:gd name="T63" fmla="*/ 227 h 399"/>
                      <a:gd name="T64" fmla="*/ 313 w 664"/>
                      <a:gd name="T65" fmla="*/ 211 h 399"/>
                      <a:gd name="T66" fmla="*/ 295 w 664"/>
                      <a:gd name="T67" fmla="*/ 190 h 399"/>
                      <a:gd name="T68" fmla="*/ 274 w 664"/>
                      <a:gd name="T69" fmla="*/ 165 h 399"/>
                      <a:gd name="T70" fmla="*/ 234 w 664"/>
                      <a:gd name="T71" fmla="*/ 128 h 399"/>
                      <a:gd name="T72" fmla="*/ 192 w 664"/>
                      <a:gd name="T73" fmla="*/ 98 h 399"/>
                      <a:gd name="T74" fmla="*/ 176 w 664"/>
                      <a:gd name="T75" fmla="*/ 81 h 399"/>
                      <a:gd name="T76" fmla="*/ 165 w 664"/>
                      <a:gd name="T77" fmla="*/ 61 h 399"/>
                      <a:gd name="T78" fmla="*/ 146 w 664"/>
                      <a:gd name="T79" fmla="*/ 38 h 399"/>
                      <a:gd name="T80" fmla="*/ 101 w 664"/>
                      <a:gd name="T81" fmla="*/ 10 h 399"/>
                      <a:gd name="T82" fmla="*/ 54 w 664"/>
                      <a:gd name="T83" fmla="*/ 0 h 399"/>
                      <a:gd name="T84" fmla="*/ 15 w 664"/>
                      <a:gd name="T85" fmla="*/ 26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64" h="399">
                        <a:moveTo>
                          <a:pt x="15" y="26"/>
                        </a:moveTo>
                        <a:lnTo>
                          <a:pt x="7" y="38"/>
                        </a:lnTo>
                        <a:lnTo>
                          <a:pt x="1" y="52"/>
                        </a:lnTo>
                        <a:lnTo>
                          <a:pt x="0" y="67"/>
                        </a:lnTo>
                        <a:lnTo>
                          <a:pt x="1" y="82"/>
                        </a:lnTo>
                        <a:lnTo>
                          <a:pt x="7" y="98"/>
                        </a:lnTo>
                        <a:lnTo>
                          <a:pt x="18" y="114"/>
                        </a:lnTo>
                        <a:lnTo>
                          <a:pt x="36" y="132"/>
                        </a:lnTo>
                        <a:lnTo>
                          <a:pt x="60" y="149"/>
                        </a:lnTo>
                        <a:lnTo>
                          <a:pt x="70" y="156"/>
                        </a:lnTo>
                        <a:lnTo>
                          <a:pt x="79" y="163"/>
                        </a:lnTo>
                        <a:lnTo>
                          <a:pt x="89" y="170"/>
                        </a:lnTo>
                        <a:lnTo>
                          <a:pt x="98" y="177"/>
                        </a:lnTo>
                        <a:lnTo>
                          <a:pt x="106" y="182"/>
                        </a:lnTo>
                        <a:lnTo>
                          <a:pt x="114" y="189"/>
                        </a:lnTo>
                        <a:lnTo>
                          <a:pt x="121" y="195"/>
                        </a:lnTo>
                        <a:lnTo>
                          <a:pt x="127" y="200"/>
                        </a:lnTo>
                        <a:lnTo>
                          <a:pt x="136" y="206"/>
                        </a:lnTo>
                        <a:lnTo>
                          <a:pt x="151" y="218"/>
                        </a:lnTo>
                        <a:lnTo>
                          <a:pt x="169" y="233"/>
                        </a:lnTo>
                        <a:lnTo>
                          <a:pt x="190" y="249"/>
                        </a:lnTo>
                        <a:lnTo>
                          <a:pt x="211" y="264"/>
                        </a:lnTo>
                        <a:lnTo>
                          <a:pt x="229" y="278"/>
                        </a:lnTo>
                        <a:lnTo>
                          <a:pt x="243" y="288"/>
                        </a:lnTo>
                        <a:lnTo>
                          <a:pt x="251" y="293"/>
                        </a:lnTo>
                        <a:lnTo>
                          <a:pt x="256" y="295"/>
                        </a:lnTo>
                        <a:lnTo>
                          <a:pt x="260" y="297"/>
                        </a:lnTo>
                        <a:lnTo>
                          <a:pt x="265" y="301"/>
                        </a:lnTo>
                        <a:lnTo>
                          <a:pt x="270" y="304"/>
                        </a:lnTo>
                        <a:lnTo>
                          <a:pt x="276" y="309"/>
                        </a:lnTo>
                        <a:lnTo>
                          <a:pt x="282" y="312"/>
                        </a:lnTo>
                        <a:lnTo>
                          <a:pt x="288" y="315"/>
                        </a:lnTo>
                        <a:lnTo>
                          <a:pt x="295" y="317"/>
                        </a:lnTo>
                        <a:lnTo>
                          <a:pt x="302" y="319"/>
                        </a:lnTo>
                        <a:lnTo>
                          <a:pt x="311" y="323"/>
                        </a:lnTo>
                        <a:lnTo>
                          <a:pt x="320" y="327"/>
                        </a:lnTo>
                        <a:lnTo>
                          <a:pt x="330" y="332"/>
                        </a:lnTo>
                        <a:lnTo>
                          <a:pt x="341" y="337"/>
                        </a:lnTo>
                        <a:lnTo>
                          <a:pt x="351" y="342"/>
                        </a:lnTo>
                        <a:lnTo>
                          <a:pt x="361" y="347"/>
                        </a:lnTo>
                        <a:lnTo>
                          <a:pt x="372" y="352"/>
                        </a:lnTo>
                        <a:lnTo>
                          <a:pt x="382" y="356"/>
                        </a:lnTo>
                        <a:lnTo>
                          <a:pt x="392" y="362"/>
                        </a:lnTo>
                        <a:lnTo>
                          <a:pt x="405" y="369"/>
                        </a:lnTo>
                        <a:lnTo>
                          <a:pt x="418" y="375"/>
                        </a:lnTo>
                        <a:lnTo>
                          <a:pt x="433" y="380"/>
                        </a:lnTo>
                        <a:lnTo>
                          <a:pt x="448" y="386"/>
                        </a:lnTo>
                        <a:lnTo>
                          <a:pt x="465" y="390"/>
                        </a:lnTo>
                        <a:lnTo>
                          <a:pt x="485" y="392"/>
                        </a:lnTo>
                        <a:lnTo>
                          <a:pt x="505" y="393"/>
                        </a:lnTo>
                        <a:lnTo>
                          <a:pt x="529" y="394"/>
                        </a:lnTo>
                        <a:lnTo>
                          <a:pt x="554" y="395"/>
                        </a:lnTo>
                        <a:lnTo>
                          <a:pt x="577" y="397"/>
                        </a:lnTo>
                        <a:lnTo>
                          <a:pt x="598" y="398"/>
                        </a:lnTo>
                        <a:lnTo>
                          <a:pt x="617" y="398"/>
                        </a:lnTo>
                        <a:lnTo>
                          <a:pt x="631" y="399"/>
                        </a:lnTo>
                        <a:lnTo>
                          <a:pt x="640" y="399"/>
                        </a:lnTo>
                        <a:lnTo>
                          <a:pt x="649" y="398"/>
                        </a:lnTo>
                        <a:lnTo>
                          <a:pt x="656" y="394"/>
                        </a:lnTo>
                        <a:lnTo>
                          <a:pt x="661" y="390"/>
                        </a:lnTo>
                        <a:lnTo>
                          <a:pt x="664" y="383"/>
                        </a:lnTo>
                        <a:lnTo>
                          <a:pt x="664" y="377"/>
                        </a:lnTo>
                        <a:lnTo>
                          <a:pt x="662" y="370"/>
                        </a:lnTo>
                        <a:lnTo>
                          <a:pt x="657" y="364"/>
                        </a:lnTo>
                        <a:lnTo>
                          <a:pt x="649" y="361"/>
                        </a:lnTo>
                        <a:lnTo>
                          <a:pt x="636" y="356"/>
                        </a:lnTo>
                        <a:lnTo>
                          <a:pt x="624" y="352"/>
                        </a:lnTo>
                        <a:lnTo>
                          <a:pt x="611" y="346"/>
                        </a:lnTo>
                        <a:lnTo>
                          <a:pt x="597" y="340"/>
                        </a:lnTo>
                        <a:lnTo>
                          <a:pt x="585" y="334"/>
                        </a:lnTo>
                        <a:lnTo>
                          <a:pt x="571" y="327"/>
                        </a:lnTo>
                        <a:lnTo>
                          <a:pt x="557" y="322"/>
                        </a:lnTo>
                        <a:lnTo>
                          <a:pt x="544" y="315"/>
                        </a:lnTo>
                        <a:lnTo>
                          <a:pt x="532" y="309"/>
                        </a:lnTo>
                        <a:lnTo>
                          <a:pt x="519" y="303"/>
                        </a:lnTo>
                        <a:lnTo>
                          <a:pt x="508" y="296"/>
                        </a:lnTo>
                        <a:lnTo>
                          <a:pt x="497" y="291"/>
                        </a:lnTo>
                        <a:lnTo>
                          <a:pt x="487" y="286"/>
                        </a:lnTo>
                        <a:lnTo>
                          <a:pt x="478" y="280"/>
                        </a:lnTo>
                        <a:lnTo>
                          <a:pt x="468" y="276"/>
                        </a:lnTo>
                        <a:lnTo>
                          <a:pt x="462" y="272"/>
                        </a:lnTo>
                        <a:lnTo>
                          <a:pt x="445" y="264"/>
                        </a:lnTo>
                        <a:lnTo>
                          <a:pt x="432" y="258"/>
                        </a:lnTo>
                        <a:lnTo>
                          <a:pt x="420" y="255"/>
                        </a:lnTo>
                        <a:lnTo>
                          <a:pt x="410" y="254"/>
                        </a:lnTo>
                        <a:lnTo>
                          <a:pt x="401" y="253"/>
                        </a:lnTo>
                        <a:lnTo>
                          <a:pt x="391" y="253"/>
                        </a:lnTo>
                        <a:lnTo>
                          <a:pt x="382" y="253"/>
                        </a:lnTo>
                        <a:lnTo>
                          <a:pt x="373" y="250"/>
                        </a:lnTo>
                        <a:lnTo>
                          <a:pt x="363" y="248"/>
                        </a:lnTo>
                        <a:lnTo>
                          <a:pt x="354" y="246"/>
                        </a:lnTo>
                        <a:lnTo>
                          <a:pt x="349" y="242"/>
                        </a:lnTo>
                        <a:lnTo>
                          <a:pt x="343" y="240"/>
                        </a:lnTo>
                        <a:lnTo>
                          <a:pt x="338" y="236"/>
                        </a:lnTo>
                        <a:lnTo>
                          <a:pt x="334" y="232"/>
                        </a:lnTo>
                        <a:lnTo>
                          <a:pt x="329" y="227"/>
                        </a:lnTo>
                        <a:lnTo>
                          <a:pt x="325" y="223"/>
                        </a:lnTo>
                        <a:lnTo>
                          <a:pt x="319" y="218"/>
                        </a:lnTo>
                        <a:lnTo>
                          <a:pt x="313" y="211"/>
                        </a:lnTo>
                        <a:lnTo>
                          <a:pt x="307" y="205"/>
                        </a:lnTo>
                        <a:lnTo>
                          <a:pt x="302" y="197"/>
                        </a:lnTo>
                        <a:lnTo>
                          <a:pt x="295" y="190"/>
                        </a:lnTo>
                        <a:lnTo>
                          <a:pt x="288" y="182"/>
                        </a:lnTo>
                        <a:lnTo>
                          <a:pt x="281" y="173"/>
                        </a:lnTo>
                        <a:lnTo>
                          <a:pt x="274" y="165"/>
                        </a:lnTo>
                        <a:lnTo>
                          <a:pt x="262" y="152"/>
                        </a:lnTo>
                        <a:lnTo>
                          <a:pt x="249" y="141"/>
                        </a:lnTo>
                        <a:lnTo>
                          <a:pt x="234" y="128"/>
                        </a:lnTo>
                        <a:lnTo>
                          <a:pt x="219" y="117"/>
                        </a:lnTo>
                        <a:lnTo>
                          <a:pt x="204" y="106"/>
                        </a:lnTo>
                        <a:lnTo>
                          <a:pt x="192" y="98"/>
                        </a:lnTo>
                        <a:lnTo>
                          <a:pt x="183" y="90"/>
                        </a:lnTo>
                        <a:lnTo>
                          <a:pt x="178" y="86"/>
                        </a:lnTo>
                        <a:lnTo>
                          <a:pt x="176" y="81"/>
                        </a:lnTo>
                        <a:lnTo>
                          <a:pt x="173" y="75"/>
                        </a:lnTo>
                        <a:lnTo>
                          <a:pt x="169" y="68"/>
                        </a:lnTo>
                        <a:lnTo>
                          <a:pt x="165" y="61"/>
                        </a:lnTo>
                        <a:lnTo>
                          <a:pt x="160" y="53"/>
                        </a:lnTo>
                        <a:lnTo>
                          <a:pt x="153" y="45"/>
                        </a:lnTo>
                        <a:lnTo>
                          <a:pt x="146" y="38"/>
                        </a:lnTo>
                        <a:lnTo>
                          <a:pt x="138" y="31"/>
                        </a:lnTo>
                        <a:lnTo>
                          <a:pt x="120" y="19"/>
                        </a:lnTo>
                        <a:lnTo>
                          <a:pt x="101" y="10"/>
                        </a:lnTo>
                        <a:lnTo>
                          <a:pt x="85" y="3"/>
                        </a:lnTo>
                        <a:lnTo>
                          <a:pt x="69" y="0"/>
                        </a:lnTo>
                        <a:lnTo>
                          <a:pt x="54" y="0"/>
                        </a:lnTo>
                        <a:lnTo>
                          <a:pt x="40" y="5"/>
                        </a:lnTo>
                        <a:lnTo>
                          <a:pt x="27" y="13"/>
                        </a:lnTo>
                        <a:lnTo>
                          <a:pt x="15"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1" name="Freeform 44"/>
                  <p:cNvSpPr/>
                  <p:nvPr/>
                </p:nvSpPr>
                <p:spPr bwMode="auto">
                  <a:xfrm>
                    <a:off x="1179" y="2304"/>
                    <a:ext cx="14" cy="14"/>
                  </a:xfrm>
                  <a:custGeom>
                    <a:avLst/>
                    <a:gdLst>
                      <a:gd name="T0" fmla="*/ 25 w 27"/>
                      <a:gd name="T1" fmla="*/ 23 h 29"/>
                      <a:gd name="T2" fmla="*/ 27 w 27"/>
                      <a:gd name="T3" fmla="*/ 19 h 29"/>
                      <a:gd name="T4" fmla="*/ 27 w 27"/>
                      <a:gd name="T5" fmla="*/ 13 h 29"/>
                      <a:gd name="T6" fmla="*/ 26 w 27"/>
                      <a:gd name="T7" fmla="*/ 8 h 29"/>
                      <a:gd name="T8" fmla="*/ 22 w 27"/>
                      <a:gd name="T9" fmla="*/ 4 h 29"/>
                      <a:gd name="T10" fmla="*/ 17 w 27"/>
                      <a:gd name="T11" fmla="*/ 0 h 29"/>
                      <a:gd name="T12" fmla="*/ 11 w 27"/>
                      <a:gd name="T13" fmla="*/ 0 h 29"/>
                      <a:gd name="T14" fmla="*/ 7 w 27"/>
                      <a:gd name="T15" fmla="*/ 3 h 29"/>
                      <a:gd name="T16" fmla="*/ 2 w 27"/>
                      <a:gd name="T17" fmla="*/ 6 h 29"/>
                      <a:gd name="T18" fmla="*/ 0 w 27"/>
                      <a:gd name="T19" fmla="*/ 12 h 29"/>
                      <a:gd name="T20" fmla="*/ 0 w 27"/>
                      <a:gd name="T21" fmla="*/ 18 h 29"/>
                      <a:gd name="T22" fmla="*/ 1 w 27"/>
                      <a:gd name="T23" fmla="*/ 22 h 29"/>
                      <a:gd name="T24" fmla="*/ 4 w 27"/>
                      <a:gd name="T25" fmla="*/ 27 h 29"/>
                      <a:gd name="T26" fmla="*/ 10 w 27"/>
                      <a:gd name="T27" fmla="*/ 29 h 29"/>
                      <a:gd name="T28" fmla="*/ 16 w 27"/>
                      <a:gd name="T29" fmla="*/ 29 h 29"/>
                      <a:gd name="T30" fmla="*/ 21 w 27"/>
                      <a:gd name="T31" fmla="*/ 28 h 29"/>
                      <a:gd name="T32" fmla="*/ 25 w 27"/>
                      <a:gd name="T3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 h="29">
                        <a:moveTo>
                          <a:pt x="25" y="23"/>
                        </a:moveTo>
                        <a:lnTo>
                          <a:pt x="27" y="19"/>
                        </a:lnTo>
                        <a:lnTo>
                          <a:pt x="27" y="13"/>
                        </a:lnTo>
                        <a:lnTo>
                          <a:pt x="26" y="8"/>
                        </a:lnTo>
                        <a:lnTo>
                          <a:pt x="22" y="4"/>
                        </a:lnTo>
                        <a:lnTo>
                          <a:pt x="17" y="0"/>
                        </a:lnTo>
                        <a:lnTo>
                          <a:pt x="11" y="0"/>
                        </a:lnTo>
                        <a:lnTo>
                          <a:pt x="7" y="3"/>
                        </a:lnTo>
                        <a:lnTo>
                          <a:pt x="2" y="6"/>
                        </a:lnTo>
                        <a:lnTo>
                          <a:pt x="0" y="12"/>
                        </a:lnTo>
                        <a:lnTo>
                          <a:pt x="0" y="18"/>
                        </a:lnTo>
                        <a:lnTo>
                          <a:pt x="1" y="22"/>
                        </a:lnTo>
                        <a:lnTo>
                          <a:pt x="4" y="27"/>
                        </a:lnTo>
                        <a:lnTo>
                          <a:pt x="10" y="29"/>
                        </a:lnTo>
                        <a:lnTo>
                          <a:pt x="16" y="29"/>
                        </a:lnTo>
                        <a:lnTo>
                          <a:pt x="21" y="28"/>
                        </a:lnTo>
                        <a:lnTo>
                          <a:pt x="25"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2" name="Freeform 45"/>
                  <p:cNvSpPr/>
                  <p:nvPr/>
                </p:nvSpPr>
                <p:spPr bwMode="auto">
                  <a:xfrm>
                    <a:off x="892" y="2154"/>
                    <a:ext cx="14" cy="14"/>
                  </a:xfrm>
                  <a:custGeom>
                    <a:avLst/>
                    <a:gdLst>
                      <a:gd name="T0" fmla="*/ 26 w 28"/>
                      <a:gd name="T1" fmla="*/ 23 h 29"/>
                      <a:gd name="T2" fmla="*/ 28 w 28"/>
                      <a:gd name="T3" fmla="*/ 17 h 29"/>
                      <a:gd name="T4" fmla="*/ 28 w 28"/>
                      <a:gd name="T5" fmla="*/ 12 h 29"/>
                      <a:gd name="T6" fmla="*/ 27 w 28"/>
                      <a:gd name="T7" fmla="*/ 7 h 29"/>
                      <a:gd name="T8" fmla="*/ 22 w 28"/>
                      <a:gd name="T9" fmla="*/ 2 h 29"/>
                      <a:gd name="T10" fmla="*/ 18 w 28"/>
                      <a:gd name="T11" fmla="*/ 0 h 29"/>
                      <a:gd name="T12" fmla="*/ 12 w 28"/>
                      <a:gd name="T13" fmla="*/ 0 h 29"/>
                      <a:gd name="T14" fmla="*/ 7 w 28"/>
                      <a:gd name="T15" fmla="*/ 1 h 29"/>
                      <a:gd name="T16" fmla="*/ 3 w 28"/>
                      <a:gd name="T17" fmla="*/ 6 h 29"/>
                      <a:gd name="T18" fmla="*/ 0 w 28"/>
                      <a:gd name="T19" fmla="*/ 10 h 29"/>
                      <a:gd name="T20" fmla="*/ 0 w 28"/>
                      <a:gd name="T21" fmla="*/ 16 h 29"/>
                      <a:gd name="T22" fmla="*/ 2 w 28"/>
                      <a:gd name="T23" fmla="*/ 21 h 29"/>
                      <a:gd name="T24" fmla="*/ 6 w 28"/>
                      <a:gd name="T25" fmla="*/ 25 h 29"/>
                      <a:gd name="T26" fmla="*/ 11 w 28"/>
                      <a:gd name="T27" fmla="*/ 28 h 29"/>
                      <a:gd name="T28" fmla="*/ 17 w 28"/>
                      <a:gd name="T29" fmla="*/ 29 h 29"/>
                      <a:gd name="T30" fmla="*/ 21 w 28"/>
                      <a:gd name="T31" fmla="*/ 26 h 29"/>
                      <a:gd name="T32" fmla="*/ 26 w 28"/>
                      <a:gd name="T33" fmla="*/ 23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9">
                        <a:moveTo>
                          <a:pt x="26" y="23"/>
                        </a:moveTo>
                        <a:lnTo>
                          <a:pt x="28" y="17"/>
                        </a:lnTo>
                        <a:lnTo>
                          <a:pt x="28" y="12"/>
                        </a:lnTo>
                        <a:lnTo>
                          <a:pt x="27" y="7"/>
                        </a:lnTo>
                        <a:lnTo>
                          <a:pt x="22" y="2"/>
                        </a:lnTo>
                        <a:lnTo>
                          <a:pt x="18" y="0"/>
                        </a:lnTo>
                        <a:lnTo>
                          <a:pt x="12" y="0"/>
                        </a:lnTo>
                        <a:lnTo>
                          <a:pt x="7" y="1"/>
                        </a:lnTo>
                        <a:lnTo>
                          <a:pt x="3" y="6"/>
                        </a:lnTo>
                        <a:lnTo>
                          <a:pt x="0" y="10"/>
                        </a:lnTo>
                        <a:lnTo>
                          <a:pt x="0" y="16"/>
                        </a:lnTo>
                        <a:lnTo>
                          <a:pt x="2" y="21"/>
                        </a:lnTo>
                        <a:lnTo>
                          <a:pt x="6" y="25"/>
                        </a:lnTo>
                        <a:lnTo>
                          <a:pt x="11" y="28"/>
                        </a:lnTo>
                        <a:lnTo>
                          <a:pt x="17" y="29"/>
                        </a:lnTo>
                        <a:lnTo>
                          <a:pt x="21" y="26"/>
                        </a:lnTo>
                        <a:lnTo>
                          <a:pt x="26" y="2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3" name="Freeform 46"/>
                  <p:cNvSpPr/>
                  <p:nvPr/>
                </p:nvSpPr>
                <p:spPr bwMode="auto">
                  <a:xfrm>
                    <a:off x="904" y="1993"/>
                    <a:ext cx="148" cy="177"/>
                  </a:xfrm>
                  <a:custGeom>
                    <a:avLst/>
                    <a:gdLst>
                      <a:gd name="T0" fmla="*/ 268 w 296"/>
                      <a:gd name="T1" fmla="*/ 45 h 352"/>
                      <a:gd name="T2" fmla="*/ 283 w 296"/>
                      <a:gd name="T3" fmla="*/ 68 h 352"/>
                      <a:gd name="T4" fmla="*/ 293 w 296"/>
                      <a:gd name="T5" fmla="*/ 95 h 352"/>
                      <a:gd name="T6" fmla="*/ 296 w 296"/>
                      <a:gd name="T7" fmla="*/ 124 h 352"/>
                      <a:gd name="T8" fmla="*/ 286 w 296"/>
                      <a:gd name="T9" fmla="*/ 153 h 352"/>
                      <a:gd name="T10" fmla="*/ 269 w 296"/>
                      <a:gd name="T11" fmla="*/ 184 h 352"/>
                      <a:gd name="T12" fmla="*/ 263 w 296"/>
                      <a:gd name="T13" fmla="*/ 207 h 352"/>
                      <a:gd name="T14" fmla="*/ 264 w 296"/>
                      <a:gd name="T15" fmla="*/ 229 h 352"/>
                      <a:gd name="T16" fmla="*/ 267 w 296"/>
                      <a:gd name="T17" fmla="*/ 243 h 352"/>
                      <a:gd name="T18" fmla="*/ 262 w 296"/>
                      <a:gd name="T19" fmla="*/ 251 h 352"/>
                      <a:gd name="T20" fmla="*/ 251 w 296"/>
                      <a:gd name="T21" fmla="*/ 251 h 352"/>
                      <a:gd name="T22" fmla="*/ 240 w 296"/>
                      <a:gd name="T23" fmla="*/ 250 h 352"/>
                      <a:gd name="T24" fmla="*/ 238 w 296"/>
                      <a:gd name="T25" fmla="*/ 260 h 352"/>
                      <a:gd name="T26" fmla="*/ 235 w 296"/>
                      <a:gd name="T27" fmla="*/ 267 h 352"/>
                      <a:gd name="T28" fmla="*/ 229 w 296"/>
                      <a:gd name="T29" fmla="*/ 271 h 352"/>
                      <a:gd name="T30" fmla="*/ 224 w 296"/>
                      <a:gd name="T31" fmla="*/ 277 h 352"/>
                      <a:gd name="T32" fmla="*/ 216 w 296"/>
                      <a:gd name="T33" fmla="*/ 280 h 352"/>
                      <a:gd name="T34" fmla="*/ 211 w 296"/>
                      <a:gd name="T35" fmla="*/ 286 h 352"/>
                      <a:gd name="T36" fmla="*/ 209 w 296"/>
                      <a:gd name="T37" fmla="*/ 295 h 352"/>
                      <a:gd name="T38" fmla="*/ 202 w 296"/>
                      <a:gd name="T39" fmla="*/ 304 h 352"/>
                      <a:gd name="T40" fmla="*/ 191 w 296"/>
                      <a:gd name="T41" fmla="*/ 309 h 352"/>
                      <a:gd name="T42" fmla="*/ 175 w 296"/>
                      <a:gd name="T43" fmla="*/ 306 h 352"/>
                      <a:gd name="T44" fmla="*/ 161 w 296"/>
                      <a:gd name="T45" fmla="*/ 296 h 352"/>
                      <a:gd name="T46" fmla="*/ 151 w 296"/>
                      <a:gd name="T47" fmla="*/ 290 h 352"/>
                      <a:gd name="T48" fmla="*/ 139 w 296"/>
                      <a:gd name="T49" fmla="*/ 298 h 352"/>
                      <a:gd name="T50" fmla="*/ 117 w 296"/>
                      <a:gd name="T51" fmla="*/ 319 h 352"/>
                      <a:gd name="T52" fmla="*/ 90 w 296"/>
                      <a:gd name="T53" fmla="*/ 338 h 352"/>
                      <a:gd name="T54" fmla="*/ 61 w 296"/>
                      <a:gd name="T55" fmla="*/ 351 h 352"/>
                      <a:gd name="T56" fmla="*/ 34 w 296"/>
                      <a:gd name="T57" fmla="*/ 350 h 352"/>
                      <a:gd name="T58" fmla="*/ 15 w 296"/>
                      <a:gd name="T59" fmla="*/ 336 h 352"/>
                      <a:gd name="T60" fmla="*/ 2 w 296"/>
                      <a:gd name="T61" fmla="*/ 316 h 352"/>
                      <a:gd name="T62" fmla="*/ 0 w 296"/>
                      <a:gd name="T63" fmla="*/ 296 h 352"/>
                      <a:gd name="T64" fmla="*/ 9 w 296"/>
                      <a:gd name="T65" fmla="*/ 276 h 352"/>
                      <a:gd name="T66" fmla="*/ 24 w 296"/>
                      <a:gd name="T67" fmla="*/ 251 h 352"/>
                      <a:gd name="T68" fmla="*/ 41 w 296"/>
                      <a:gd name="T69" fmla="*/ 225 h 352"/>
                      <a:gd name="T70" fmla="*/ 54 w 296"/>
                      <a:gd name="T71" fmla="*/ 206 h 352"/>
                      <a:gd name="T72" fmla="*/ 65 w 296"/>
                      <a:gd name="T73" fmla="*/ 182 h 352"/>
                      <a:gd name="T74" fmla="*/ 70 w 296"/>
                      <a:gd name="T75" fmla="*/ 130 h 352"/>
                      <a:gd name="T76" fmla="*/ 70 w 296"/>
                      <a:gd name="T77" fmla="*/ 100 h 352"/>
                      <a:gd name="T78" fmla="*/ 79 w 296"/>
                      <a:gd name="T79" fmla="*/ 73 h 352"/>
                      <a:gd name="T80" fmla="*/ 96 w 296"/>
                      <a:gd name="T81" fmla="*/ 45 h 352"/>
                      <a:gd name="T82" fmla="*/ 118 w 296"/>
                      <a:gd name="T83" fmla="*/ 22 h 352"/>
                      <a:gd name="T84" fmla="*/ 148 w 296"/>
                      <a:gd name="T85" fmla="*/ 7 h 352"/>
                      <a:gd name="T86" fmla="*/ 178 w 296"/>
                      <a:gd name="T87" fmla="*/ 0 h 352"/>
                      <a:gd name="T88" fmla="*/ 208 w 296"/>
                      <a:gd name="T89" fmla="*/ 3 h 352"/>
                      <a:gd name="T90" fmla="*/ 240 w 296"/>
                      <a:gd name="T91" fmla="*/ 2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6" h="352">
                        <a:moveTo>
                          <a:pt x="259" y="35"/>
                        </a:moveTo>
                        <a:lnTo>
                          <a:pt x="268" y="45"/>
                        </a:lnTo>
                        <a:lnTo>
                          <a:pt x="276" y="55"/>
                        </a:lnTo>
                        <a:lnTo>
                          <a:pt x="283" y="68"/>
                        </a:lnTo>
                        <a:lnTo>
                          <a:pt x="290" y="81"/>
                        </a:lnTo>
                        <a:lnTo>
                          <a:pt x="293" y="95"/>
                        </a:lnTo>
                        <a:lnTo>
                          <a:pt x="296" y="110"/>
                        </a:lnTo>
                        <a:lnTo>
                          <a:pt x="296" y="124"/>
                        </a:lnTo>
                        <a:lnTo>
                          <a:pt x="293" y="138"/>
                        </a:lnTo>
                        <a:lnTo>
                          <a:pt x="286" y="153"/>
                        </a:lnTo>
                        <a:lnTo>
                          <a:pt x="277" y="169"/>
                        </a:lnTo>
                        <a:lnTo>
                          <a:pt x="269" y="184"/>
                        </a:lnTo>
                        <a:lnTo>
                          <a:pt x="264" y="195"/>
                        </a:lnTo>
                        <a:lnTo>
                          <a:pt x="263" y="207"/>
                        </a:lnTo>
                        <a:lnTo>
                          <a:pt x="263" y="219"/>
                        </a:lnTo>
                        <a:lnTo>
                          <a:pt x="264" y="229"/>
                        </a:lnTo>
                        <a:lnTo>
                          <a:pt x="266" y="235"/>
                        </a:lnTo>
                        <a:lnTo>
                          <a:pt x="267" y="243"/>
                        </a:lnTo>
                        <a:lnTo>
                          <a:pt x="266" y="248"/>
                        </a:lnTo>
                        <a:lnTo>
                          <a:pt x="262" y="251"/>
                        </a:lnTo>
                        <a:lnTo>
                          <a:pt x="256" y="252"/>
                        </a:lnTo>
                        <a:lnTo>
                          <a:pt x="251" y="251"/>
                        </a:lnTo>
                        <a:lnTo>
                          <a:pt x="245" y="250"/>
                        </a:lnTo>
                        <a:lnTo>
                          <a:pt x="240" y="250"/>
                        </a:lnTo>
                        <a:lnTo>
                          <a:pt x="238" y="254"/>
                        </a:lnTo>
                        <a:lnTo>
                          <a:pt x="238" y="260"/>
                        </a:lnTo>
                        <a:lnTo>
                          <a:pt x="237" y="265"/>
                        </a:lnTo>
                        <a:lnTo>
                          <a:pt x="235" y="267"/>
                        </a:lnTo>
                        <a:lnTo>
                          <a:pt x="228" y="268"/>
                        </a:lnTo>
                        <a:lnTo>
                          <a:pt x="229" y="271"/>
                        </a:lnTo>
                        <a:lnTo>
                          <a:pt x="228" y="275"/>
                        </a:lnTo>
                        <a:lnTo>
                          <a:pt x="224" y="277"/>
                        </a:lnTo>
                        <a:lnTo>
                          <a:pt x="221" y="278"/>
                        </a:lnTo>
                        <a:lnTo>
                          <a:pt x="216" y="280"/>
                        </a:lnTo>
                        <a:lnTo>
                          <a:pt x="213" y="282"/>
                        </a:lnTo>
                        <a:lnTo>
                          <a:pt x="211" y="286"/>
                        </a:lnTo>
                        <a:lnTo>
                          <a:pt x="210" y="290"/>
                        </a:lnTo>
                        <a:lnTo>
                          <a:pt x="209" y="295"/>
                        </a:lnTo>
                        <a:lnTo>
                          <a:pt x="207" y="299"/>
                        </a:lnTo>
                        <a:lnTo>
                          <a:pt x="202" y="304"/>
                        </a:lnTo>
                        <a:lnTo>
                          <a:pt x="198" y="307"/>
                        </a:lnTo>
                        <a:lnTo>
                          <a:pt x="191" y="309"/>
                        </a:lnTo>
                        <a:lnTo>
                          <a:pt x="184" y="309"/>
                        </a:lnTo>
                        <a:lnTo>
                          <a:pt x="175" y="306"/>
                        </a:lnTo>
                        <a:lnTo>
                          <a:pt x="165" y="300"/>
                        </a:lnTo>
                        <a:lnTo>
                          <a:pt x="161" y="296"/>
                        </a:lnTo>
                        <a:lnTo>
                          <a:pt x="156" y="292"/>
                        </a:lnTo>
                        <a:lnTo>
                          <a:pt x="151" y="290"/>
                        </a:lnTo>
                        <a:lnTo>
                          <a:pt x="147" y="290"/>
                        </a:lnTo>
                        <a:lnTo>
                          <a:pt x="139" y="298"/>
                        </a:lnTo>
                        <a:lnTo>
                          <a:pt x="129" y="308"/>
                        </a:lnTo>
                        <a:lnTo>
                          <a:pt x="117" y="319"/>
                        </a:lnTo>
                        <a:lnTo>
                          <a:pt x="103" y="329"/>
                        </a:lnTo>
                        <a:lnTo>
                          <a:pt x="90" y="338"/>
                        </a:lnTo>
                        <a:lnTo>
                          <a:pt x="75" y="346"/>
                        </a:lnTo>
                        <a:lnTo>
                          <a:pt x="61" y="351"/>
                        </a:lnTo>
                        <a:lnTo>
                          <a:pt x="47" y="352"/>
                        </a:lnTo>
                        <a:lnTo>
                          <a:pt x="34" y="350"/>
                        </a:lnTo>
                        <a:lnTo>
                          <a:pt x="24" y="344"/>
                        </a:lnTo>
                        <a:lnTo>
                          <a:pt x="15" y="336"/>
                        </a:lnTo>
                        <a:lnTo>
                          <a:pt x="7" y="327"/>
                        </a:lnTo>
                        <a:lnTo>
                          <a:pt x="2" y="316"/>
                        </a:lnTo>
                        <a:lnTo>
                          <a:pt x="0" y="306"/>
                        </a:lnTo>
                        <a:lnTo>
                          <a:pt x="0" y="296"/>
                        </a:lnTo>
                        <a:lnTo>
                          <a:pt x="3" y="286"/>
                        </a:lnTo>
                        <a:lnTo>
                          <a:pt x="9" y="276"/>
                        </a:lnTo>
                        <a:lnTo>
                          <a:pt x="16" y="265"/>
                        </a:lnTo>
                        <a:lnTo>
                          <a:pt x="24" y="251"/>
                        </a:lnTo>
                        <a:lnTo>
                          <a:pt x="33" y="238"/>
                        </a:lnTo>
                        <a:lnTo>
                          <a:pt x="41" y="225"/>
                        </a:lnTo>
                        <a:lnTo>
                          <a:pt x="48" y="214"/>
                        </a:lnTo>
                        <a:lnTo>
                          <a:pt x="54" y="206"/>
                        </a:lnTo>
                        <a:lnTo>
                          <a:pt x="57" y="201"/>
                        </a:lnTo>
                        <a:lnTo>
                          <a:pt x="65" y="182"/>
                        </a:lnTo>
                        <a:lnTo>
                          <a:pt x="70" y="156"/>
                        </a:lnTo>
                        <a:lnTo>
                          <a:pt x="70" y="130"/>
                        </a:lnTo>
                        <a:lnTo>
                          <a:pt x="69" y="109"/>
                        </a:lnTo>
                        <a:lnTo>
                          <a:pt x="70" y="100"/>
                        </a:lnTo>
                        <a:lnTo>
                          <a:pt x="73" y="87"/>
                        </a:lnTo>
                        <a:lnTo>
                          <a:pt x="79" y="73"/>
                        </a:lnTo>
                        <a:lnTo>
                          <a:pt x="86" y="60"/>
                        </a:lnTo>
                        <a:lnTo>
                          <a:pt x="96" y="45"/>
                        </a:lnTo>
                        <a:lnTo>
                          <a:pt x="107" y="32"/>
                        </a:lnTo>
                        <a:lnTo>
                          <a:pt x="118" y="22"/>
                        </a:lnTo>
                        <a:lnTo>
                          <a:pt x="131" y="14"/>
                        </a:lnTo>
                        <a:lnTo>
                          <a:pt x="148" y="7"/>
                        </a:lnTo>
                        <a:lnTo>
                          <a:pt x="163" y="2"/>
                        </a:lnTo>
                        <a:lnTo>
                          <a:pt x="178" y="0"/>
                        </a:lnTo>
                        <a:lnTo>
                          <a:pt x="193" y="0"/>
                        </a:lnTo>
                        <a:lnTo>
                          <a:pt x="208" y="3"/>
                        </a:lnTo>
                        <a:lnTo>
                          <a:pt x="223" y="10"/>
                        </a:lnTo>
                        <a:lnTo>
                          <a:pt x="240" y="20"/>
                        </a:lnTo>
                        <a:lnTo>
                          <a:pt x="259" y="3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4" name="Freeform 47"/>
                  <p:cNvSpPr/>
                  <p:nvPr/>
                </p:nvSpPr>
                <p:spPr bwMode="auto">
                  <a:xfrm>
                    <a:off x="933" y="2132"/>
                    <a:ext cx="14" cy="15"/>
                  </a:xfrm>
                  <a:custGeom>
                    <a:avLst/>
                    <a:gdLst>
                      <a:gd name="T0" fmla="*/ 7 w 29"/>
                      <a:gd name="T1" fmla="*/ 27 h 29"/>
                      <a:gd name="T2" fmla="*/ 13 w 29"/>
                      <a:gd name="T3" fmla="*/ 29 h 29"/>
                      <a:gd name="T4" fmla="*/ 19 w 29"/>
                      <a:gd name="T5" fmla="*/ 29 h 29"/>
                      <a:gd name="T6" fmla="*/ 23 w 29"/>
                      <a:gd name="T7" fmla="*/ 27 h 29"/>
                      <a:gd name="T8" fmla="*/ 27 w 29"/>
                      <a:gd name="T9" fmla="*/ 22 h 29"/>
                      <a:gd name="T10" fmla="*/ 29 w 29"/>
                      <a:gd name="T11" fmla="*/ 16 h 29"/>
                      <a:gd name="T12" fmla="*/ 29 w 29"/>
                      <a:gd name="T13" fmla="*/ 11 h 29"/>
                      <a:gd name="T14" fmla="*/ 27 w 29"/>
                      <a:gd name="T15" fmla="*/ 6 h 29"/>
                      <a:gd name="T16" fmla="*/ 22 w 29"/>
                      <a:gd name="T17" fmla="*/ 3 h 29"/>
                      <a:gd name="T18" fmla="*/ 16 w 29"/>
                      <a:gd name="T19" fmla="*/ 0 h 29"/>
                      <a:gd name="T20" fmla="*/ 10 w 29"/>
                      <a:gd name="T21" fmla="*/ 0 h 29"/>
                      <a:gd name="T22" fmla="*/ 6 w 29"/>
                      <a:gd name="T23" fmla="*/ 3 h 29"/>
                      <a:gd name="T24" fmla="*/ 2 w 29"/>
                      <a:gd name="T25" fmla="*/ 7 h 29"/>
                      <a:gd name="T26" fmla="*/ 0 w 29"/>
                      <a:gd name="T27" fmla="*/ 13 h 29"/>
                      <a:gd name="T28" fmla="*/ 0 w 29"/>
                      <a:gd name="T29" fmla="*/ 19 h 29"/>
                      <a:gd name="T30" fmla="*/ 2 w 29"/>
                      <a:gd name="T31" fmla="*/ 23 h 29"/>
                      <a:gd name="T32" fmla="*/ 7 w 29"/>
                      <a:gd name="T3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7" y="27"/>
                        </a:moveTo>
                        <a:lnTo>
                          <a:pt x="13" y="29"/>
                        </a:lnTo>
                        <a:lnTo>
                          <a:pt x="19" y="29"/>
                        </a:lnTo>
                        <a:lnTo>
                          <a:pt x="23" y="27"/>
                        </a:lnTo>
                        <a:lnTo>
                          <a:pt x="27" y="22"/>
                        </a:lnTo>
                        <a:lnTo>
                          <a:pt x="29" y="16"/>
                        </a:lnTo>
                        <a:lnTo>
                          <a:pt x="29" y="11"/>
                        </a:lnTo>
                        <a:lnTo>
                          <a:pt x="27" y="6"/>
                        </a:lnTo>
                        <a:lnTo>
                          <a:pt x="22" y="3"/>
                        </a:lnTo>
                        <a:lnTo>
                          <a:pt x="16" y="0"/>
                        </a:lnTo>
                        <a:lnTo>
                          <a:pt x="10" y="0"/>
                        </a:lnTo>
                        <a:lnTo>
                          <a:pt x="6" y="3"/>
                        </a:lnTo>
                        <a:lnTo>
                          <a:pt x="2" y="7"/>
                        </a:lnTo>
                        <a:lnTo>
                          <a:pt x="0" y="13"/>
                        </a:lnTo>
                        <a:lnTo>
                          <a:pt x="0" y="19"/>
                        </a:lnTo>
                        <a:lnTo>
                          <a:pt x="2" y="23"/>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5" name="Freeform 48"/>
                  <p:cNvSpPr/>
                  <p:nvPr/>
                </p:nvSpPr>
                <p:spPr bwMode="auto">
                  <a:xfrm>
                    <a:off x="960" y="2027"/>
                    <a:ext cx="13" cy="14"/>
                  </a:xfrm>
                  <a:custGeom>
                    <a:avLst/>
                    <a:gdLst>
                      <a:gd name="T0" fmla="*/ 7 w 28"/>
                      <a:gd name="T1" fmla="*/ 26 h 27"/>
                      <a:gd name="T2" fmla="*/ 12 w 28"/>
                      <a:gd name="T3" fmla="*/ 27 h 27"/>
                      <a:gd name="T4" fmla="*/ 16 w 28"/>
                      <a:gd name="T5" fmla="*/ 27 h 27"/>
                      <a:gd name="T6" fmla="*/ 22 w 28"/>
                      <a:gd name="T7" fmla="*/ 26 h 27"/>
                      <a:gd name="T8" fmla="*/ 26 w 28"/>
                      <a:gd name="T9" fmla="*/ 21 h 27"/>
                      <a:gd name="T10" fmla="*/ 28 w 28"/>
                      <a:gd name="T11" fmla="*/ 16 h 27"/>
                      <a:gd name="T12" fmla="*/ 28 w 28"/>
                      <a:gd name="T13" fmla="*/ 10 h 27"/>
                      <a:gd name="T14" fmla="*/ 26 w 28"/>
                      <a:gd name="T15" fmla="*/ 5 h 27"/>
                      <a:gd name="T16" fmla="*/ 21 w 28"/>
                      <a:gd name="T17" fmla="*/ 1 h 27"/>
                      <a:gd name="T18" fmla="*/ 15 w 28"/>
                      <a:gd name="T19" fmla="*/ 0 h 27"/>
                      <a:gd name="T20" fmla="*/ 11 w 28"/>
                      <a:gd name="T21" fmla="*/ 0 h 27"/>
                      <a:gd name="T22" fmla="*/ 6 w 28"/>
                      <a:gd name="T23" fmla="*/ 2 h 27"/>
                      <a:gd name="T24" fmla="*/ 3 w 28"/>
                      <a:gd name="T25" fmla="*/ 6 h 27"/>
                      <a:gd name="T26" fmla="*/ 0 w 28"/>
                      <a:gd name="T27" fmla="*/ 11 h 27"/>
                      <a:gd name="T28" fmla="*/ 0 w 28"/>
                      <a:gd name="T29" fmla="*/ 17 h 27"/>
                      <a:gd name="T30" fmla="*/ 3 w 28"/>
                      <a:gd name="T31" fmla="*/ 21 h 27"/>
                      <a:gd name="T32" fmla="*/ 7 w 28"/>
                      <a:gd name="T3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7" y="26"/>
                        </a:moveTo>
                        <a:lnTo>
                          <a:pt x="12" y="27"/>
                        </a:lnTo>
                        <a:lnTo>
                          <a:pt x="16" y="27"/>
                        </a:lnTo>
                        <a:lnTo>
                          <a:pt x="22" y="26"/>
                        </a:lnTo>
                        <a:lnTo>
                          <a:pt x="26" y="21"/>
                        </a:lnTo>
                        <a:lnTo>
                          <a:pt x="28" y="16"/>
                        </a:lnTo>
                        <a:lnTo>
                          <a:pt x="28" y="10"/>
                        </a:lnTo>
                        <a:lnTo>
                          <a:pt x="26" y="5"/>
                        </a:lnTo>
                        <a:lnTo>
                          <a:pt x="21" y="1"/>
                        </a:lnTo>
                        <a:lnTo>
                          <a:pt x="15" y="0"/>
                        </a:lnTo>
                        <a:lnTo>
                          <a:pt x="11" y="0"/>
                        </a:lnTo>
                        <a:lnTo>
                          <a:pt x="6" y="2"/>
                        </a:lnTo>
                        <a:lnTo>
                          <a:pt x="3" y="6"/>
                        </a:lnTo>
                        <a:lnTo>
                          <a:pt x="0" y="11"/>
                        </a:lnTo>
                        <a:lnTo>
                          <a:pt x="0" y="17"/>
                        </a:lnTo>
                        <a:lnTo>
                          <a:pt x="3" y="21"/>
                        </a:lnTo>
                        <a:lnTo>
                          <a:pt x="7"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6" name="Freeform 49"/>
                  <p:cNvSpPr/>
                  <p:nvPr/>
                </p:nvSpPr>
                <p:spPr bwMode="auto">
                  <a:xfrm>
                    <a:off x="1015" y="2077"/>
                    <a:ext cx="21" cy="10"/>
                  </a:xfrm>
                  <a:custGeom>
                    <a:avLst/>
                    <a:gdLst>
                      <a:gd name="T0" fmla="*/ 38 w 41"/>
                      <a:gd name="T1" fmla="*/ 19 h 20"/>
                      <a:gd name="T2" fmla="*/ 40 w 41"/>
                      <a:gd name="T3" fmla="*/ 16 h 20"/>
                      <a:gd name="T4" fmla="*/ 41 w 41"/>
                      <a:gd name="T5" fmla="*/ 12 h 20"/>
                      <a:gd name="T6" fmla="*/ 41 w 41"/>
                      <a:gd name="T7" fmla="*/ 9 h 20"/>
                      <a:gd name="T8" fmla="*/ 37 w 41"/>
                      <a:gd name="T9" fmla="*/ 5 h 20"/>
                      <a:gd name="T10" fmla="*/ 30 w 41"/>
                      <a:gd name="T11" fmla="*/ 3 h 20"/>
                      <a:gd name="T12" fmla="*/ 20 w 41"/>
                      <a:gd name="T13" fmla="*/ 1 h 20"/>
                      <a:gd name="T14" fmla="*/ 12 w 41"/>
                      <a:gd name="T15" fmla="*/ 0 h 20"/>
                      <a:gd name="T16" fmla="*/ 4 w 41"/>
                      <a:gd name="T17" fmla="*/ 0 h 20"/>
                      <a:gd name="T18" fmla="*/ 1 w 41"/>
                      <a:gd name="T19" fmla="*/ 0 h 20"/>
                      <a:gd name="T20" fmla="*/ 0 w 41"/>
                      <a:gd name="T21" fmla="*/ 1 h 20"/>
                      <a:gd name="T22" fmla="*/ 2 w 41"/>
                      <a:gd name="T23" fmla="*/ 2 h 20"/>
                      <a:gd name="T24" fmla="*/ 8 w 41"/>
                      <a:gd name="T25" fmla="*/ 3 h 20"/>
                      <a:gd name="T26" fmla="*/ 15 w 41"/>
                      <a:gd name="T27" fmla="*/ 5 h 20"/>
                      <a:gd name="T28" fmla="*/ 22 w 41"/>
                      <a:gd name="T29" fmla="*/ 8 h 20"/>
                      <a:gd name="T30" fmla="*/ 28 w 41"/>
                      <a:gd name="T31" fmla="*/ 10 h 20"/>
                      <a:gd name="T32" fmla="*/ 32 w 41"/>
                      <a:gd name="T33" fmla="*/ 11 h 20"/>
                      <a:gd name="T34" fmla="*/ 34 w 41"/>
                      <a:gd name="T35" fmla="*/ 12 h 20"/>
                      <a:gd name="T36" fmla="*/ 35 w 41"/>
                      <a:gd name="T37" fmla="*/ 14 h 20"/>
                      <a:gd name="T38" fmla="*/ 37 w 41"/>
                      <a:gd name="T39" fmla="*/ 16 h 20"/>
                      <a:gd name="T40" fmla="*/ 35 w 41"/>
                      <a:gd name="T41" fmla="*/ 17 h 20"/>
                      <a:gd name="T42" fmla="*/ 35 w 41"/>
                      <a:gd name="T43" fmla="*/ 18 h 20"/>
                      <a:gd name="T44" fmla="*/ 35 w 41"/>
                      <a:gd name="T45" fmla="*/ 19 h 20"/>
                      <a:gd name="T46" fmla="*/ 37 w 41"/>
                      <a:gd name="T47" fmla="*/ 20 h 20"/>
                      <a:gd name="T48" fmla="*/ 38 w 41"/>
                      <a:gd name="T49"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 h="20">
                        <a:moveTo>
                          <a:pt x="38" y="19"/>
                        </a:moveTo>
                        <a:lnTo>
                          <a:pt x="40" y="16"/>
                        </a:lnTo>
                        <a:lnTo>
                          <a:pt x="41" y="12"/>
                        </a:lnTo>
                        <a:lnTo>
                          <a:pt x="41" y="9"/>
                        </a:lnTo>
                        <a:lnTo>
                          <a:pt x="37" y="5"/>
                        </a:lnTo>
                        <a:lnTo>
                          <a:pt x="30" y="3"/>
                        </a:lnTo>
                        <a:lnTo>
                          <a:pt x="20" y="1"/>
                        </a:lnTo>
                        <a:lnTo>
                          <a:pt x="12" y="0"/>
                        </a:lnTo>
                        <a:lnTo>
                          <a:pt x="4" y="0"/>
                        </a:lnTo>
                        <a:lnTo>
                          <a:pt x="1" y="0"/>
                        </a:lnTo>
                        <a:lnTo>
                          <a:pt x="0" y="1"/>
                        </a:lnTo>
                        <a:lnTo>
                          <a:pt x="2" y="2"/>
                        </a:lnTo>
                        <a:lnTo>
                          <a:pt x="8" y="3"/>
                        </a:lnTo>
                        <a:lnTo>
                          <a:pt x="15" y="5"/>
                        </a:lnTo>
                        <a:lnTo>
                          <a:pt x="22" y="8"/>
                        </a:lnTo>
                        <a:lnTo>
                          <a:pt x="28" y="10"/>
                        </a:lnTo>
                        <a:lnTo>
                          <a:pt x="32" y="11"/>
                        </a:lnTo>
                        <a:lnTo>
                          <a:pt x="34" y="12"/>
                        </a:lnTo>
                        <a:lnTo>
                          <a:pt x="35" y="14"/>
                        </a:lnTo>
                        <a:lnTo>
                          <a:pt x="37" y="16"/>
                        </a:lnTo>
                        <a:lnTo>
                          <a:pt x="35" y="17"/>
                        </a:lnTo>
                        <a:lnTo>
                          <a:pt x="35" y="18"/>
                        </a:lnTo>
                        <a:lnTo>
                          <a:pt x="35" y="19"/>
                        </a:lnTo>
                        <a:lnTo>
                          <a:pt x="37" y="20"/>
                        </a:lnTo>
                        <a:lnTo>
                          <a:pt x="38" y="1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7" name="Freeform 50"/>
                  <p:cNvSpPr/>
                  <p:nvPr/>
                </p:nvSpPr>
                <p:spPr bwMode="auto">
                  <a:xfrm>
                    <a:off x="1017" y="2085"/>
                    <a:ext cx="15" cy="10"/>
                  </a:xfrm>
                  <a:custGeom>
                    <a:avLst/>
                    <a:gdLst>
                      <a:gd name="T0" fmla="*/ 22 w 30"/>
                      <a:gd name="T1" fmla="*/ 14 h 21"/>
                      <a:gd name="T2" fmla="*/ 23 w 30"/>
                      <a:gd name="T3" fmla="*/ 14 h 21"/>
                      <a:gd name="T4" fmla="*/ 24 w 30"/>
                      <a:gd name="T5" fmla="*/ 12 h 21"/>
                      <a:gd name="T6" fmla="*/ 27 w 30"/>
                      <a:gd name="T7" fmla="*/ 12 h 21"/>
                      <a:gd name="T8" fmla="*/ 28 w 30"/>
                      <a:gd name="T9" fmla="*/ 11 h 21"/>
                      <a:gd name="T10" fmla="*/ 29 w 30"/>
                      <a:gd name="T11" fmla="*/ 10 h 21"/>
                      <a:gd name="T12" fmla="*/ 30 w 30"/>
                      <a:gd name="T13" fmla="*/ 9 h 21"/>
                      <a:gd name="T14" fmla="*/ 29 w 30"/>
                      <a:gd name="T15" fmla="*/ 9 h 21"/>
                      <a:gd name="T16" fmla="*/ 27 w 30"/>
                      <a:gd name="T17" fmla="*/ 9 h 21"/>
                      <a:gd name="T18" fmla="*/ 21 w 30"/>
                      <a:gd name="T19" fmla="*/ 8 h 21"/>
                      <a:gd name="T20" fmla="*/ 14 w 30"/>
                      <a:gd name="T21" fmla="*/ 7 h 21"/>
                      <a:gd name="T22" fmla="*/ 8 w 30"/>
                      <a:gd name="T23" fmla="*/ 4 h 21"/>
                      <a:gd name="T24" fmla="*/ 4 w 30"/>
                      <a:gd name="T25" fmla="*/ 1 h 21"/>
                      <a:gd name="T26" fmla="*/ 1 w 30"/>
                      <a:gd name="T27" fmla="*/ 0 h 21"/>
                      <a:gd name="T28" fmla="*/ 0 w 30"/>
                      <a:gd name="T29" fmla="*/ 0 h 21"/>
                      <a:gd name="T30" fmla="*/ 0 w 30"/>
                      <a:gd name="T31" fmla="*/ 1 h 21"/>
                      <a:gd name="T32" fmla="*/ 0 w 30"/>
                      <a:gd name="T33" fmla="*/ 2 h 21"/>
                      <a:gd name="T34" fmla="*/ 2 w 30"/>
                      <a:gd name="T35" fmla="*/ 4 h 21"/>
                      <a:gd name="T36" fmla="*/ 6 w 30"/>
                      <a:gd name="T37" fmla="*/ 7 h 21"/>
                      <a:gd name="T38" fmla="*/ 11 w 30"/>
                      <a:gd name="T39" fmla="*/ 10 h 21"/>
                      <a:gd name="T40" fmla="*/ 13 w 30"/>
                      <a:gd name="T41" fmla="*/ 12 h 21"/>
                      <a:gd name="T42" fmla="*/ 14 w 30"/>
                      <a:gd name="T43" fmla="*/ 14 h 21"/>
                      <a:gd name="T44" fmla="*/ 16 w 30"/>
                      <a:gd name="T45" fmla="*/ 16 h 21"/>
                      <a:gd name="T46" fmla="*/ 17 w 30"/>
                      <a:gd name="T47" fmla="*/ 17 h 21"/>
                      <a:gd name="T48" fmla="*/ 17 w 30"/>
                      <a:gd name="T49" fmla="*/ 19 h 21"/>
                      <a:gd name="T50" fmla="*/ 17 w 30"/>
                      <a:gd name="T51" fmla="*/ 21 h 21"/>
                      <a:gd name="T52" fmla="*/ 19 w 30"/>
                      <a:gd name="T53" fmla="*/ 21 h 21"/>
                      <a:gd name="T54" fmla="*/ 19 w 30"/>
                      <a:gd name="T55" fmla="*/ 21 h 21"/>
                      <a:gd name="T56" fmla="*/ 19 w 30"/>
                      <a:gd name="T57" fmla="*/ 19 h 21"/>
                      <a:gd name="T58" fmla="*/ 19 w 30"/>
                      <a:gd name="T59" fmla="*/ 18 h 21"/>
                      <a:gd name="T60" fmla="*/ 19 w 30"/>
                      <a:gd name="T61" fmla="*/ 17 h 21"/>
                      <a:gd name="T62" fmla="*/ 19 w 30"/>
                      <a:gd name="T63" fmla="*/ 16 h 21"/>
                      <a:gd name="T64" fmla="*/ 19 w 30"/>
                      <a:gd name="T65" fmla="*/ 15 h 21"/>
                      <a:gd name="T66" fmla="*/ 19 w 30"/>
                      <a:gd name="T67" fmla="*/ 14 h 21"/>
                      <a:gd name="T68" fmla="*/ 20 w 30"/>
                      <a:gd name="T69" fmla="*/ 14 h 21"/>
                      <a:gd name="T70" fmla="*/ 21 w 30"/>
                      <a:gd name="T71" fmla="*/ 14 h 21"/>
                      <a:gd name="T72" fmla="*/ 22 w 30"/>
                      <a:gd name="T73" fmla="*/ 1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 h="21">
                        <a:moveTo>
                          <a:pt x="22" y="14"/>
                        </a:moveTo>
                        <a:lnTo>
                          <a:pt x="23" y="14"/>
                        </a:lnTo>
                        <a:lnTo>
                          <a:pt x="24" y="12"/>
                        </a:lnTo>
                        <a:lnTo>
                          <a:pt x="27" y="12"/>
                        </a:lnTo>
                        <a:lnTo>
                          <a:pt x="28" y="11"/>
                        </a:lnTo>
                        <a:lnTo>
                          <a:pt x="29" y="10"/>
                        </a:lnTo>
                        <a:lnTo>
                          <a:pt x="30" y="9"/>
                        </a:lnTo>
                        <a:lnTo>
                          <a:pt x="29" y="9"/>
                        </a:lnTo>
                        <a:lnTo>
                          <a:pt x="27" y="9"/>
                        </a:lnTo>
                        <a:lnTo>
                          <a:pt x="21" y="8"/>
                        </a:lnTo>
                        <a:lnTo>
                          <a:pt x="14" y="7"/>
                        </a:lnTo>
                        <a:lnTo>
                          <a:pt x="8" y="4"/>
                        </a:lnTo>
                        <a:lnTo>
                          <a:pt x="4" y="1"/>
                        </a:lnTo>
                        <a:lnTo>
                          <a:pt x="1" y="0"/>
                        </a:lnTo>
                        <a:lnTo>
                          <a:pt x="0" y="0"/>
                        </a:lnTo>
                        <a:lnTo>
                          <a:pt x="0" y="1"/>
                        </a:lnTo>
                        <a:lnTo>
                          <a:pt x="0" y="2"/>
                        </a:lnTo>
                        <a:lnTo>
                          <a:pt x="2" y="4"/>
                        </a:lnTo>
                        <a:lnTo>
                          <a:pt x="6" y="7"/>
                        </a:lnTo>
                        <a:lnTo>
                          <a:pt x="11" y="10"/>
                        </a:lnTo>
                        <a:lnTo>
                          <a:pt x="13" y="12"/>
                        </a:lnTo>
                        <a:lnTo>
                          <a:pt x="14" y="14"/>
                        </a:lnTo>
                        <a:lnTo>
                          <a:pt x="16" y="16"/>
                        </a:lnTo>
                        <a:lnTo>
                          <a:pt x="17" y="17"/>
                        </a:lnTo>
                        <a:lnTo>
                          <a:pt x="17" y="19"/>
                        </a:lnTo>
                        <a:lnTo>
                          <a:pt x="17" y="21"/>
                        </a:lnTo>
                        <a:lnTo>
                          <a:pt x="19" y="21"/>
                        </a:lnTo>
                        <a:lnTo>
                          <a:pt x="19" y="21"/>
                        </a:lnTo>
                        <a:lnTo>
                          <a:pt x="19" y="19"/>
                        </a:lnTo>
                        <a:lnTo>
                          <a:pt x="19" y="18"/>
                        </a:lnTo>
                        <a:lnTo>
                          <a:pt x="19" y="17"/>
                        </a:lnTo>
                        <a:lnTo>
                          <a:pt x="19" y="16"/>
                        </a:lnTo>
                        <a:lnTo>
                          <a:pt x="19" y="15"/>
                        </a:lnTo>
                        <a:lnTo>
                          <a:pt x="19" y="14"/>
                        </a:lnTo>
                        <a:lnTo>
                          <a:pt x="20" y="14"/>
                        </a:lnTo>
                        <a:lnTo>
                          <a:pt x="21" y="14"/>
                        </a:lnTo>
                        <a:lnTo>
                          <a:pt x="22" y="1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8" name="Freeform 51"/>
                  <p:cNvSpPr/>
                  <p:nvPr/>
                </p:nvSpPr>
                <p:spPr bwMode="auto">
                  <a:xfrm>
                    <a:off x="1007" y="2122"/>
                    <a:ext cx="11" cy="7"/>
                  </a:xfrm>
                  <a:custGeom>
                    <a:avLst/>
                    <a:gdLst>
                      <a:gd name="T0" fmla="*/ 23 w 23"/>
                      <a:gd name="T1" fmla="*/ 10 h 12"/>
                      <a:gd name="T2" fmla="*/ 19 w 23"/>
                      <a:gd name="T3" fmla="*/ 8 h 12"/>
                      <a:gd name="T4" fmla="*/ 16 w 23"/>
                      <a:gd name="T5" fmla="*/ 7 h 12"/>
                      <a:gd name="T6" fmla="*/ 12 w 23"/>
                      <a:gd name="T7" fmla="*/ 4 h 12"/>
                      <a:gd name="T8" fmla="*/ 8 w 23"/>
                      <a:gd name="T9" fmla="*/ 1 h 12"/>
                      <a:gd name="T10" fmla="*/ 8 w 23"/>
                      <a:gd name="T11" fmla="*/ 0 h 12"/>
                      <a:gd name="T12" fmla="*/ 8 w 23"/>
                      <a:gd name="T13" fmla="*/ 0 h 12"/>
                      <a:gd name="T14" fmla="*/ 6 w 23"/>
                      <a:gd name="T15" fmla="*/ 0 h 12"/>
                      <a:gd name="T16" fmla="*/ 5 w 23"/>
                      <a:gd name="T17" fmla="*/ 0 h 12"/>
                      <a:gd name="T18" fmla="*/ 4 w 23"/>
                      <a:gd name="T19" fmla="*/ 0 h 12"/>
                      <a:gd name="T20" fmla="*/ 2 w 23"/>
                      <a:gd name="T21" fmla="*/ 0 h 12"/>
                      <a:gd name="T22" fmla="*/ 1 w 23"/>
                      <a:gd name="T23" fmla="*/ 0 h 12"/>
                      <a:gd name="T24" fmla="*/ 1 w 23"/>
                      <a:gd name="T25" fmla="*/ 0 h 12"/>
                      <a:gd name="T26" fmla="*/ 0 w 23"/>
                      <a:gd name="T27" fmla="*/ 1 h 12"/>
                      <a:gd name="T28" fmla="*/ 1 w 23"/>
                      <a:gd name="T29" fmla="*/ 2 h 12"/>
                      <a:gd name="T30" fmla="*/ 2 w 23"/>
                      <a:gd name="T31" fmla="*/ 2 h 12"/>
                      <a:gd name="T32" fmla="*/ 4 w 23"/>
                      <a:gd name="T33" fmla="*/ 2 h 12"/>
                      <a:gd name="T34" fmla="*/ 6 w 23"/>
                      <a:gd name="T35" fmla="*/ 4 h 12"/>
                      <a:gd name="T36" fmla="*/ 10 w 23"/>
                      <a:gd name="T37" fmla="*/ 7 h 12"/>
                      <a:gd name="T38" fmla="*/ 13 w 23"/>
                      <a:gd name="T39" fmla="*/ 9 h 12"/>
                      <a:gd name="T40" fmla="*/ 17 w 23"/>
                      <a:gd name="T41" fmla="*/ 10 h 12"/>
                      <a:gd name="T42" fmla="*/ 19 w 23"/>
                      <a:gd name="T43" fmla="*/ 10 h 12"/>
                      <a:gd name="T44" fmla="*/ 20 w 23"/>
                      <a:gd name="T45" fmla="*/ 10 h 12"/>
                      <a:gd name="T46" fmla="*/ 23 w 23"/>
                      <a:gd name="T47" fmla="*/ 11 h 12"/>
                      <a:gd name="T48" fmla="*/ 23 w 23"/>
                      <a:gd name="T49" fmla="*/ 12 h 12"/>
                      <a:gd name="T50" fmla="*/ 23 w 23"/>
                      <a:gd name="T51" fmla="*/ 11 h 12"/>
                      <a:gd name="T52" fmla="*/ 23 w 23"/>
                      <a:gd name="T53" fmla="*/ 11 h 12"/>
                      <a:gd name="T54" fmla="*/ 23 w 23"/>
                      <a:gd name="T55" fmla="*/ 11 h 12"/>
                      <a:gd name="T56" fmla="*/ 23 w 23"/>
                      <a:gd name="T57" fmla="*/ 1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 h="12">
                        <a:moveTo>
                          <a:pt x="23" y="10"/>
                        </a:moveTo>
                        <a:lnTo>
                          <a:pt x="19" y="8"/>
                        </a:lnTo>
                        <a:lnTo>
                          <a:pt x="16" y="7"/>
                        </a:lnTo>
                        <a:lnTo>
                          <a:pt x="12" y="4"/>
                        </a:lnTo>
                        <a:lnTo>
                          <a:pt x="8" y="1"/>
                        </a:lnTo>
                        <a:lnTo>
                          <a:pt x="8" y="0"/>
                        </a:lnTo>
                        <a:lnTo>
                          <a:pt x="8" y="0"/>
                        </a:lnTo>
                        <a:lnTo>
                          <a:pt x="6" y="0"/>
                        </a:lnTo>
                        <a:lnTo>
                          <a:pt x="5" y="0"/>
                        </a:lnTo>
                        <a:lnTo>
                          <a:pt x="4" y="0"/>
                        </a:lnTo>
                        <a:lnTo>
                          <a:pt x="2" y="0"/>
                        </a:lnTo>
                        <a:lnTo>
                          <a:pt x="1" y="0"/>
                        </a:lnTo>
                        <a:lnTo>
                          <a:pt x="1" y="0"/>
                        </a:lnTo>
                        <a:lnTo>
                          <a:pt x="0" y="1"/>
                        </a:lnTo>
                        <a:lnTo>
                          <a:pt x="1" y="2"/>
                        </a:lnTo>
                        <a:lnTo>
                          <a:pt x="2" y="2"/>
                        </a:lnTo>
                        <a:lnTo>
                          <a:pt x="4" y="2"/>
                        </a:lnTo>
                        <a:lnTo>
                          <a:pt x="6" y="4"/>
                        </a:lnTo>
                        <a:lnTo>
                          <a:pt x="10" y="7"/>
                        </a:lnTo>
                        <a:lnTo>
                          <a:pt x="13" y="9"/>
                        </a:lnTo>
                        <a:lnTo>
                          <a:pt x="17" y="10"/>
                        </a:lnTo>
                        <a:lnTo>
                          <a:pt x="19" y="10"/>
                        </a:lnTo>
                        <a:lnTo>
                          <a:pt x="20" y="10"/>
                        </a:lnTo>
                        <a:lnTo>
                          <a:pt x="23" y="11"/>
                        </a:lnTo>
                        <a:lnTo>
                          <a:pt x="23" y="12"/>
                        </a:lnTo>
                        <a:lnTo>
                          <a:pt x="23" y="11"/>
                        </a:lnTo>
                        <a:lnTo>
                          <a:pt x="23" y="11"/>
                        </a:lnTo>
                        <a:lnTo>
                          <a:pt x="23" y="11"/>
                        </a:lnTo>
                        <a:lnTo>
                          <a:pt x="23"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59" name="Freeform 52"/>
                  <p:cNvSpPr/>
                  <p:nvPr/>
                </p:nvSpPr>
                <p:spPr bwMode="auto">
                  <a:xfrm>
                    <a:off x="927" y="1984"/>
                    <a:ext cx="144" cy="112"/>
                  </a:xfrm>
                  <a:custGeom>
                    <a:avLst/>
                    <a:gdLst>
                      <a:gd name="T0" fmla="*/ 272 w 287"/>
                      <a:gd name="T1" fmla="*/ 163 h 226"/>
                      <a:gd name="T2" fmla="*/ 283 w 287"/>
                      <a:gd name="T3" fmla="*/ 148 h 226"/>
                      <a:gd name="T4" fmla="*/ 287 w 287"/>
                      <a:gd name="T5" fmla="*/ 128 h 226"/>
                      <a:gd name="T6" fmla="*/ 285 w 287"/>
                      <a:gd name="T7" fmla="*/ 96 h 226"/>
                      <a:gd name="T8" fmla="*/ 275 w 287"/>
                      <a:gd name="T9" fmla="*/ 80 h 226"/>
                      <a:gd name="T10" fmla="*/ 264 w 287"/>
                      <a:gd name="T11" fmla="*/ 72 h 226"/>
                      <a:gd name="T12" fmla="*/ 251 w 287"/>
                      <a:gd name="T13" fmla="*/ 63 h 226"/>
                      <a:gd name="T14" fmla="*/ 238 w 287"/>
                      <a:gd name="T15" fmla="*/ 55 h 226"/>
                      <a:gd name="T16" fmla="*/ 226 w 287"/>
                      <a:gd name="T17" fmla="*/ 47 h 226"/>
                      <a:gd name="T18" fmla="*/ 208 w 287"/>
                      <a:gd name="T19" fmla="*/ 34 h 226"/>
                      <a:gd name="T20" fmla="*/ 187 w 287"/>
                      <a:gd name="T21" fmla="*/ 17 h 226"/>
                      <a:gd name="T22" fmla="*/ 168 w 287"/>
                      <a:gd name="T23" fmla="*/ 6 h 226"/>
                      <a:gd name="T24" fmla="*/ 148 w 287"/>
                      <a:gd name="T25" fmla="*/ 2 h 226"/>
                      <a:gd name="T26" fmla="*/ 132 w 287"/>
                      <a:gd name="T27" fmla="*/ 0 h 226"/>
                      <a:gd name="T28" fmla="*/ 120 w 287"/>
                      <a:gd name="T29" fmla="*/ 4 h 226"/>
                      <a:gd name="T30" fmla="*/ 99 w 287"/>
                      <a:gd name="T31" fmla="*/ 13 h 226"/>
                      <a:gd name="T32" fmla="*/ 70 w 287"/>
                      <a:gd name="T33" fmla="*/ 27 h 226"/>
                      <a:gd name="T34" fmla="*/ 47 w 287"/>
                      <a:gd name="T35" fmla="*/ 42 h 226"/>
                      <a:gd name="T36" fmla="*/ 33 w 287"/>
                      <a:gd name="T37" fmla="*/ 61 h 226"/>
                      <a:gd name="T38" fmla="*/ 18 w 287"/>
                      <a:gd name="T39" fmla="*/ 98 h 226"/>
                      <a:gd name="T40" fmla="*/ 5 w 287"/>
                      <a:gd name="T41" fmla="*/ 138 h 226"/>
                      <a:gd name="T42" fmla="*/ 0 w 287"/>
                      <a:gd name="T43" fmla="*/ 168 h 226"/>
                      <a:gd name="T44" fmla="*/ 5 w 287"/>
                      <a:gd name="T45" fmla="*/ 188 h 226"/>
                      <a:gd name="T46" fmla="*/ 13 w 287"/>
                      <a:gd name="T47" fmla="*/ 213 h 226"/>
                      <a:gd name="T48" fmla="*/ 19 w 287"/>
                      <a:gd name="T49" fmla="*/ 221 h 226"/>
                      <a:gd name="T50" fmla="*/ 31 w 287"/>
                      <a:gd name="T51" fmla="*/ 225 h 226"/>
                      <a:gd name="T52" fmla="*/ 46 w 287"/>
                      <a:gd name="T53" fmla="*/ 226 h 226"/>
                      <a:gd name="T54" fmla="*/ 64 w 287"/>
                      <a:gd name="T55" fmla="*/ 224 h 226"/>
                      <a:gd name="T56" fmla="*/ 69 w 287"/>
                      <a:gd name="T57" fmla="*/ 209 h 226"/>
                      <a:gd name="T58" fmla="*/ 69 w 287"/>
                      <a:gd name="T59" fmla="*/ 179 h 226"/>
                      <a:gd name="T60" fmla="*/ 86 w 287"/>
                      <a:gd name="T61" fmla="*/ 168 h 226"/>
                      <a:gd name="T62" fmla="*/ 99 w 287"/>
                      <a:gd name="T63" fmla="*/ 176 h 226"/>
                      <a:gd name="T64" fmla="*/ 111 w 287"/>
                      <a:gd name="T65" fmla="*/ 176 h 226"/>
                      <a:gd name="T66" fmla="*/ 129 w 287"/>
                      <a:gd name="T67" fmla="*/ 171 h 226"/>
                      <a:gd name="T68" fmla="*/ 141 w 287"/>
                      <a:gd name="T69" fmla="*/ 168 h 226"/>
                      <a:gd name="T70" fmla="*/ 154 w 287"/>
                      <a:gd name="T71" fmla="*/ 164 h 226"/>
                      <a:gd name="T72" fmla="*/ 164 w 287"/>
                      <a:gd name="T73" fmla="*/ 156 h 226"/>
                      <a:gd name="T74" fmla="*/ 176 w 287"/>
                      <a:gd name="T75" fmla="*/ 149 h 226"/>
                      <a:gd name="T76" fmla="*/ 190 w 287"/>
                      <a:gd name="T77" fmla="*/ 143 h 226"/>
                      <a:gd name="T78" fmla="*/ 203 w 287"/>
                      <a:gd name="T79" fmla="*/ 141 h 226"/>
                      <a:gd name="T80" fmla="*/ 213 w 287"/>
                      <a:gd name="T81" fmla="*/ 144 h 226"/>
                      <a:gd name="T82" fmla="*/ 225 w 287"/>
                      <a:gd name="T83" fmla="*/ 151 h 226"/>
                      <a:gd name="T84" fmla="*/ 238 w 287"/>
                      <a:gd name="T85" fmla="*/ 157 h 226"/>
                      <a:gd name="T86" fmla="*/ 251 w 287"/>
                      <a:gd name="T87" fmla="*/ 161 h 226"/>
                      <a:gd name="T88" fmla="*/ 261 w 287"/>
                      <a:gd name="T89" fmla="*/ 163 h 226"/>
                      <a:gd name="T90" fmla="*/ 264 w 287"/>
                      <a:gd name="T91" fmla="*/ 16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7" h="226">
                        <a:moveTo>
                          <a:pt x="267" y="164"/>
                        </a:moveTo>
                        <a:lnTo>
                          <a:pt x="272" y="163"/>
                        </a:lnTo>
                        <a:lnTo>
                          <a:pt x="278" y="157"/>
                        </a:lnTo>
                        <a:lnTo>
                          <a:pt x="283" y="148"/>
                        </a:lnTo>
                        <a:lnTo>
                          <a:pt x="286" y="139"/>
                        </a:lnTo>
                        <a:lnTo>
                          <a:pt x="287" y="128"/>
                        </a:lnTo>
                        <a:lnTo>
                          <a:pt x="287" y="112"/>
                        </a:lnTo>
                        <a:lnTo>
                          <a:pt x="285" y="96"/>
                        </a:lnTo>
                        <a:lnTo>
                          <a:pt x="279" y="84"/>
                        </a:lnTo>
                        <a:lnTo>
                          <a:pt x="275" y="80"/>
                        </a:lnTo>
                        <a:lnTo>
                          <a:pt x="270" y="76"/>
                        </a:lnTo>
                        <a:lnTo>
                          <a:pt x="264" y="72"/>
                        </a:lnTo>
                        <a:lnTo>
                          <a:pt x="257" y="68"/>
                        </a:lnTo>
                        <a:lnTo>
                          <a:pt x="251" y="63"/>
                        </a:lnTo>
                        <a:lnTo>
                          <a:pt x="244" y="60"/>
                        </a:lnTo>
                        <a:lnTo>
                          <a:pt x="238" y="55"/>
                        </a:lnTo>
                        <a:lnTo>
                          <a:pt x="232" y="52"/>
                        </a:lnTo>
                        <a:lnTo>
                          <a:pt x="226" y="47"/>
                        </a:lnTo>
                        <a:lnTo>
                          <a:pt x="218" y="40"/>
                        </a:lnTo>
                        <a:lnTo>
                          <a:pt x="208" y="34"/>
                        </a:lnTo>
                        <a:lnTo>
                          <a:pt x="198" y="25"/>
                        </a:lnTo>
                        <a:lnTo>
                          <a:pt x="187" y="17"/>
                        </a:lnTo>
                        <a:lnTo>
                          <a:pt x="177" y="11"/>
                        </a:lnTo>
                        <a:lnTo>
                          <a:pt x="168" y="6"/>
                        </a:lnTo>
                        <a:lnTo>
                          <a:pt x="160" y="4"/>
                        </a:lnTo>
                        <a:lnTo>
                          <a:pt x="148" y="2"/>
                        </a:lnTo>
                        <a:lnTo>
                          <a:pt x="139" y="0"/>
                        </a:lnTo>
                        <a:lnTo>
                          <a:pt x="132" y="0"/>
                        </a:lnTo>
                        <a:lnTo>
                          <a:pt x="126" y="1"/>
                        </a:lnTo>
                        <a:lnTo>
                          <a:pt x="120" y="4"/>
                        </a:lnTo>
                        <a:lnTo>
                          <a:pt x="111" y="7"/>
                        </a:lnTo>
                        <a:lnTo>
                          <a:pt x="99" y="13"/>
                        </a:lnTo>
                        <a:lnTo>
                          <a:pt x="85" y="20"/>
                        </a:lnTo>
                        <a:lnTo>
                          <a:pt x="70" y="27"/>
                        </a:lnTo>
                        <a:lnTo>
                          <a:pt x="57" y="35"/>
                        </a:lnTo>
                        <a:lnTo>
                          <a:pt x="47" y="42"/>
                        </a:lnTo>
                        <a:lnTo>
                          <a:pt x="41" y="47"/>
                        </a:lnTo>
                        <a:lnTo>
                          <a:pt x="33" y="61"/>
                        </a:lnTo>
                        <a:lnTo>
                          <a:pt x="25" y="78"/>
                        </a:lnTo>
                        <a:lnTo>
                          <a:pt x="18" y="98"/>
                        </a:lnTo>
                        <a:lnTo>
                          <a:pt x="11" y="119"/>
                        </a:lnTo>
                        <a:lnTo>
                          <a:pt x="5" y="138"/>
                        </a:lnTo>
                        <a:lnTo>
                          <a:pt x="2" y="156"/>
                        </a:lnTo>
                        <a:lnTo>
                          <a:pt x="0" y="168"/>
                        </a:lnTo>
                        <a:lnTo>
                          <a:pt x="1" y="176"/>
                        </a:lnTo>
                        <a:lnTo>
                          <a:pt x="5" y="188"/>
                        </a:lnTo>
                        <a:lnTo>
                          <a:pt x="9" y="201"/>
                        </a:lnTo>
                        <a:lnTo>
                          <a:pt x="13" y="213"/>
                        </a:lnTo>
                        <a:lnTo>
                          <a:pt x="17" y="220"/>
                        </a:lnTo>
                        <a:lnTo>
                          <a:pt x="19" y="221"/>
                        </a:lnTo>
                        <a:lnTo>
                          <a:pt x="24" y="224"/>
                        </a:lnTo>
                        <a:lnTo>
                          <a:pt x="31" y="225"/>
                        </a:lnTo>
                        <a:lnTo>
                          <a:pt x="38" y="225"/>
                        </a:lnTo>
                        <a:lnTo>
                          <a:pt x="46" y="226"/>
                        </a:lnTo>
                        <a:lnTo>
                          <a:pt x="55" y="225"/>
                        </a:lnTo>
                        <a:lnTo>
                          <a:pt x="64" y="224"/>
                        </a:lnTo>
                        <a:lnTo>
                          <a:pt x="73" y="220"/>
                        </a:lnTo>
                        <a:lnTo>
                          <a:pt x="69" y="209"/>
                        </a:lnTo>
                        <a:lnTo>
                          <a:pt x="68" y="194"/>
                        </a:lnTo>
                        <a:lnTo>
                          <a:pt x="69" y="179"/>
                        </a:lnTo>
                        <a:lnTo>
                          <a:pt x="73" y="167"/>
                        </a:lnTo>
                        <a:lnTo>
                          <a:pt x="86" y="168"/>
                        </a:lnTo>
                        <a:lnTo>
                          <a:pt x="94" y="172"/>
                        </a:lnTo>
                        <a:lnTo>
                          <a:pt x="99" y="176"/>
                        </a:lnTo>
                        <a:lnTo>
                          <a:pt x="103" y="180"/>
                        </a:lnTo>
                        <a:lnTo>
                          <a:pt x="111" y="176"/>
                        </a:lnTo>
                        <a:lnTo>
                          <a:pt x="120" y="173"/>
                        </a:lnTo>
                        <a:lnTo>
                          <a:pt x="129" y="171"/>
                        </a:lnTo>
                        <a:lnTo>
                          <a:pt x="135" y="169"/>
                        </a:lnTo>
                        <a:lnTo>
                          <a:pt x="141" y="168"/>
                        </a:lnTo>
                        <a:lnTo>
                          <a:pt x="148" y="167"/>
                        </a:lnTo>
                        <a:lnTo>
                          <a:pt x="154" y="164"/>
                        </a:lnTo>
                        <a:lnTo>
                          <a:pt x="161" y="159"/>
                        </a:lnTo>
                        <a:lnTo>
                          <a:pt x="164" y="156"/>
                        </a:lnTo>
                        <a:lnTo>
                          <a:pt x="170" y="152"/>
                        </a:lnTo>
                        <a:lnTo>
                          <a:pt x="176" y="149"/>
                        </a:lnTo>
                        <a:lnTo>
                          <a:pt x="183" y="145"/>
                        </a:lnTo>
                        <a:lnTo>
                          <a:pt x="190" y="143"/>
                        </a:lnTo>
                        <a:lnTo>
                          <a:pt x="196" y="141"/>
                        </a:lnTo>
                        <a:lnTo>
                          <a:pt x="203" y="141"/>
                        </a:lnTo>
                        <a:lnTo>
                          <a:pt x="208" y="142"/>
                        </a:lnTo>
                        <a:lnTo>
                          <a:pt x="213" y="144"/>
                        </a:lnTo>
                        <a:lnTo>
                          <a:pt x="218" y="148"/>
                        </a:lnTo>
                        <a:lnTo>
                          <a:pt x="225" y="151"/>
                        </a:lnTo>
                        <a:lnTo>
                          <a:pt x="232" y="153"/>
                        </a:lnTo>
                        <a:lnTo>
                          <a:pt x="238" y="157"/>
                        </a:lnTo>
                        <a:lnTo>
                          <a:pt x="245" y="159"/>
                        </a:lnTo>
                        <a:lnTo>
                          <a:pt x="251" y="161"/>
                        </a:lnTo>
                        <a:lnTo>
                          <a:pt x="255" y="163"/>
                        </a:lnTo>
                        <a:lnTo>
                          <a:pt x="261" y="163"/>
                        </a:lnTo>
                        <a:lnTo>
                          <a:pt x="263" y="163"/>
                        </a:lnTo>
                        <a:lnTo>
                          <a:pt x="264" y="164"/>
                        </a:lnTo>
                        <a:lnTo>
                          <a:pt x="267" y="16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0" name="Freeform 53"/>
                  <p:cNvSpPr/>
                  <p:nvPr/>
                </p:nvSpPr>
                <p:spPr bwMode="auto">
                  <a:xfrm>
                    <a:off x="960" y="2027"/>
                    <a:ext cx="13" cy="14"/>
                  </a:xfrm>
                  <a:custGeom>
                    <a:avLst/>
                    <a:gdLst>
                      <a:gd name="T0" fmla="*/ 6 w 28"/>
                      <a:gd name="T1" fmla="*/ 25 h 27"/>
                      <a:gd name="T2" fmla="*/ 11 w 28"/>
                      <a:gd name="T3" fmla="*/ 27 h 27"/>
                      <a:gd name="T4" fmla="*/ 16 w 28"/>
                      <a:gd name="T5" fmla="*/ 27 h 27"/>
                      <a:gd name="T6" fmla="*/ 21 w 28"/>
                      <a:gd name="T7" fmla="*/ 26 h 27"/>
                      <a:gd name="T8" fmla="*/ 26 w 28"/>
                      <a:gd name="T9" fmla="*/ 21 h 27"/>
                      <a:gd name="T10" fmla="*/ 28 w 28"/>
                      <a:gd name="T11" fmla="*/ 17 h 27"/>
                      <a:gd name="T12" fmla="*/ 28 w 28"/>
                      <a:gd name="T13" fmla="*/ 11 h 27"/>
                      <a:gd name="T14" fmla="*/ 26 w 28"/>
                      <a:gd name="T15" fmla="*/ 6 h 27"/>
                      <a:gd name="T16" fmla="*/ 22 w 28"/>
                      <a:gd name="T17" fmla="*/ 2 h 27"/>
                      <a:gd name="T18" fmla="*/ 16 w 28"/>
                      <a:gd name="T19" fmla="*/ 0 h 27"/>
                      <a:gd name="T20" fmla="*/ 12 w 28"/>
                      <a:gd name="T21" fmla="*/ 0 h 27"/>
                      <a:gd name="T22" fmla="*/ 7 w 28"/>
                      <a:gd name="T23" fmla="*/ 1 h 27"/>
                      <a:gd name="T24" fmla="*/ 3 w 28"/>
                      <a:gd name="T25" fmla="*/ 5 h 27"/>
                      <a:gd name="T26" fmla="*/ 0 w 28"/>
                      <a:gd name="T27" fmla="*/ 10 h 27"/>
                      <a:gd name="T28" fmla="*/ 0 w 28"/>
                      <a:gd name="T29" fmla="*/ 16 h 27"/>
                      <a:gd name="T30" fmla="*/ 1 w 28"/>
                      <a:gd name="T31" fmla="*/ 20 h 27"/>
                      <a:gd name="T32" fmla="*/ 6 w 28"/>
                      <a:gd name="T3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7">
                        <a:moveTo>
                          <a:pt x="6" y="25"/>
                        </a:moveTo>
                        <a:lnTo>
                          <a:pt x="11" y="27"/>
                        </a:lnTo>
                        <a:lnTo>
                          <a:pt x="16" y="27"/>
                        </a:lnTo>
                        <a:lnTo>
                          <a:pt x="21" y="26"/>
                        </a:lnTo>
                        <a:lnTo>
                          <a:pt x="26" y="21"/>
                        </a:lnTo>
                        <a:lnTo>
                          <a:pt x="28" y="17"/>
                        </a:lnTo>
                        <a:lnTo>
                          <a:pt x="28" y="11"/>
                        </a:lnTo>
                        <a:lnTo>
                          <a:pt x="26" y="6"/>
                        </a:lnTo>
                        <a:lnTo>
                          <a:pt x="22" y="2"/>
                        </a:lnTo>
                        <a:lnTo>
                          <a:pt x="16" y="0"/>
                        </a:lnTo>
                        <a:lnTo>
                          <a:pt x="12" y="0"/>
                        </a:lnTo>
                        <a:lnTo>
                          <a:pt x="7" y="1"/>
                        </a:lnTo>
                        <a:lnTo>
                          <a:pt x="3" y="5"/>
                        </a:lnTo>
                        <a:lnTo>
                          <a:pt x="0" y="10"/>
                        </a:lnTo>
                        <a:lnTo>
                          <a:pt x="0" y="16"/>
                        </a:lnTo>
                        <a:lnTo>
                          <a:pt x="1" y="20"/>
                        </a:lnTo>
                        <a:lnTo>
                          <a:pt x="6"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1" name="Freeform 54"/>
                  <p:cNvSpPr/>
                  <p:nvPr/>
                </p:nvSpPr>
                <p:spPr bwMode="auto">
                  <a:xfrm>
                    <a:off x="580" y="2433"/>
                    <a:ext cx="122" cy="91"/>
                  </a:xfrm>
                  <a:custGeom>
                    <a:avLst/>
                    <a:gdLst>
                      <a:gd name="T0" fmla="*/ 244 w 245"/>
                      <a:gd name="T1" fmla="*/ 113 h 183"/>
                      <a:gd name="T2" fmla="*/ 245 w 245"/>
                      <a:gd name="T3" fmla="*/ 107 h 183"/>
                      <a:gd name="T4" fmla="*/ 245 w 245"/>
                      <a:gd name="T5" fmla="*/ 98 h 183"/>
                      <a:gd name="T6" fmla="*/ 243 w 245"/>
                      <a:gd name="T7" fmla="*/ 87 h 183"/>
                      <a:gd name="T8" fmla="*/ 238 w 245"/>
                      <a:gd name="T9" fmla="*/ 74 h 183"/>
                      <a:gd name="T10" fmla="*/ 232 w 245"/>
                      <a:gd name="T11" fmla="*/ 59 h 183"/>
                      <a:gd name="T12" fmla="*/ 226 w 245"/>
                      <a:gd name="T13" fmla="*/ 43 h 183"/>
                      <a:gd name="T14" fmla="*/ 218 w 245"/>
                      <a:gd name="T15" fmla="*/ 29 h 183"/>
                      <a:gd name="T16" fmla="*/ 207 w 245"/>
                      <a:gd name="T17" fmla="*/ 16 h 183"/>
                      <a:gd name="T18" fmla="*/ 198 w 245"/>
                      <a:gd name="T19" fmla="*/ 8 h 183"/>
                      <a:gd name="T20" fmla="*/ 191 w 245"/>
                      <a:gd name="T21" fmla="*/ 2 h 183"/>
                      <a:gd name="T22" fmla="*/ 186 w 245"/>
                      <a:gd name="T23" fmla="*/ 0 h 183"/>
                      <a:gd name="T24" fmla="*/ 179 w 245"/>
                      <a:gd name="T25" fmla="*/ 4 h 183"/>
                      <a:gd name="T26" fmla="*/ 175 w 245"/>
                      <a:gd name="T27" fmla="*/ 10 h 183"/>
                      <a:gd name="T28" fmla="*/ 169 w 245"/>
                      <a:gd name="T29" fmla="*/ 16 h 183"/>
                      <a:gd name="T30" fmla="*/ 160 w 245"/>
                      <a:gd name="T31" fmla="*/ 25 h 183"/>
                      <a:gd name="T32" fmla="*/ 147 w 245"/>
                      <a:gd name="T33" fmla="*/ 34 h 183"/>
                      <a:gd name="T34" fmla="*/ 138 w 245"/>
                      <a:gd name="T35" fmla="*/ 40 h 183"/>
                      <a:gd name="T36" fmla="*/ 127 w 245"/>
                      <a:gd name="T37" fmla="*/ 48 h 183"/>
                      <a:gd name="T38" fmla="*/ 114 w 245"/>
                      <a:gd name="T39" fmla="*/ 56 h 183"/>
                      <a:gd name="T40" fmla="*/ 100 w 245"/>
                      <a:gd name="T41" fmla="*/ 66 h 183"/>
                      <a:gd name="T42" fmla="*/ 86 w 245"/>
                      <a:gd name="T43" fmla="*/ 78 h 183"/>
                      <a:gd name="T44" fmla="*/ 72 w 245"/>
                      <a:gd name="T45" fmla="*/ 89 h 183"/>
                      <a:gd name="T46" fmla="*/ 60 w 245"/>
                      <a:gd name="T47" fmla="*/ 101 h 183"/>
                      <a:gd name="T48" fmla="*/ 49 w 245"/>
                      <a:gd name="T49" fmla="*/ 112 h 183"/>
                      <a:gd name="T50" fmla="*/ 40 w 245"/>
                      <a:gd name="T51" fmla="*/ 124 h 183"/>
                      <a:gd name="T52" fmla="*/ 30 w 245"/>
                      <a:gd name="T53" fmla="*/ 134 h 183"/>
                      <a:gd name="T54" fmla="*/ 20 w 245"/>
                      <a:gd name="T55" fmla="*/ 144 h 183"/>
                      <a:gd name="T56" fmla="*/ 12 w 245"/>
                      <a:gd name="T57" fmla="*/ 155 h 183"/>
                      <a:gd name="T58" fmla="*/ 5 w 245"/>
                      <a:gd name="T59" fmla="*/ 164 h 183"/>
                      <a:gd name="T60" fmla="*/ 1 w 245"/>
                      <a:gd name="T61" fmla="*/ 172 h 183"/>
                      <a:gd name="T62" fmla="*/ 0 w 245"/>
                      <a:gd name="T63" fmla="*/ 178 h 183"/>
                      <a:gd name="T64" fmla="*/ 1 w 245"/>
                      <a:gd name="T65" fmla="*/ 182 h 183"/>
                      <a:gd name="T66" fmla="*/ 7 w 245"/>
                      <a:gd name="T67" fmla="*/ 183 h 183"/>
                      <a:gd name="T68" fmla="*/ 17 w 245"/>
                      <a:gd name="T69" fmla="*/ 181 h 183"/>
                      <a:gd name="T70" fmla="*/ 30 w 245"/>
                      <a:gd name="T71" fmla="*/ 177 h 183"/>
                      <a:gd name="T72" fmla="*/ 45 w 245"/>
                      <a:gd name="T73" fmla="*/ 171 h 183"/>
                      <a:gd name="T74" fmla="*/ 60 w 245"/>
                      <a:gd name="T75" fmla="*/ 165 h 183"/>
                      <a:gd name="T76" fmla="*/ 73 w 245"/>
                      <a:gd name="T77" fmla="*/ 158 h 183"/>
                      <a:gd name="T78" fmla="*/ 86 w 245"/>
                      <a:gd name="T79" fmla="*/ 154 h 183"/>
                      <a:gd name="T80" fmla="*/ 94 w 245"/>
                      <a:gd name="T81" fmla="*/ 150 h 183"/>
                      <a:gd name="T82" fmla="*/ 112 w 245"/>
                      <a:gd name="T83" fmla="*/ 147 h 183"/>
                      <a:gd name="T84" fmla="*/ 134 w 245"/>
                      <a:gd name="T85" fmla="*/ 144 h 183"/>
                      <a:gd name="T86" fmla="*/ 158 w 245"/>
                      <a:gd name="T87" fmla="*/ 141 h 183"/>
                      <a:gd name="T88" fmla="*/ 182 w 245"/>
                      <a:gd name="T89" fmla="*/ 136 h 183"/>
                      <a:gd name="T90" fmla="*/ 203 w 245"/>
                      <a:gd name="T91" fmla="*/ 132 h 183"/>
                      <a:gd name="T92" fmla="*/ 223 w 245"/>
                      <a:gd name="T93" fmla="*/ 127 h 183"/>
                      <a:gd name="T94" fmla="*/ 237 w 245"/>
                      <a:gd name="T95" fmla="*/ 120 h 183"/>
                      <a:gd name="T96" fmla="*/ 244 w 245"/>
                      <a:gd name="T97" fmla="*/ 11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5" h="183">
                        <a:moveTo>
                          <a:pt x="244" y="113"/>
                        </a:moveTo>
                        <a:lnTo>
                          <a:pt x="245" y="107"/>
                        </a:lnTo>
                        <a:lnTo>
                          <a:pt x="245" y="98"/>
                        </a:lnTo>
                        <a:lnTo>
                          <a:pt x="243" y="87"/>
                        </a:lnTo>
                        <a:lnTo>
                          <a:pt x="238" y="74"/>
                        </a:lnTo>
                        <a:lnTo>
                          <a:pt x="232" y="59"/>
                        </a:lnTo>
                        <a:lnTo>
                          <a:pt x="226" y="43"/>
                        </a:lnTo>
                        <a:lnTo>
                          <a:pt x="218" y="29"/>
                        </a:lnTo>
                        <a:lnTo>
                          <a:pt x="207" y="16"/>
                        </a:lnTo>
                        <a:lnTo>
                          <a:pt x="198" y="8"/>
                        </a:lnTo>
                        <a:lnTo>
                          <a:pt x="191" y="2"/>
                        </a:lnTo>
                        <a:lnTo>
                          <a:pt x="186" y="0"/>
                        </a:lnTo>
                        <a:lnTo>
                          <a:pt x="179" y="4"/>
                        </a:lnTo>
                        <a:lnTo>
                          <a:pt x="175" y="10"/>
                        </a:lnTo>
                        <a:lnTo>
                          <a:pt x="169" y="16"/>
                        </a:lnTo>
                        <a:lnTo>
                          <a:pt x="160" y="25"/>
                        </a:lnTo>
                        <a:lnTo>
                          <a:pt x="147" y="34"/>
                        </a:lnTo>
                        <a:lnTo>
                          <a:pt x="138" y="40"/>
                        </a:lnTo>
                        <a:lnTo>
                          <a:pt x="127" y="48"/>
                        </a:lnTo>
                        <a:lnTo>
                          <a:pt x="114" y="56"/>
                        </a:lnTo>
                        <a:lnTo>
                          <a:pt x="100" y="66"/>
                        </a:lnTo>
                        <a:lnTo>
                          <a:pt x="86" y="78"/>
                        </a:lnTo>
                        <a:lnTo>
                          <a:pt x="72" y="89"/>
                        </a:lnTo>
                        <a:lnTo>
                          <a:pt x="60" y="101"/>
                        </a:lnTo>
                        <a:lnTo>
                          <a:pt x="49" y="112"/>
                        </a:lnTo>
                        <a:lnTo>
                          <a:pt x="40" y="124"/>
                        </a:lnTo>
                        <a:lnTo>
                          <a:pt x="30" y="134"/>
                        </a:lnTo>
                        <a:lnTo>
                          <a:pt x="20" y="144"/>
                        </a:lnTo>
                        <a:lnTo>
                          <a:pt x="12" y="155"/>
                        </a:lnTo>
                        <a:lnTo>
                          <a:pt x="5" y="164"/>
                        </a:lnTo>
                        <a:lnTo>
                          <a:pt x="1" y="172"/>
                        </a:lnTo>
                        <a:lnTo>
                          <a:pt x="0" y="178"/>
                        </a:lnTo>
                        <a:lnTo>
                          <a:pt x="1" y="182"/>
                        </a:lnTo>
                        <a:lnTo>
                          <a:pt x="7" y="183"/>
                        </a:lnTo>
                        <a:lnTo>
                          <a:pt x="17" y="181"/>
                        </a:lnTo>
                        <a:lnTo>
                          <a:pt x="30" y="177"/>
                        </a:lnTo>
                        <a:lnTo>
                          <a:pt x="45" y="171"/>
                        </a:lnTo>
                        <a:lnTo>
                          <a:pt x="60" y="165"/>
                        </a:lnTo>
                        <a:lnTo>
                          <a:pt x="73" y="158"/>
                        </a:lnTo>
                        <a:lnTo>
                          <a:pt x="86" y="154"/>
                        </a:lnTo>
                        <a:lnTo>
                          <a:pt x="94" y="150"/>
                        </a:lnTo>
                        <a:lnTo>
                          <a:pt x="112" y="147"/>
                        </a:lnTo>
                        <a:lnTo>
                          <a:pt x="134" y="144"/>
                        </a:lnTo>
                        <a:lnTo>
                          <a:pt x="158" y="141"/>
                        </a:lnTo>
                        <a:lnTo>
                          <a:pt x="182" y="136"/>
                        </a:lnTo>
                        <a:lnTo>
                          <a:pt x="203" y="132"/>
                        </a:lnTo>
                        <a:lnTo>
                          <a:pt x="223" y="127"/>
                        </a:lnTo>
                        <a:lnTo>
                          <a:pt x="237" y="120"/>
                        </a:lnTo>
                        <a:lnTo>
                          <a:pt x="244" y="113"/>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2" name="Freeform 55"/>
                  <p:cNvSpPr/>
                  <p:nvPr/>
                </p:nvSpPr>
                <p:spPr bwMode="auto">
                  <a:xfrm>
                    <a:off x="680" y="2474"/>
                    <a:ext cx="14" cy="15"/>
                  </a:xfrm>
                  <a:custGeom>
                    <a:avLst/>
                    <a:gdLst>
                      <a:gd name="T0" fmla="*/ 1 w 28"/>
                      <a:gd name="T1" fmla="*/ 8 h 29"/>
                      <a:gd name="T2" fmla="*/ 0 w 28"/>
                      <a:gd name="T3" fmla="*/ 14 h 29"/>
                      <a:gd name="T4" fmla="*/ 0 w 28"/>
                      <a:gd name="T5" fmla="*/ 20 h 29"/>
                      <a:gd name="T6" fmla="*/ 3 w 28"/>
                      <a:gd name="T7" fmla="*/ 24 h 29"/>
                      <a:gd name="T8" fmla="*/ 8 w 28"/>
                      <a:gd name="T9" fmla="*/ 28 h 29"/>
                      <a:gd name="T10" fmla="*/ 14 w 28"/>
                      <a:gd name="T11" fmla="*/ 29 h 29"/>
                      <a:gd name="T12" fmla="*/ 19 w 28"/>
                      <a:gd name="T13" fmla="*/ 28 h 29"/>
                      <a:gd name="T14" fmla="*/ 24 w 28"/>
                      <a:gd name="T15" fmla="*/ 26 h 29"/>
                      <a:gd name="T16" fmla="*/ 26 w 28"/>
                      <a:gd name="T17" fmla="*/ 21 h 29"/>
                      <a:gd name="T18" fmla="*/ 28 w 28"/>
                      <a:gd name="T19" fmla="*/ 15 h 29"/>
                      <a:gd name="T20" fmla="*/ 28 w 28"/>
                      <a:gd name="T21" fmla="*/ 9 h 29"/>
                      <a:gd name="T22" fmla="*/ 24 w 28"/>
                      <a:gd name="T23" fmla="*/ 5 h 29"/>
                      <a:gd name="T24" fmla="*/ 19 w 28"/>
                      <a:gd name="T25" fmla="*/ 1 h 29"/>
                      <a:gd name="T26" fmla="*/ 14 w 28"/>
                      <a:gd name="T27" fmla="*/ 0 h 29"/>
                      <a:gd name="T28" fmla="*/ 9 w 28"/>
                      <a:gd name="T29" fmla="*/ 1 h 29"/>
                      <a:gd name="T30" fmla="*/ 5 w 28"/>
                      <a:gd name="T31" fmla="*/ 4 h 29"/>
                      <a:gd name="T32" fmla="*/ 1 w 28"/>
                      <a:gd name="T33"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9">
                        <a:moveTo>
                          <a:pt x="1" y="8"/>
                        </a:moveTo>
                        <a:lnTo>
                          <a:pt x="0" y="14"/>
                        </a:lnTo>
                        <a:lnTo>
                          <a:pt x="0" y="20"/>
                        </a:lnTo>
                        <a:lnTo>
                          <a:pt x="3" y="24"/>
                        </a:lnTo>
                        <a:lnTo>
                          <a:pt x="8" y="28"/>
                        </a:lnTo>
                        <a:lnTo>
                          <a:pt x="14" y="29"/>
                        </a:lnTo>
                        <a:lnTo>
                          <a:pt x="19" y="28"/>
                        </a:lnTo>
                        <a:lnTo>
                          <a:pt x="24" y="26"/>
                        </a:lnTo>
                        <a:lnTo>
                          <a:pt x="26" y="21"/>
                        </a:lnTo>
                        <a:lnTo>
                          <a:pt x="28" y="15"/>
                        </a:lnTo>
                        <a:lnTo>
                          <a:pt x="28" y="9"/>
                        </a:lnTo>
                        <a:lnTo>
                          <a:pt x="24" y="5"/>
                        </a:lnTo>
                        <a:lnTo>
                          <a:pt x="19" y="1"/>
                        </a:lnTo>
                        <a:lnTo>
                          <a:pt x="14" y="0"/>
                        </a:lnTo>
                        <a:lnTo>
                          <a:pt x="9" y="1"/>
                        </a:lnTo>
                        <a:lnTo>
                          <a:pt x="5" y="4"/>
                        </a:lnTo>
                        <a:lnTo>
                          <a:pt x="1" y="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3" name="Freeform 56"/>
                  <p:cNvSpPr/>
                  <p:nvPr/>
                </p:nvSpPr>
                <p:spPr bwMode="auto">
                  <a:xfrm>
                    <a:off x="575" y="2430"/>
                    <a:ext cx="120" cy="96"/>
                  </a:xfrm>
                  <a:custGeom>
                    <a:avLst/>
                    <a:gdLst>
                      <a:gd name="T0" fmla="*/ 240 w 242"/>
                      <a:gd name="T1" fmla="*/ 46 h 191"/>
                      <a:gd name="T2" fmla="*/ 232 w 242"/>
                      <a:gd name="T3" fmla="*/ 31 h 191"/>
                      <a:gd name="T4" fmla="*/ 220 w 242"/>
                      <a:gd name="T5" fmla="*/ 16 h 191"/>
                      <a:gd name="T6" fmla="*/ 207 w 242"/>
                      <a:gd name="T7" fmla="*/ 6 h 191"/>
                      <a:gd name="T8" fmla="*/ 190 w 242"/>
                      <a:gd name="T9" fmla="*/ 0 h 191"/>
                      <a:gd name="T10" fmla="*/ 182 w 242"/>
                      <a:gd name="T11" fmla="*/ 2 h 191"/>
                      <a:gd name="T12" fmla="*/ 175 w 242"/>
                      <a:gd name="T13" fmla="*/ 9 h 191"/>
                      <a:gd name="T14" fmla="*/ 163 w 242"/>
                      <a:gd name="T15" fmla="*/ 19 h 191"/>
                      <a:gd name="T16" fmla="*/ 148 w 242"/>
                      <a:gd name="T17" fmla="*/ 31 h 191"/>
                      <a:gd name="T18" fmla="*/ 137 w 242"/>
                      <a:gd name="T19" fmla="*/ 41 h 191"/>
                      <a:gd name="T20" fmla="*/ 132 w 242"/>
                      <a:gd name="T21" fmla="*/ 49 h 191"/>
                      <a:gd name="T22" fmla="*/ 108 w 242"/>
                      <a:gd name="T23" fmla="*/ 67 h 191"/>
                      <a:gd name="T24" fmla="*/ 76 w 242"/>
                      <a:gd name="T25" fmla="*/ 90 h 191"/>
                      <a:gd name="T26" fmla="*/ 46 w 242"/>
                      <a:gd name="T27" fmla="*/ 113 h 191"/>
                      <a:gd name="T28" fmla="*/ 28 w 242"/>
                      <a:gd name="T29" fmla="*/ 132 h 191"/>
                      <a:gd name="T30" fmla="*/ 13 w 242"/>
                      <a:gd name="T31" fmla="*/ 152 h 191"/>
                      <a:gd name="T32" fmla="*/ 3 w 242"/>
                      <a:gd name="T33" fmla="*/ 169 h 191"/>
                      <a:gd name="T34" fmla="*/ 1 w 242"/>
                      <a:gd name="T35" fmla="*/ 182 h 191"/>
                      <a:gd name="T36" fmla="*/ 12 w 242"/>
                      <a:gd name="T37" fmla="*/ 190 h 191"/>
                      <a:gd name="T38" fmla="*/ 26 w 242"/>
                      <a:gd name="T39" fmla="*/ 191 h 191"/>
                      <a:gd name="T40" fmla="*/ 38 w 242"/>
                      <a:gd name="T41" fmla="*/ 186 h 191"/>
                      <a:gd name="T42" fmla="*/ 58 w 242"/>
                      <a:gd name="T43" fmla="*/ 178 h 191"/>
                      <a:gd name="T44" fmla="*/ 82 w 242"/>
                      <a:gd name="T45" fmla="*/ 169 h 191"/>
                      <a:gd name="T46" fmla="*/ 102 w 242"/>
                      <a:gd name="T47" fmla="*/ 162 h 191"/>
                      <a:gd name="T48" fmla="*/ 112 w 242"/>
                      <a:gd name="T49" fmla="*/ 159 h 191"/>
                      <a:gd name="T50" fmla="*/ 123 w 242"/>
                      <a:gd name="T51" fmla="*/ 156 h 191"/>
                      <a:gd name="T52" fmla="*/ 136 w 242"/>
                      <a:gd name="T53" fmla="*/ 153 h 191"/>
                      <a:gd name="T54" fmla="*/ 146 w 242"/>
                      <a:gd name="T55" fmla="*/ 152 h 191"/>
                      <a:gd name="T56" fmla="*/ 151 w 242"/>
                      <a:gd name="T57" fmla="*/ 144 h 191"/>
                      <a:gd name="T58" fmla="*/ 144 w 242"/>
                      <a:gd name="T59" fmla="*/ 132 h 191"/>
                      <a:gd name="T60" fmla="*/ 144 w 242"/>
                      <a:gd name="T61" fmla="*/ 114 h 191"/>
                      <a:gd name="T62" fmla="*/ 169 w 242"/>
                      <a:gd name="T63" fmla="*/ 85 h 191"/>
                      <a:gd name="T64" fmla="*/ 201 w 242"/>
                      <a:gd name="T65" fmla="*/ 63 h 191"/>
                      <a:gd name="T66" fmla="*/ 229 w 242"/>
                      <a:gd name="T67" fmla="*/ 53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42" h="191">
                        <a:moveTo>
                          <a:pt x="242" y="52"/>
                        </a:moveTo>
                        <a:lnTo>
                          <a:pt x="240" y="46"/>
                        </a:lnTo>
                        <a:lnTo>
                          <a:pt x="236" y="38"/>
                        </a:lnTo>
                        <a:lnTo>
                          <a:pt x="232" y="31"/>
                        </a:lnTo>
                        <a:lnTo>
                          <a:pt x="227" y="23"/>
                        </a:lnTo>
                        <a:lnTo>
                          <a:pt x="220" y="16"/>
                        </a:lnTo>
                        <a:lnTo>
                          <a:pt x="214" y="10"/>
                        </a:lnTo>
                        <a:lnTo>
                          <a:pt x="207" y="6"/>
                        </a:lnTo>
                        <a:lnTo>
                          <a:pt x="201" y="2"/>
                        </a:lnTo>
                        <a:lnTo>
                          <a:pt x="190" y="0"/>
                        </a:lnTo>
                        <a:lnTo>
                          <a:pt x="184" y="0"/>
                        </a:lnTo>
                        <a:lnTo>
                          <a:pt x="182" y="2"/>
                        </a:lnTo>
                        <a:lnTo>
                          <a:pt x="179" y="6"/>
                        </a:lnTo>
                        <a:lnTo>
                          <a:pt x="175" y="9"/>
                        </a:lnTo>
                        <a:lnTo>
                          <a:pt x="169" y="14"/>
                        </a:lnTo>
                        <a:lnTo>
                          <a:pt x="163" y="19"/>
                        </a:lnTo>
                        <a:lnTo>
                          <a:pt x="155" y="25"/>
                        </a:lnTo>
                        <a:lnTo>
                          <a:pt x="148" y="31"/>
                        </a:lnTo>
                        <a:lnTo>
                          <a:pt x="142" y="37"/>
                        </a:lnTo>
                        <a:lnTo>
                          <a:pt x="137" y="41"/>
                        </a:lnTo>
                        <a:lnTo>
                          <a:pt x="135" y="45"/>
                        </a:lnTo>
                        <a:lnTo>
                          <a:pt x="132" y="49"/>
                        </a:lnTo>
                        <a:lnTo>
                          <a:pt x="122" y="56"/>
                        </a:lnTo>
                        <a:lnTo>
                          <a:pt x="108" y="67"/>
                        </a:lnTo>
                        <a:lnTo>
                          <a:pt x="94" y="77"/>
                        </a:lnTo>
                        <a:lnTo>
                          <a:pt x="76" y="90"/>
                        </a:lnTo>
                        <a:lnTo>
                          <a:pt x="61" y="101"/>
                        </a:lnTo>
                        <a:lnTo>
                          <a:pt x="46" y="113"/>
                        </a:lnTo>
                        <a:lnTo>
                          <a:pt x="36" y="123"/>
                        </a:lnTo>
                        <a:lnTo>
                          <a:pt x="28" y="132"/>
                        </a:lnTo>
                        <a:lnTo>
                          <a:pt x="20" y="143"/>
                        </a:lnTo>
                        <a:lnTo>
                          <a:pt x="13" y="152"/>
                        </a:lnTo>
                        <a:lnTo>
                          <a:pt x="7" y="161"/>
                        </a:lnTo>
                        <a:lnTo>
                          <a:pt x="3" y="169"/>
                        </a:lnTo>
                        <a:lnTo>
                          <a:pt x="0" y="176"/>
                        </a:lnTo>
                        <a:lnTo>
                          <a:pt x="1" y="182"/>
                        </a:lnTo>
                        <a:lnTo>
                          <a:pt x="4" y="185"/>
                        </a:lnTo>
                        <a:lnTo>
                          <a:pt x="12" y="190"/>
                        </a:lnTo>
                        <a:lnTo>
                          <a:pt x="19" y="191"/>
                        </a:lnTo>
                        <a:lnTo>
                          <a:pt x="26" y="191"/>
                        </a:lnTo>
                        <a:lnTo>
                          <a:pt x="33" y="189"/>
                        </a:lnTo>
                        <a:lnTo>
                          <a:pt x="38" y="186"/>
                        </a:lnTo>
                        <a:lnTo>
                          <a:pt x="46" y="183"/>
                        </a:lnTo>
                        <a:lnTo>
                          <a:pt x="58" y="178"/>
                        </a:lnTo>
                        <a:lnTo>
                          <a:pt x="69" y="174"/>
                        </a:lnTo>
                        <a:lnTo>
                          <a:pt x="82" y="169"/>
                        </a:lnTo>
                        <a:lnTo>
                          <a:pt x="92" y="164"/>
                        </a:lnTo>
                        <a:lnTo>
                          <a:pt x="102" y="162"/>
                        </a:lnTo>
                        <a:lnTo>
                          <a:pt x="107" y="160"/>
                        </a:lnTo>
                        <a:lnTo>
                          <a:pt x="112" y="159"/>
                        </a:lnTo>
                        <a:lnTo>
                          <a:pt x="118" y="158"/>
                        </a:lnTo>
                        <a:lnTo>
                          <a:pt x="123" y="156"/>
                        </a:lnTo>
                        <a:lnTo>
                          <a:pt x="130" y="155"/>
                        </a:lnTo>
                        <a:lnTo>
                          <a:pt x="136" y="153"/>
                        </a:lnTo>
                        <a:lnTo>
                          <a:pt x="142" y="152"/>
                        </a:lnTo>
                        <a:lnTo>
                          <a:pt x="146" y="152"/>
                        </a:lnTo>
                        <a:lnTo>
                          <a:pt x="150" y="151"/>
                        </a:lnTo>
                        <a:lnTo>
                          <a:pt x="151" y="144"/>
                        </a:lnTo>
                        <a:lnTo>
                          <a:pt x="149" y="137"/>
                        </a:lnTo>
                        <a:lnTo>
                          <a:pt x="144" y="132"/>
                        </a:lnTo>
                        <a:lnTo>
                          <a:pt x="136" y="129"/>
                        </a:lnTo>
                        <a:lnTo>
                          <a:pt x="144" y="114"/>
                        </a:lnTo>
                        <a:lnTo>
                          <a:pt x="156" y="99"/>
                        </a:lnTo>
                        <a:lnTo>
                          <a:pt x="169" y="85"/>
                        </a:lnTo>
                        <a:lnTo>
                          <a:pt x="184" y="73"/>
                        </a:lnTo>
                        <a:lnTo>
                          <a:pt x="201" y="63"/>
                        </a:lnTo>
                        <a:lnTo>
                          <a:pt x="216" y="56"/>
                        </a:lnTo>
                        <a:lnTo>
                          <a:pt x="229" y="53"/>
                        </a:lnTo>
                        <a:lnTo>
                          <a:pt x="242" y="5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4" name="Freeform 57"/>
                  <p:cNvSpPr/>
                  <p:nvPr/>
                </p:nvSpPr>
                <p:spPr bwMode="auto">
                  <a:xfrm>
                    <a:off x="597" y="2505"/>
                    <a:ext cx="12" cy="15"/>
                  </a:xfrm>
                  <a:custGeom>
                    <a:avLst/>
                    <a:gdLst>
                      <a:gd name="T0" fmla="*/ 24 w 24"/>
                      <a:gd name="T1" fmla="*/ 26 h 31"/>
                      <a:gd name="T2" fmla="*/ 20 w 24"/>
                      <a:gd name="T3" fmla="*/ 21 h 31"/>
                      <a:gd name="T4" fmla="*/ 16 w 24"/>
                      <a:gd name="T5" fmla="*/ 14 h 31"/>
                      <a:gd name="T6" fmla="*/ 14 w 24"/>
                      <a:gd name="T7" fmla="*/ 7 h 31"/>
                      <a:gd name="T8" fmla="*/ 13 w 24"/>
                      <a:gd name="T9" fmla="*/ 0 h 31"/>
                      <a:gd name="T10" fmla="*/ 8 w 24"/>
                      <a:gd name="T11" fmla="*/ 0 h 31"/>
                      <a:gd name="T12" fmla="*/ 5 w 24"/>
                      <a:gd name="T13" fmla="*/ 1 h 31"/>
                      <a:gd name="T14" fmla="*/ 3 w 24"/>
                      <a:gd name="T15" fmla="*/ 4 h 31"/>
                      <a:gd name="T16" fmla="*/ 0 w 24"/>
                      <a:gd name="T17" fmla="*/ 6 h 31"/>
                      <a:gd name="T18" fmla="*/ 3 w 24"/>
                      <a:gd name="T19" fmla="*/ 15 h 31"/>
                      <a:gd name="T20" fmla="*/ 4 w 24"/>
                      <a:gd name="T21" fmla="*/ 22 h 31"/>
                      <a:gd name="T22" fmla="*/ 6 w 24"/>
                      <a:gd name="T23" fmla="*/ 27 h 31"/>
                      <a:gd name="T24" fmla="*/ 9 w 24"/>
                      <a:gd name="T25" fmla="*/ 31 h 31"/>
                      <a:gd name="T26" fmla="*/ 24 w 24"/>
                      <a:gd name="T27" fmla="*/ 2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1">
                        <a:moveTo>
                          <a:pt x="24" y="26"/>
                        </a:moveTo>
                        <a:lnTo>
                          <a:pt x="20" y="21"/>
                        </a:lnTo>
                        <a:lnTo>
                          <a:pt x="16" y="14"/>
                        </a:lnTo>
                        <a:lnTo>
                          <a:pt x="14" y="7"/>
                        </a:lnTo>
                        <a:lnTo>
                          <a:pt x="13" y="0"/>
                        </a:lnTo>
                        <a:lnTo>
                          <a:pt x="8" y="0"/>
                        </a:lnTo>
                        <a:lnTo>
                          <a:pt x="5" y="1"/>
                        </a:lnTo>
                        <a:lnTo>
                          <a:pt x="3" y="4"/>
                        </a:lnTo>
                        <a:lnTo>
                          <a:pt x="0" y="6"/>
                        </a:lnTo>
                        <a:lnTo>
                          <a:pt x="3" y="15"/>
                        </a:lnTo>
                        <a:lnTo>
                          <a:pt x="4" y="22"/>
                        </a:lnTo>
                        <a:lnTo>
                          <a:pt x="6" y="27"/>
                        </a:lnTo>
                        <a:lnTo>
                          <a:pt x="9" y="31"/>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5" name="Freeform 58"/>
                  <p:cNvSpPr/>
                  <p:nvPr/>
                </p:nvSpPr>
                <p:spPr bwMode="auto">
                  <a:xfrm>
                    <a:off x="610" y="2499"/>
                    <a:ext cx="12" cy="16"/>
                  </a:xfrm>
                  <a:custGeom>
                    <a:avLst/>
                    <a:gdLst>
                      <a:gd name="T0" fmla="*/ 24 w 24"/>
                      <a:gd name="T1" fmla="*/ 26 h 32"/>
                      <a:gd name="T2" fmla="*/ 19 w 24"/>
                      <a:gd name="T3" fmla="*/ 22 h 32"/>
                      <a:gd name="T4" fmla="*/ 16 w 24"/>
                      <a:gd name="T5" fmla="*/ 15 h 32"/>
                      <a:gd name="T6" fmla="*/ 13 w 24"/>
                      <a:gd name="T7" fmla="*/ 7 h 32"/>
                      <a:gd name="T8" fmla="*/ 12 w 24"/>
                      <a:gd name="T9" fmla="*/ 0 h 32"/>
                      <a:gd name="T10" fmla="*/ 8 w 24"/>
                      <a:gd name="T11" fmla="*/ 1 h 32"/>
                      <a:gd name="T12" fmla="*/ 4 w 24"/>
                      <a:gd name="T13" fmla="*/ 2 h 32"/>
                      <a:gd name="T14" fmla="*/ 2 w 24"/>
                      <a:gd name="T15" fmla="*/ 4 h 32"/>
                      <a:gd name="T16" fmla="*/ 0 w 24"/>
                      <a:gd name="T17" fmla="*/ 7 h 32"/>
                      <a:gd name="T18" fmla="*/ 2 w 24"/>
                      <a:gd name="T19" fmla="*/ 16 h 32"/>
                      <a:gd name="T20" fmla="*/ 3 w 24"/>
                      <a:gd name="T21" fmla="*/ 23 h 32"/>
                      <a:gd name="T22" fmla="*/ 5 w 24"/>
                      <a:gd name="T23" fmla="*/ 27 h 32"/>
                      <a:gd name="T24" fmla="*/ 9 w 24"/>
                      <a:gd name="T25" fmla="*/ 32 h 32"/>
                      <a:gd name="T26" fmla="*/ 24 w 24"/>
                      <a:gd name="T27" fmla="*/ 2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32">
                        <a:moveTo>
                          <a:pt x="24" y="26"/>
                        </a:moveTo>
                        <a:lnTo>
                          <a:pt x="19" y="22"/>
                        </a:lnTo>
                        <a:lnTo>
                          <a:pt x="16" y="15"/>
                        </a:lnTo>
                        <a:lnTo>
                          <a:pt x="13" y="7"/>
                        </a:lnTo>
                        <a:lnTo>
                          <a:pt x="12" y="0"/>
                        </a:lnTo>
                        <a:lnTo>
                          <a:pt x="8" y="1"/>
                        </a:lnTo>
                        <a:lnTo>
                          <a:pt x="4" y="2"/>
                        </a:lnTo>
                        <a:lnTo>
                          <a:pt x="2" y="4"/>
                        </a:lnTo>
                        <a:lnTo>
                          <a:pt x="0" y="7"/>
                        </a:lnTo>
                        <a:lnTo>
                          <a:pt x="2" y="16"/>
                        </a:lnTo>
                        <a:lnTo>
                          <a:pt x="3" y="23"/>
                        </a:lnTo>
                        <a:lnTo>
                          <a:pt x="5" y="27"/>
                        </a:lnTo>
                        <a:lnTo>
                          <a:pt x="9" y="32"/>
                        </a:lnTo>
                        <a:lnTo>
                          <a:pt x="24"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6" name="Freeform 59"/>
                  <p:cNvSpPr/>
                  <p:nvPr/>
                </p:nvSpPr>
                <p:spPr bwMode="auto">
                  <a:xfrm>
                    <a:off x="625" y="2495"/>
                    <a:ext cx="10" cy="15"/>
                  </a:xfrm>
                  <a:custGeom>
                    <a:avLst/>
                    <a:gdLst>
                      <a:gd name="T0" fmla="*/ 21 w 21"/>
                      <a:gd name="T1" fmla="*/ 27 h 31"/>
                      <a:gd name="T2" fmla="*/ 18 w 21"/>
                      <a:gd name="T3" fmla="*/ 22 h 31"/>
                      <a:gd name="T4" fmla="*/ 15 w 21"/>
                      <a:gd name="T5" fmla="*/ 14 h 31"/>
                      <a:gd name="T6" fmla="*/ 14 w 21"/>
                      <a:gd name="T7" fmla="*/ 7 h 31"/>
                      <a:gd name="T8" fmla="*/ 14 w 21"/>
                      <a:gd name="T9" fmla="*/ 0 h 31"/>
                      <a:gd name="T10" fmla="*/ 10 w 21"/>
                      <a:gd name="T11" fmla="*/ 0 h 31"/>
                      <a:gd name="T12" fmla="*/ 6 w 21"/>
                      <a:gd name="T13" fmla="*/ 0 h 31"/>
                      <a:gd name="T14" fmla="*/ 3 w 21"/>
                      <a:gd name="T15" fmla="*/ 1 h 31"/>
                      <a:gd name="T16" fmla="*/ 0 w 21"/>
                      <a:gd name="T17" fmla="*/ 3 h 31"/>
                      <a:gd name="T18" fmla="*/ 2 w 21"/>
                      <a:gd name="T19" fmla="*/ 12 h 31"/>
                      <a:gd name="T20" fmla="*/ 2 w 21"/>
                      <a:gd name="T21" fmla="*/ 20 h 31"/>
                      <a:gd name="T22" fmla="*/ 4 w 21"/>
                      <a:gd name="T23" fmla="*/ 26 h 31"/>
                      <a:gd name="T24" fmla="*/ 6 w 21"/>
                      <a:gd name="T25" fmla="*/ 31 h 31"/>
                      <a:gd name="T26" fmla="*/ 21 w 21"/>
                      <a:gd name="T27" fmla="*/ 2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1">
                        <a:moveTo>
                          <a:pt x="21" y="27"/>
                        </a:moveTo>
                        <a:lnTo>
                          <a:pt x="18" y="22"/>
                        </a:lnTo>
                        <a:lnTo>
                          <a:pt x="15" y="14"/>
                        </a:lnTo>
                        <a:lnTo>
                          <a:pt x="14" y="7"/>
                        </a:lnTo>
                        <a:lnTo>
                          <a:pt x="14" y="0"/>
                        </a:lnTo>
                        <a:lnTo>
                          <a:pt x="10" y="0"/>
                        </a:lnTo>
                        <a:lnTo>
                          <a:pt x="6" y="0"/>
                        </a:lnTo>
                        <a:lnTo>
                          <a:pt x="3" y="1"/>
                        </a:lnTo>
                        <a:lnTo>
                          <a:pt x="0" y="3"/>
                        </a:lnTo>
                        <a:lnTo>
                          <a:pt x="2" y="12"/>
                        </a:lnTo>
                        <a:lnTo>
                          <a:pt x="2" y="20"/>
                        </a:lnTo>
                        <a:lnTo>
                          <a:pt x="4" y="26"/>
                        </a:lnTo>
                        <a:lnTo>
                          <a:pt x="6" y="31"/>
                        </a:lnTo>
                        <a:lnTo>
                          <a:pt x="21"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7" name="Freeform 60"/>
                  <p:cNvSpPr/>
                  <p:nvPr/>
                </p:nvSpPr>
                <p:spPr bwMode="auto">
                  <a:xfrm>
                    <a:off x="662" y="2337"/>
                    <a:ext cx="310" cy="178"/>
                  </a:xfrm>
                  <a:custGeom>
                    <a:avLst/>
                    <a:gdLst>
                      <a:gd name="T0" fmla="*/ 171 w 621"/>
                      <a:gd name="T1" fmla="*/ 0 h 357"/>
                      <a:gd name="T2" fmla="*/ 120 w 621"/>
                      <a:gd name="T3" fmla="*/ 4 h 357"/>
                      <a:gd name="T4" fmla="*/ 80 w 621"/>
                      <a:gd name="T5" fmla="*/ 24 h 357"/>
                      <a:gd name="T6" fmla="*/ 54 w 621"/>
                      <a:gd name="T7" fmla="*/ 58 h 357"/>
                      <a:gd name="T8" fmla="*/ 43 w 621"/>
                      <a:gd name="T9" fmla="*/ 97 h 357"/>
                      <a:gd name="T10" fmla="*/ 45 w 621"/>
                      <a:gd name="T11" fmla="*/ 130 h 357"/>
                      <a:gd name="T12" fmla="*/ 58 w 621"/>
                      <a:gd name="T13" fmla="*/ 157 h 357"/>
                      <a:gd name="T14" fmla="*/ 80 w 621"/>
                      <a:gd name="T15" fmla="*/ 179 h 357"/>
                      <a:gd name="T16" fmla="*/ 108 w 621"/>
                      <a:gd name="T17" fmla="*/ 196 h 357"/>
                      <a:gd name="T18" fmla="*/ 141 w 621"/>
                      <a:gd name="T19" fmla="*/ 210 h 357"/>
                      <a:gd name="T20" fmla="*/ 175 w 621"/>
                      <a:gd name="T21" fmla="*/ 221 h 357"/>
                      <a:gd name="T22" fmla="*/ 210 w 621"/>
                      <a:gd name="T23" fmla="*/ 230 h 357"/>
                      <a:gd name="T24" fmla="*/ 213 w 621"/>
                      <a:gd name="T25" fmla="*/ 240 h 357"/>
                      <a:gd name="T26" fmla="*/ 190 w 621"/>
                      <a:gd name="T27" fmla="*/ 245 h 357"/>
                      <a:gd name="T28" fmla="*/ 173 w 621"/>
                      <a:gd name="T29" fmla="*/ 248 h 357"/>
                      <a:gd name="T30" fmla="*/ 157 w 621"/>
                      <a:gd name="T31" fmla="*/ 249 h 357"/>
                      <a:gd name="T32" fmla="*/ 133 w 621"/>
                      <a:gd name="T33" fmla="*/ 249 h 357"/>
                      <a:gd name="T34" fmla="*/ 88 w 621"/>
                      <a:gd name="T35" fmla="*/ 255 h 357"/>
                      <a:gd name="T36" fmla="*/ 43 w 621"/>
                      <a:gd name="T37" fmla="*/ 266 h 357"/>
                      <a:gd name="T38" fmla="*/ 9 w 621"/>
                      <a:gd name="T39" fmla="*/ 282 h 357"/>
                      <a:gd name="T40" fmla="*/ 0 w 621"/>
                      <a:gd name="T41" fmla="*/ 301 h 357"/>
                      <a:gd name="T42" fmla="*/ 18 w 621"/>
                      <a:gd name="T43" fmla="*/ 309 h 357"/>
                      <a:gd name="T44" fmla="*/ 34 w 621"/>
                      <a:gd name="T45" fmla="*/ 312 h 357"/>
                      <a:gd name="T46" fmla="*/ 54 w 621"/>
                      <a:gd name="T47" fmla="*/ 314 h 357"/>
                      <a:gd name="T48" fmla="*/ 80 w 621"/>
                      <a:gd name="T49" fmla="*/ 317 h 357"/>
                      <a:gd name="T50" fmla="*/ 105 w 621"/>
                      <a:gd name="T51" fmla="*/ 319 h 357"/>
                      <a:gd name="T52" fmla="*/ 125 w 621"/>
                      <a:gd name="T53" fmla="*/ 320 h 357"/>
                      <a:gd name="T54" fmla="*/ 159 w 621"/>
                      <a:gd name="T55" fmla="*/ 322 h 357"/>
                      <a:gd name="T56" fmla="*/ 210 w 621"/>
                      <a:gd name="T57" fmla="*/ 326 h 357"/>
                      <a:gd name="T58" fmla="*/ 271 w 621"/>
                      <a:gd name="T59" fmla="*/ 329 h 357"/>
                      <a:gd name="T60" fmla="*/ 334 w 621"/>
                      <a:gd name="T61" fmla="*/ 334 h 357"/>
                      <a:gd name="T62" fmla="*/ 394 w 621"/>
                      <a:gd name="T63" fmla="*/ 339 h 357"/>
                      <a:gd name="T64" fmla="*/ 443 w 621"/>
                      <a:gd name="T65" fmla="*/ 342 h 357"/>
                      <a:gd name="T66" fmla="*/ 473 w 621"/>
                      <a:gd name="T67" fmla="*/ 344 h 357"/>
                      <a:gd name="T68" fmla="*/ 488 w 621"/>
                      <a:gd name="T69" fmla="*/ 347 h 357"/>
                      <a:gd name="T70" fmla="*/ 516 w 621"/>
                      <a:gd name="T71" fmla="*/ 351 h 357"/>
                      <a:gd name="T72" fmla="*/ 547 w 621"/>
                      <a:gd name="T73" fmla="*/ 355 h 357"/>
                      <a:gd name="T74" fmla="*/ 573 w 621"/>
                      <a:gd name="T75" fmla="*/ 357 h 357"/>
                      <a:gd name="T76" fmla="*/ 585 w 621"/>
                      <a:gd name="T77" fmla="*/ 355 h 357"/>
                      <a:gd name="T78" fmla="*/ 598 w 621"/>
                      <a:gd name="T79" fmla="*/ 348 h 357"/>
                      <a:gd name="T80" fmla="*/ 609 w 621"/>
                      <a:gd name="T81" fmla="*/ 337 h 357"/>
                      <a:gd name="T82" fmla="*/ 617 w 621"/>
                      <a:gd name="T83" fmla="*/ 325 h 357"/>
                      <a:gd name="T84" fmla="*/ 621 w 621"/>
                      <a:gd name="T85" fmla="*/ 308 h 357"/>
                      <a:gd name="T86" fmla="*/ 615 w 621"/>
                      <a:gd name="T87" fmla="*/ 284 h 357"/>
                      <a:gd name="T88" fmla="*/ 602 w 621"/>
                      <a:gd name="T89" fmla="*/ 260 h 357"/>
                      <a:gd name="T90" fmla="*/ 584 w 621"/>
                      <a:gd name="T91" fmla="*/ 235 h 357"/>
                      <a:gd name="T92" fmla="*/ 556 w 621"/>
                      <a:gd name="T93" fmla="*/ 208 h 357"/>
                      <a:gd name="T94" fmla="*/ 518 w 621"/>
                      <a:gd name="T95" fmla="*/ 177 h 357"/>
                      <a:gd name="T96" fmla="*/ 476 w 621"/>
                      <a:gd name="T97" fmla="*/ 144 h 357"/>
                      <a:gd name="T98" fmla="*/ 427 w 621"/>
                      <a:gd name="T99" fmla="*/ 113 h 357"/>
                      <a:gd name="T100" fmla="*/ 378 w 621"/>
                      <a:gd name="T101" fmla="*/ 82 h 357"/>
                      <a:gd name="T102" fmla="*/ 326 w 621"/>
                      <a:gd name="T103" fmla="*/ 54 h 357"/>
                      <a:gd name="T104" fmla="*/ 274 w 621"/>
                      <a:gd name="T105" fmla="*/ 30 h 357"/>
                      <a:gd name="T106" fmla="*/ 225 w 621"/>
                      <a:gd name="T107" fmla="*/ 12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1" h="357">
                        <a:moveTo>
                          <a:pt x="200" y="5"/>
                        </a:moveTo>
                        <a:lnTo>
                          <a:pt x="171" y="0"/>
                        </a:lnTo>
                        <a:lnTo>
                          <a:pt x="144" y="0"/>
                        </a:lnTo>
                        <a:lnTo>
                          <a:pt x="120" y="4"/>
                        </a:lnTo>
                        <a:lnTo>
                          <a:pt x="98" y="13"/>
                        </a:lnTo>
                        <a:lnTo>
                          <a:pt x="80" y="24"/>
                        </a:lnTo>
                        <a:lnTo>
                          <a:pt x="65" y="40"/>
                        </a:lnTo>
                        <a:lnTo>
                          <a:pt x="54" y="58"/>
                        </a:lnTo>
                        <a:lnTo>
                          <a:pt x="46" y="78"/>
                        </a:lnTo>
                        <a:lnTo>
                          <a:pt x="43" y="97"/>
                        </a:lnTo>
                        <a:lnTo>
                          <a:pt x="43" y="114"/>
                        </a:lnTo>
                        <a:lnTo>
                          <a:pt x="45" y="130"/>
                        </a:lnTo>
                        <a:lnTo>
                          <a:pt x="51" y="144"/>
                        </a:lnTo>
                        <a:lnTo>
                          <a:pt x="58" y="157"/>
                        </a:lnTo>
                        <a:lnTo>
                          <a:pt x="68" y="168"/>
                        </a:lnTo>
                        <a:lnTo>
                          <a:pt x="80" y="179"/>
                        </a:lnTo>
                        <a:lnTo>
                          <a:pt x="93" y="188"/>
                        </a:lnTo>
                        <a:lnTo>
                          <a:pt x="108" y="196"/>
                        </a:lnTo>
                        <a:lnTo>
                          <a:pt x="125" y="204"/>
                        </a:lnTo>
                        <a:lnTo>
                          <a:pt x="141" y="210"/>
                        </a:lnTo>
                        <a:lnTo>
                          <a:pt x="158" y="217"/>
                        </a:lnTo>
                        <a:lnTo>
                          <a:pt x="175" y="221"/>
                        </a:lnTo>
                        <a:lnTo>
                          <a:pt x="192" y="226"/>
                        </a:lnTo>
                        <a:lnTo>
                          <a:pt x="210" y="230"/>
                        </a:lnTo>
                        <a:lnTo>
                          <a:pt x="227" y="235"/>
                        </a:lnTo>
                        <a:lnTo>
                          <a:pt x="213" y="240"/>
                        </a:lnTo>
                        <a:lnTo>
                          <a:pt x="202" y="243"/>
                        </a:lnTo>
                        <a:lnTo>
                          <a:pt x="190" y="245"/>
                        </a:lnTo>
                        <a:lnTo>
                          <a:pt x="181" y="246"/>
                        </a:lnTo>
                        <a:lnTo>
                          <a:pt x="173" y="248"/>
                        </a:lnTo>
                        <a:lnTo>
                          <a:pt x="165" y="249"/>
                        </a:lnTo>
                        <a:lnTo>
                          <a:pt x="157" y="249"/>
                        </a:lnTo>
                        <a:lnTo>
                          <a:pt x="150" y="249"/>
                        </a:lnTo>
                        <a:lnTo>
                          <a:pt x="133" y="249"/>
                        </a:lnTo>
                        <a:lnTo>
                          <a:pt x="111" y="251"/>
                        </a:lnTo>
                        <a:lnTo>
                          <a:pt x="88" y="255"/>
                        </a:lnTo>
                        <a:lnTo>
                          <a:pt x="65" y="259"/>
                        </a:lnTo>
                        <a:lnTo>
                          <a:pt x="43" y="266"/>
                        </a:lnTo>
                        <a:lnTo>
                          <a:pt x="23" y="273"/>
                        </a:lnTo>
                        <a:lnTo>
                          <a:pt x="9" y="282"/>
                        </a:lnTo>
                        <a:lnTo>
                          <a:pt x="1" y="291"/>
                        </a:lnTo>
                        <a:lnTo>
                          <a:pt x="0" y="301"/>
                        </a:lnTo>
                        <a:lnTo>
                          <a:pt x="7" y="306"/>
                        </a:lnTo>
                        <a:lnTo>
                          <a:pt x="18" y="309"/>
                        </a:lnTo>
                        <a:lnTo>
                          <a:pt x="28" y="311"/>
                        </a:lnTo>
                        <a:lnTo>
                          <a:pt x="34" y="312"/>
                        </a:lnTo>
                        <a:lnTo>
                          <a:pt x="43" y="313"/>
                        </a:lnTo>
                        <a:lnTo>
                          <a:pt x="54" y="314"/>
                        </a:lnTo>
                        <a:lnTo>
                          <a:pt x="67" y="316"/>
                        </a:lnTo>
                        <a:lnTo>
                          <a:pt x="80" y="317"/>
                        </a:lnTo>
                        <a:lnTo>
                          <a:pt x="92" y="318"/>
                        </a:lnTo>
                        <a:lnTo>
                          <a:pt x="105" y="319"/>
                        </a:lnTo>
                        <a:lnTo>
                          <a:pt x="116" y="320"/>
                        </a:lnTo>
                        <a:lnTo>
                          <a:pt x="125" y="320"/>
                        </a:lnTo>
                        <a:lnTo>
                          <a:pt x="139" y="321"/>
                        </a:lnTo>
                        <a:lnTo>
                          <a:pt x="159" y="322"/>
                        </a:lnTo>
                        <a:lnTo>
                          <a:pt x="183" y="324"/>
                        </a:lnTo>
                        <a:lnTo>
                          <a:pt x="210" y="326"/>
                        </a:lnTo>
                        <a:lnTo>
                          <a:pt x="240" y="328"/>
                        </a:lnTo>
                        <a:lnTo>
                          <a:pt x="271" y="329"/>
                        </a:lnTo>
                        <a:lnTo>
                          <a:pt x="303" y="332"/>
                        </a:lnTo>
                        <a:lnTo>
                          <a:pt x="334" y="334"/>
                        </a:lnTo>
                        <a:lnTo>
                          <a:pt x="365" y="336"/>
                        </a:lnTo>
                        <a:lnTo>
                          <a:pt x="394" y="339"/>
                        </a:lnTo>
                        <a:lnTo>
                          <a:pt x="420" y="340"/>
                        </a:lnTo>
                        <a:lnTo>
                          <a:pt x="443" y="342"/>
                        </a:lnTo>
                        <a:lnTo>
                          <a:pt x="461" y="343"/>
                        </a:lnTo>
                        <a:lnTo>
                          <a:pt x="473" y="344"/>
                        </a:lnTo>
                        <a:lnTo>
                          <a:pt x="480" y="346"/>
                        </a:lnTo>
                        <a:lnTo>
                          <a:pt x="488" y="347"/>
                        </a:lnTo>
                        <a:lnTo>
                          <a:pt x="501" y="349"/>
                        </a:lnTo>
                        <a:lnTo>
                          <a:pt x="516" y="351"/>
                        </a:lnTo>
                        <a:lnTo>
                          <a:pt x="532" y="352"/>
                        </a:lnTo>
                        <a:lnTo>
                          <a:pt x="547" y="355"/>
                        </a:lnTo>
                        <a:lnTo>
                          <a:pt x="562" y="356"/>
                        </a:lnTo>
                        <a:lnTo>
                          <a:pt x="573" y="357"/>
                        </a:lnTo>
                        <a:lnTo>
                          <a:pt x="580" y="356"/>
                        </a:lnTo>
                        <a:lnTo>
                          <a:pt x="585" y="355"/>
                        </a:lnTo>
                        <a:lnTo>
                          <a:pt x="592" y="351"/>
                        </a:lnTo>
                        <a:lnTo>
                          <a:pt x="598" y="348"/>
                        </a:lnTo>
                        <a:lnTo>
                          <a:pt x="603" y="343"/>
                        </a:lnTo>
                        <a:lnTo>
                          <a:pt x="609" y="337"/>
                        </a:lnTo>
                        <a:lnTo>
                          <a:pt x="614" y="332"/>
                        </a:lnTo>
                        <a:lnTo>
                          <a:pt x="617" y="325"/>
                        </a:lnTo>
                        <a:lnTo>
                          <a:pt x="619" y="318"/>
                        </a:lnTo>
                        <a:lnTo>
                          <a:pt x="621" y="308"/>
                        </a:lnTo>
                        <a:lnTo>
                          <a:pt x="619" y="296"/>
                        </a:lnTo>
                        <a:lnTo>
                          <a:pt x="615" y="284"/>
                        </a:lnTo>
                        <a:lnTo>
                          <a:pt x="610" y="272"/>
                        </a:lnTo>
                        <a:lnTo>
                          <a:pt x="602" y="260"/>
                        </a:lnTo>
                        <a:lnTo>
                          <a:pt x="594" y="248"/>
                        </a:lnTo>
                        <a:lnTo>
                          <a:pt x="584" y="235"/>
                        </a:lnTo>
                        <a:lnTo>
                          <a:pt x="572" y="223"/>
                        </a:lnTo>
                        <a:lnTo>
                          <a:pt x="556" y="208"/>
                        </a:lnTo>
                        <a:lnTo>
                          <a:pt x="538" y="192"/>
                        </a:lnTo>
                        <a:lnTo>
                          <a:pt x="518" y="177"/>
                        </a:lnTo>
                        <a:lnTo>
                          <a:pt x="497" y="161"/>
                        </a:lnTo>
                        <a:lnTo>
                          <a:pt x="476" y="144"/>
                        </a:lnTo>
                        <a:lnTo>
                          <a:pt x="453" y="128"/>
                        </a:lnTo>
                        <a:lnTo>
                          <a:pt x="427" y="113"/>
                        </a:lnTo>
                        <a:lnTo>
                          <a:pt x="403" y="97"/>
                        </a:lnTo>
                        <a:lnTo>
                          <a:pt x="378" y="82"/>
                        </a:lnTo>
                        <a:lnTo>
                          <a:pt x="351" y="67"/>
                        </a:lnTo>
                        <a:lnTo>
                          <a:pt x="326" y="54"/>
                        </a:lnTo>
                        <a:lnTo>
                          <a:pt x="299" y="42"/>
                        </a:lnTo>
                        <a:lnTo>
                          <a:pt x="274" y="30"/>
                        </a:lnTo>
                        <a:lnTo>
                          <a:pt x="249" y="20"/>
                        </a:lnTo>
                        <a:lnTo>
                          <a:pt x="225" y="12"/>
                        </a:lnTo>
                        <a:lnTo>
                          <a:pt x="200" y="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8" name="Freeform 61"/>
                  <p:cNvSpPr/>
                  <p:nvPr/>
                </p:nvSpPr>
                <p:spPr bwMode="auto">
                  <a:xfrm>
                    <a:off x="723" y="2381"/>
                    <a:ext cx="13" cy="14"/>
                  </a:xfrm>
                  <a:custGeom>
                    <a:avLst/>
                    <a:gdLst>
                      <a:gd name="T0" fmla="*/ 10 w 28"/>
                      <a:gd name="T1" fmla="*/ 29 h 29"/>
                      <a:gd name="T2" fmla="*/ 16 w 28"/>
                      <a:gd name="T3" fmla="*/ 29 h 29"/>
                      <a:gd name="T4" fmla="*/ 21 w 28"/>
                      <a:gd name="T5" fmla="*/ 26 h 29"/>
                      <a:gd name="T6" fmla="*/ 25 w 28"/>
                      <a:gd name="T7" fmla="*/ 23 h 29"/>
                      <a:gd name="T8" fmla="*/ 28 w 28"/>
                      <a:gd name="T9" fmla="*/ 18 h 29"/>
                      <a:gd name="T10" fmla="*/ 28 w 28"/>
                      <a:gd name="T11" fmla="*/ 12 h 29"/>
                      <a:gd name="T12" fmla="*/ 27 w 28"/>
                      <a:gd name="T13" fmla="*/ 7 h 29"/>
                      <a:gd name="T14" fmla="*/ 23 w 28"/>
                      <a:gd name="T15" fmla="*/ 2 h 29"/>
                      <a:gd name="T16" fmla="*/ 17 w 28"/>
                      <a:gd name="T17" fmla="*/ 0 h 29"/>
                      <a:gd name="T18" fmla="*/ 12 w 28"/>
                      <a:gd name="T19" fmla="*/ 0 h 29"/>
                      <a:gd name="T20" fmla="*/ 6 w 28"/>
                      <a:gd name="T21" fmla="*/ 1 h 29"/>
                      <a:gd name="T22" fmla="*/ 2 w 28"/>
                      <a:gd name="T23" fmla="*/ 4 h 29"/>
                      <a:gd name="T24" fmla="*/ 0 w 28"/>
                      <a:gd name="T25" fmla="*/ 10 h 29"/>
                      <a:gd name="T26" fmla="*/ 0 w 28"/>
                      <a:gd name="T27" fmla="*/ 16 h 29"/>
                      <a:gd name="T28" fmla="*/ 1 w 28"/>
                      <a:gd name="T29" fmla="*/ 22 h 29"/>
                      <a:gd name="T30" fmla="*/ 5 w 28"/>
                      <a:gd name="T31" fmla="*/ 26 h 29"/>
                      <a:gd name="T32" fmla="*/ 10 w 28"/>
                      <a:gd name="T3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9">
                        <a:moveTo>
                          <a:pt x="10" y="29"/>
                        </a:moveTo>
                        <a:lnTo>
                          <a:pt x="16" y="29"/>
                        </a:lnTo>
                        <a:lnTo>
                          <a:pt x="21" y="26"/>
                        </a:lnTo>
                        <a:lnTo>
                          <a:pt x="25" y="23"/>
                        </a:lnTo>
                        <a:lnTo>
                          <a:pt x="28" y="18"/>
                        </a:lnTo>
                        <a:lnTo>
                          <a:pt x="28" y="12"/>
                        </a:lnTo>
                        <a:lnTo>
                          <a:pt x="27" y="7"/>
                        </a:lnTo>
                        <a:lnTo>
                          <a:pt x="23" y="2"/>
                        </a:lnTo>
                        <a:lnTo>
                          <a:pt x="17" y="0"/>
                        </a:lnTo>
                        <a:lnTo>
                          <a:pt x="12" y="0"/>
                        </a:lnTo>
                        <a:lnTo>
                          <a:pt x="6" y="1"/>
                        </a:lnTo>
                        <a:lnTo>
                          <a:pt x="2" y="4"/>
                        </a:lnTo>
                        <a:lnTo>
                          <a:pt x="0" y="10"/>
                        </a:lnTo>
                        <a:lnTo>
                          <a:pt x="0" y="16"/>
                        </a:lnTo>
                        <a:lnTo>
                          <a:pt x="1" y="22"/>
                        </a:lnTo>
                        <a:lnTo>
                          <a:pt x="5" y="26"/>
                        </a:lnTo>
                        <a:lnTo>
                          <a:pt x="10" y="29"/>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69" name="Freeform 62"/>
                  <p:cNvSpPr/>
                  <p:nvPr/>
                </p:nvSpPr>
                <p:spPr bwMode="auto">
                  <a:xfrm>
                    <a:off x="681" y="2475"/>
                    <a:ext cx="14" cy="14"/>
                  </a:xfrm>
                  <a:custGeom>
                    <a:avLst/>
                    <a:gdLst>
                      <a:gd name="T0" fmla="*/ 11 w 29"/>
                      <a:gd name="T1" fmla="*/ 28 h 28"/>
                      <a:gd name="T2" fmla="*/ 16 w 29"/>
                      <a:gd name="T3" fmla="*/ 28 h 28"/>
                      <a:gd name="T4" fmla="*/ 22 w 29"/>
                      <a:gd name="T5" fmla="*/ 27 h 28"/>
                      <a:gd name="T6" fmla="*/ 27 w 29"/>
                      <a:gd name="T7" fmla="*/ 23 h 28"/>
                      <a:gd name="T8" fmla="*/ 29 w 29"/>
                      <a:gd name="T9" fmla="*/ 18 h 28"/>
                      <a:gd name="T10" fmla="*/ 29 w 29"/>
                      <a:gd name="T11" fmla="*/ 12 h 28"/>
                      <a:gd name="T12" fmla="*/ 27 w 29"/>
                      <a:gd name="T13" fmla="*/ 7 h 28"/>
                      <a:gd name="T14" fmla="*/ 23 w 29"/>
                      <a:gd name="T15" fmla="*/ 3 h 28"/>
                      <a:gd name="T16" fmla="*/ 19 w 29"/>
                      <a:gd name="T17" fmla="*/ 0 h 28"/>
                      <a:gd name="T18" fmla="*/ 13 w 29"/>
                      <a:gd name="T19" fmla="*/ 0 h 28"/>
                      <a:gd name="T20" fmla="*/ 7 w 29"/>
                      <a:gd name="T21" fmla="*/ 2 h 28"/>
                      <a:gd name="T22" fmla="*/ 3 w 29"/>
                      <a:gd name="T23" fmla="*/ 5 h 28"/>
                      <a:gd name="T24" fmla="*/ 0 w 29"/>
                      <a:gd name="T25" fmla="*/ 11 h 28"/>
                      <a:gd name="T26" fmla="*/ 0 w 29"/>
                      <a:gd name="T27" fmla="*/ 17 h 28"/>
                      <a:gd name="T28" fmla="*/ 1 w 29"/>
                      <a:gd name="T29" fmla="*/ 21 h 28"/>
                      <a:gd name="T30" fmla="*/ 5 w 29"/>
                      <a:gd name="T31" fmla="*/ 26 h 28"/>
                      <a:gd name="T32" fmla="*/ 11 w 29"/>
                      <a:gd name="T3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11" y="28"/>
                        </a:moveTo>
                        <a:lnTo>
                          <a:pt x="16" y="28"/>
                        </a:lnTo>
                        <a:lnTo>
                          <a:pt x="22" y="27"/>
                        </a:lnTo>
                        <a:lnTo>
                          <a:pt x="27" y="23"/>
                        </a:lnTo>
                        <a:lnTo>
                          <a:pt x="29" y="18"/>
                        </a:lnTo>
                        <a:lnTo>
                          <a:pt x="29" y="12"/>
                        </a:lnTo>
                        <a:lnTo>
                          <a:pt x="27" y="7"/>
                        </a:lnTo>
                        <a:lnTo>
                          <a:pt x="23" y="3"/>
                        </a:lnTo>
                        <a:lnTo>
                          <a:pt x="19" y="0"/>
                        </a:lnTo>
                        <a:lnTo>
                          <a:pt x="13" y="0"/>
                        </a:lnTo>
                        <a:lnTo>
                          <a:pt x="7" y="2"/>
                        </a:lnTo>
                        <a:lnTo>
                          <a:pt x="3" y="5"/>
                        </a:lnTo>
                        <a:lnTo>
                          <a:pt x="0" y="11"/>
                        </a:lnTo>
                        <a:lnTo>
                          <a:pt x="0" y="17"/>
                        </a:lnTo>
                        <a:lnTo>
                          <a:pt x="1" y="21"/>
                        </a:lnTo>
                        <a:lnTo>
                          <a:pt x="5" y="26"/>
                        </a:lnTo>
                        <a:lnTo>
                          <a:pt x="11" y="2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0" name="Freeform 63"/>
                  <p:cNvSpPr/>
                  <p:nvPr/>
                </p:nvSpPr>
                <p:spPr bwMode="auto">
                  <a:xfrm>
                    <a:off x="683" y="2328"/>
                    <a:ext cx="97" cy="129"/>
                  </a:xfrm>
                  <a:custGeom>
                    <a:avLst/>
                    <a:gdLst>
                      <a:gd name="T0" fmla="*/ 116 w 193"/>
                      <a:gd name="T1" fmla="*/ 258 h 258"/>
                      <a:gd name="T2" fmla="*/ 118 w 193"/>
                      <a:gd name="T3" fmla="*/ 250 h 258"/>
                      <a:gd name="T4" fmla="*/ 124 w 193"/>
                      <a:gd name="T5" fmla="*/ 241 h 258"/>
                      <a:gd name="T6" fmla="*/ 131 w 193"/>
                      <a:gd name="T7" fmla="*/ 228 h 258"/>
                      <a:gd name="T8" fmla="*/ 140 w 193"/>
                      <a:gd name="T9" fmla="*/ 215 h 258"/>
                      <a:gd name="T10" fmla="*/ 148 w 193"/>
                      <a:gd name="T11" fmla="*/ 201 h 258"/>
                      <a:gd name="T12" fmla="*/ 157 w 193"/>
                      <a:gd name="T13" fmla="*/ 189 h 258"/>
                      <a:gd name="T14" fmla="*/ 164 w 193"/>
                      <a:gd name="T15" fmla="*/ 177 h 258"/>
                      <a:gd name="T16" fmla="*/ 169 w 193"/>
                      <a:gd name="T17" fmla="*/ 167 h 258"/>
                      <a:gd name="T18" fmla="*/ 178 w 193"/>
                      <a:gd name="T19" fmla="*/ 137 h 258"/>
                      <a:gd name="T20" fmla="*/ 186 w 193"/>
                      <a:gd name="T21" fmla="*/ 92 h 258"/>
                      <a:gd name="T22" fmla="*/ 192 w 193"/>
                      <a:gd name="T23" fmla="*/ 47 h 258"/>
                      <a:gd name="T24" fmla="*/ 193 w 193"/>
                      <a:gd name="T25" fmla="*/ 18 h 258"/>
                      <a:gd name="T26" fmla="*/ 190 w 193"/>
                      <a:gd name="T27" fmla="*/ 17 h 258"/>
                      <a:gd name="T28" fmla="*/ 183 w 193"/>
                      <a:gd name="T29" fmla="*/ 14 h 258"/>
                      <a:gd name="T30" fmla="*/ 173 w 193"/>
                      <a:gd name="T31" fmla="*/ 11 h 258"/>
                      <a:gd name="T32" fmla="*/ 163 w 193"/>
                      <a:gd name="T33" fmla="*/ 8 h 258"/>
                      <a:gd name="T34" fmla="*/ 152 w 193"/>
                      <a:gd name="T35" fmla="*/ 5 h 258"/>
                      <a:gd name="T36" fmla="*/ 138 w 193"/>
                      <a:gd name="T37" fmla="*/ 2 h 258"/>
                      <a:gd name="T38" fmla="*/ 124 w 193"/>
                      <a:gd name="T39" fmla="*/ 1 h 258"/>
                      <a:gd name="T40" fmla="*/ 109 w 193"/>
                      <a:gd name="T41" fmla="*/ 0 h 258"/>
                      <a:gd name="T42" fmla="*/ 94 w 193"/>
                      <a:gd name="T43" fmla="*/ 0 h 258"/>
                      <a:gd name="T44" fmla="*/ 79 w 193"/>
                      <a:gd name="T45" fmla="*/ 2 h 258"/>
                      <a:gd name="T46" fmla="*/ 64 w 193"/>
                      <a:gd name="T47" fmla="*/ 7 h 258"/>
                      <a:gd name="T48" fmla="*/ 50 w 193"/>
                      <a:gd name="T49" fmla="*/ 14 h 258"/>
                      <a:gd name="T50" fmla="*/ 38 w 193"/>
                      <a:gd name="T51" fmla="*/ 23 h 258"/>
                      <a:gd name="T52" fmla="*/ 26 w 193"/>
                      <a:gd name="T53" fmla="*/ 36 h 258"/>
                      <a:gd name="T54" fmla="*/ 17 w 193"/>
                      <a:gd name="T55" fmla="*/ 51 h 258"/>
                      <a:gd name="T56" fmla="*/ 9 w 193"/>
                      <a:gd name="T57" fmla="*/ 70 h 258"/>
                      <a:gd name="T58" fmla="*/ 3 w 193"/>
                      <a:gd name="T59" fmla="*/ 94 h 258"/>
                      <a:gd name="T60" fmla="*/ 0 w 193"/>
                      <a:gd name="T61" fmla="*/ 117 h 258"/>
                      <a:gd name="T62" fmla="*/ 0 w 193"/>
                      <a:gd name="T63" fmla="*/ 138 h 258"/>
                      <a:gd name="T64" fmla="*/ 3 w 193"/>
                      <a:gd name="T65" fmla="*/ 159 h 258"/>
                      <a:gd name="T66" fmla="*/ 8 w 193"/>
                      <a:gd name="T67" fmla="*/ 176 h 258"/>
                      <a:gd name="T68" fmla="*/ 16 w 193"/>
                      <a:gd name="T69" fmla="*/ 192 h 258"/>
                      <a:gd name="T70" fmla="*/ 25 w 193"/>
                      <a:gd name="T71" fmla="*/ 205 h 258"/>
                      <a:gd name="T72" fmla="*/ 37 w 193"/>
                      <a:gd name="T73" fmla="*/ 214 h 258"/>
                      <a:gd name="T74" fmla="*/ 43 w 193"/>
                      <a:gd name="T75" fmla="*/ 219 h 258"/>
                      <a:gd name="T76" fmla="*/ 53 w 193"/>
                      <a:gd name="T77" fmla="*/ 224 h 258"/>
                      <a:gd name="T78" fmla="*/ 63 w 193"/>
                      <a:gd name="T79" fmla="*/ 230 h 258"/>
                      <a:gd name="T80" fmla="*/ 74 w 193"/>
                      <a:gd name="T81" fmla="*/ 236 h 258"/>
                      <a:gd name="T82" fmla="*/ 86 w 193"/>
                      <a:gd name="T83" fmla="*/ 243 h 258"/>
                      <a:gd name="T84" fmla="*/ 97 w 193"/>
                      <a:gd name="T85" fmla="*/ 249 h 258"/>
                      <a:gd name="T86" fmla="*/ 107 w 193"/>
                      <a:gd name="T87" fmla="*/ 253 h 258"/>
                      <a:gd name="T88" fmla="*/ 116 w 193"/>
                      <a:gd name="T89" fmla="*/ 25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3" h="258">
                        <a:moveTo>
                          <a:pt x="116" y="258"/>
                        </a:moveTo>
                        <a:lnTo>
                          <a:pt x="118" y="250"/>
                        </a:lnTo>
                        <a:lnTo>
                          <a:pt x="124" y="241"/>
                        </a:lnTo>
                        <a:lnTo>
                          <a:pt x="131" y="228"/>
                        </a:lnTo>
                        <a:lnTo>
                          <a:pt x="140" y="215"/>
                        </a:lnTo>
                        <a:lnTo>
                          <a:pt x="148" y="201"/>
                        </a:lnTo>
                        <a:lnTo>
                          <a:pt x="157" y="189"/>
                        </a:lnTo>
                        <a:lnTo>
                          <a:pt x="164" y="177"/>
                        </a:lnTo>
                        <a:lnTo>
                          <a:pt x="169" y="167"/>
                        </a:lnTo>
                        <a:lnTo>
                          <a:pt x="178" y="137"/>
                        </a:lnTo>
                        <a:lnTo>
                          <a:pt x="186" y="92"/>
                        </a:lnTo>
                        <a:lnTo>
                          <a:pt x="192" y="47"/>
                        </a:lnTo>
                        <a:lnTo>
                          <a:pt x="193" y="18"/>
                        </a:lnTo>
                        <a:lnTo>
                          <a:pt x="190" y="17"/>
                        </a:lnTo>
                        <a:lnTo>
                          <a:pt x="183" y="14"/>
                        </a:lnTo>
                        <a:lnTo>
                          <a:pt x="173" y="11"/>
                        </a:lnTo>
                        <a:lnTo>
                          <a:pt x="163" y="8"/>
                        </a:lnTo>
                        <a:lnTo>
                          <a:pt x="152" y="5"/>
                        </a:lnTo>
                        <a:lnTo>
                          <a:pt x="138" y="2"/>
                        </a:lnTo>
                        <a:lnTo>
                          <a:pt x="124" y="1"/>
                        </a:lnTo>
                        <a:lnTo>
                          <a:pt x="109" y="0"/>
                        </a:lnTo>
                        <a:lnTo>
                          <a:pt x="94" y="0"/>
                        </a:lnTo>
                        <a:lnTo>
                          <a:pt x="79" y="2"/>
                        </a:lnTo>
                        <a:lnTo>
                          <a:pt x="64" y="7"/>
                        </a:lnTo>
                        <a:lnTo>
                          <a:pt x="50" y="14"/>
                        </a:lnTo>
                        <a:lnTo>
                          <a:pt x="38" y="23"/>
                        </a:lnTo>
                        <a:lnTo>
                          <a:pt x="26" y="36"/>
                        </a:lnTo>
                        <a:lnTo>
                          <a:pt x="17" y="51"/>
                        </a:lnTo>
                        <a:lnTo>
                          <a:pt x="9" y="70"/>
                        </a:lnTo>
                        <a:lnTo>
                          <a:pt x="3" y="94"/>
                        </a:lnTo>
                        <a:lnTo>
                          <a:pt x="0" y="117"/>
                        </a:lnTo>
                        <a:lnTo>
                          <a:pt x="0" y="138"/>
                        </a:lnTo>
                        <a:lnTo>
                          <a:pt x="3" y="159"/>
                        </a:lnTo>
                        <a:lnTo>
                          <a:pt x="8" y="176"/>
                        </a:lnTo>
                        <a:lnTo>
                          <a:pt x="16" y="192"/>
                        </a:lnTo>
                        <a:lnTo>
                          <a:pt x="25" y="205"/>
                        </a:lnTo>
                        <a:lnTo>
                          <a:pt x="37" y="214"/>
                        </a:lnTo>
                        <a:lnTo>
                          <a:pt x="43" y="219"/>
                        </a:lnTo>
                        <a:lnTo>
                          <a:pt x="53" y="224"/>
                        </a:lnTo>
                        <a:lnTo>
                          <a:pt x="63" y="230"/>
                        </a:lnTo>
                        <a:lnTo>
                          <a:pt x="74" y="236"/>
                        </a:lnTo>
                        <a:lnTo>
                          <a:pt x="86" y="243"/>
                        </a:lnTo>
                        <a:lnTo>
                          <a:pt x="97" y="249"/>
                        </a:lnTo>
                        <a:lnTo>
                          <a:pt x="107" y="253"/>
                        </a:lnTo>
                        <a:lnTo>
                          <a:pt x="116" y="25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1" name="Freeform 64"/>
                  <p:cNvSpPr/>
                  <p:nvPr/>
                </p:nvSpPr>
                <p:spPr bwMode="auto">
                  <a:xfrm>
                    <a:off x="675" y="2113"/>
                    <a:ext cx="290" cy="320"/>
                  </a:xfrm>
                  <a:custGeom>
                    <a:avLst/>
                    <a:gdLst>
                      <a:gd name="T0" fmla="*/ 76 w 579"/>
                      <a:gd name="T1" fmla="*/ 630 h 639"/>
                      <a:gd name="T2" fmla="*/ 103 w 579"/>
                      <a:gd name="T3" fmla="*/ 637 h 639"/>
                      <a:gd name="T4" fmla="*/ 132 w 579"/>
                      <a:gd name="T5" fmla="*/ 639 h 639"/>
                      <a:gd name="T6" fmla="*/ 157 w 579"/>
                      <a:gd name="T7" fmla="*/ 635 h 639"/>
                      <a:gd name="T8" fmla="*/ 175 w 579"/>
                      <a:gd name="T9" fmla="*/ 624 h 639"/>
                      <a:gd name="T10" fmla="*/ 195 w 579"/>
                      <a:gd name="T11" fmla="*/ 608 h 639"/>
                      <a:gd name="T12" fmla="*/ 216 w 579"/>
                      <a:gd name="T13" fmla="*/ 590 h 639"/>
                      <a:gd name="T14" fmla="*/ 233 w 579"/>
                      <a:gd name="T15" fmla="*/ 573 h 639"/>
                      <a:gd name="T16" fmla="*/ 248 w 579"/>
                      <a:gd name="T17" fmla="*/ 546 h 639"/>
                      <a:gd name="T18" fmla="*/ 266 w 579"/>
                      <a:gd name="T19" fmla="*/ 502 h 639"/>
                      <a:gd name="T20" fmla="*/ 279 w 579"/>
                      <a:gd name="T21" fmla="*/ 457 h 639"/>
                      <a:gd name="T22" fmla="*/ 287 w 579"/>
                      <a:gd name="T23" fmla="*/ 421 h 639"/>
                      <a:gd name="T24" fmla="*/ 287 w 579"/>
                      <a:gd name="T25" fmla="*/ 395 h 639"/>
                      <a:gd name="T26" fmla="*/ 289 w 579"/>
                      <a:gd name="T27" fmla="*/ 377 h 639"/>
                      <a:gd name="T28" fmla="*/ 297 w 579"/>
                      <a:gd name="T29" fmla="*/ 369 h 639"/>
                      <a:gd name="T30" fmla="*/ 317 w 579"/>
                      <a:gd name="T31" fmla="*/ 357 h 639"/>
                      <a:gd name="T32" fmla="*/ 344 w 579"/>
                      <a:gd name="T33" fmla="*/ 340 h 639"/>
                      <a:gd name="T34" fmla="*/ 366 w 579"/>
                      <a:gd name="T35" fmla="*/ 322 h 639"/>
                      <a:gd name="T36" fmla="*/ 376 w 579"/>
                      <a:gd name="T37" fmla="*/ 308 h 639"/>
                      <a:gd name="T38" fmla="*/ 384 w 579"/>
                      <a:gd name="T39" fmla="*/ 303 h 639"/>
                      <a:gd name="T40" fmla="*/ 396 w 579"/>
                      <a:gd name="T41" fmla="*/ 302 h 639"/>
                      <a:gd name="T42" fmla="*/ 405 w 579"/>
                      <a:gd name="T43" fmla="*/ 302 h 639"/>
                      <a:gd name="T44" fmla="*/ 416 w 579"/>
                      <a:gd name="T45" fmla="*/ 300 h 639"/>
                      <a:gd name="T46" fmla="*/ 427 w 579"/>
                      <a:gd name="T47" fmla="*/ 296 h 639"/>
                      <a:gd name="T48" fmla="*/ 437 w 579"/>
                      <a:gd name="T49" fmla="*/ 290 h 639"/>
                      <a:gd name="T50" fmla="*/ 453 w 579"/>
                      <a:gd name="T51" fmla="*/ 278 h 639"/>
                      <a:gd name="T52" fmla="*/ 473 w 579"/>
                      <a:gd name="T53" fmla="*/ 262 h 639"/>
                      <a:gd name="T54" fmla="*/ 491 w 579"/>
                      <a:gd name="T55" fmla="*/ 243 h 639"/>
                      <a:gd name="T56" fmla="*/ 505 w 579"/>
                      <a:gd name="T57" fmla="*/ 220 h 639"/>
                      <a:gd name="T58" fmla="*/ 523 w 579"/>
                      <a:gd name="T59" fmla="*/ 187 h 639"/>
                      <a:gd name="T60" fmla="*/ 544 w 579"/>
                      <a:gd name="T61" fmla="*/ 150 h 639"/>
                      <a:gd name="T62" fmla="*/ 562 w 579"/>
                      <a:gd name="T63" fmla="*/ 117 h 639"/>
                      <a:gd name="T64" fmla="*/ 575 w 579"/>
                      <a:gd name="T65" fmla="*/ 84 h 639"/>
                      <a:gd name="T66" fmla="*/ 574 w 579"/>
                      <a:gd name="T67" fmla="*/ 44 h 639"/>
                      <a:gd name="T68" fmla="*/ 546 w 579"/>
                      <a:gd name="T69" fmla="*/ 18 h 639"/>
                      <a:gd name="T70" fmla="*/ 511 w 579"/>
                      <a:gd name="T71" fmla="*/ 6 h 639"/>
                      <a:gd name="T72" fmla="*/ 469 w 579"/>
                      <a:gd name="T73" fmla="*/ 0 h 639"/>
                      <a:gd name="T74" fmla="*/ 429 w 579"/>
                      <a:gd name="T75" fmla="*/ 1 h 639"/>
                      <a:gd name="T76" fmla="*/ 392 w 579"/>
                      <a:gd name="T77" fmla="*/ 11 h 639"/>
                      <a:gd name="T78" fmla="*/ 351 w 579"/>
                      <a:gd name="T79" fmla="*/ 29 h 639"/>
                      <a:gd name="T80" fmla="*/ 305 w 579"/>
                      <a:gd name="T81" fmla="*/ 52 h 639"/>
                      <a:gd name="T82" fmla="*/ 259 w 579"/>
                      <a:gd name="T83" fmla="*/ 82 h 639"/>
                      <a:gd name="T84" fmla="*/ 211 w 579"/>
                      <a:gd name="T85" fmla="*/ 118 h 639"/>
                      <a:gd name="T86" fmla="*/ 167 w 579"/>
                      <a:gd name="T87" fmla="*/ 157 h 639"/>
                      <a:gd name="T88" fmla="*/ 125 w 579"/>
                      <a:gd name="T89" fmla="*/ 199 h 639"/>
                      <a:gd name="T90" fmla="*/ 89 w 579"/>
                      <a:gd name="T91" fmla="*/ 244 h 639"/>
                      <a:gd name="T92" fmla="*/ 62 w 579"/>
                      <a:gd name="T93" fmla="*/ 289 h 639"/>
                      <a:gd name="T94" fmla="*/ 24 w 579"/>
                      <a:gd name="T95" fmla="*/ 372 h 639"/>
                      <a:gd name="T96" fmla="*/ 0 w 579"/>
                      <a:gd name="T97" fmla="*/ 483 h 639"/>
                      <a:gd name="T98" fmla="*/ 23 w 579"/>
                      <a:gd name="T99" fmla="*/ 585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9" h="639">
                        <a:moveTo>
                          <a:pt x="64" y="624"/>
                        </a:moveTo>
                        <a:lnTo>
                          <a:pt x="76" y="630"/>
                        </a:lnTo>
                        <a:lnTo>
                          <a:pt x="88" y="635"/>
                        </a:lnTo>
                        <a:lnTo>
                          <a:pt x="103" y="637"/>
                        </a:lnTo>
                        <a:lnTo>
                          <a:pt x="117" y="639"/>
                        </a:lnTo>
                        <a:lnTo>
                          <a:pt x="132" y="639"/>
                        </a:lnTo>
                        <a:lnTo>
                          <a:pt x="146" y="638"/>
                        </a:lnTo>
                        <a:lnTo>
                          <a:pt x="157" y="635"/>
                        </a:lnTo>
                        <a:lnTo>
                          <a:pt x="167" y="630"/>
                        </a:lnTo>
                        <a:lnTo>
                          <a:pt x="175" y="624"/>
                        </a:lnTo>
                        <a:lnTo>
                          <a:pt x="185" y="616"/>
                        </a:lnTo>
                        <a:lnTo>
                          <a:pt x="195" y="608"/>
                        </a:lnTo>
                        <a:lnTo>
                          <a:pt x="206" y="599"/>
                        </a:lnTo>
                        <a:lnTo>
                          <a:pt x="216" y="590"/>
                        </a:lnTo>
                        <a:lnTo>
                          <a:pt x="225" y="581"/>
                        </a:lnTo>
                        <a:lnTo>
                          <a:pt x="233" y="573"/>
                        </a:lnTo>
                        <a:lnTo>
                          <a:pt x="239" y="565"/>
                        </a:lnTo>
                        <a:lnTo>
                          <a:pt x="248" y="546"/>
                        </a:lnTo>
                        <a:lnTo>
                          <a:pt x="257" y="525"/>
                        </a:lnTo>
                        <a:lnTo>
                          <a:pt x="266" y="502"/>
                        </a:lnTo>
                        <a:lnTo>
                          <a:pt x="274" y="479"/>
                        </a:lnTo>
                        <a:lnTo>
                          <a:pt x="279" y="457"/>
                        </a:lnTo>
                        <a:lnTo>
                          <a:pt x="284" y="437"/>
                        </a:lnTo>
                        <a:lnTo>
                          <a:pt x="287" y="421"/>
                        </a:lnTo>
                        <a:lnTo>
                          <a:pt x="289" y="410"/>
                        </a:lnTo>
                        <a:lnTo>
                          <a:pt x="287" y="395"/>
                        </a:lnTo>
                        <a:lnTo>
                          <a:pt x="287" y="385"/>
                        </a:lnTo>
                        <a:lnTo>
                          <a:pt x="289" y="377"/>
                        </a:lnTo>
                        <a:lnTo>
                          <a:pt x="292" y="372"/>
                        </a:lnTo>
                        <a:lnTo>
                          <a:pt x="297" y="369"/>
                        </a:lnTo>
                        <a:lnTo>
                          <a:pt x="306" y="364"/>
                        </a:lnTo>
                        <a:lnTo>
                          <a:pt x="317" y="357"/>
                        </a:lnTo>
                        <a:lnTo>
                          <a:pt x="330" y="349"/>
                        </a:lnTo>
                        <a:lnTo>
                          <a:pt x="344" y="340"/>
                        </a:lnTo>
                        <a:lnTo>
                          <a:pt x="355" y="331"/>
                        </a:lnTo>
                        <a:lnTo>
                          <a:pt x="366" y="322"/>
                        </a:lnTo>
                        <a:lnTo>
                          <a:pt x="373" y="312"/>
                        </a:lnTo>
                        <a:lnTo>
                          <a:pt x="376" y="308"/>
                        </a:lnTo>
                        <a:lnTo>
                          <a:pt x="379" y="304"/>
                        </a:lnTo>
                        <a:lnTo>
                          <a:pt x="384" y="303"/>
                        </a:lnTo>
                        <a:lnTo>
                          <a:pt x="391" y="302"/>
                        </a:lnTo>
                        <a:lnTo>
                          <a:pt x="396" y="302"/>
                        </a:lnTo>
                        <a:lnTo>
                          <a:pt x="400" y="302"/>
                        </a:lnTo>
                        <a:lnTo>
                          <a:pt x="405" y="302"/>
                        </a:lnTo>
                        <a:lnTo>
                          <a:pt x="411" y="301"/>
                        </a:lnTo>
                        <a:lnTo>
                          <a:pt x="416" y="300"/>
                        </a:lnTo>
                        <a:lnTo>
                          <a:pt x="422" y="298"/>
                        </a:lnTo>
                        <a:lnTo>
                          <a:pt x="427" y="296"/>
                        </a:lnTo>
                        <a:lnTo>
                          <a:pt x="431" y="294"/>
                        </a:lnTo>
                        <a:lnTo>
                          <a:pt x="437" y="290"/>
                        </a:lnTo>
                        <a:lnTo>
                          <a:pt x="444" y="285"/>
                        </a:lnTo>
                        <a:lnTo>
                          <a:pt x="453" y="278"/>
                        </a:lnTo>
                        <a:lnTo>
                          <a:pt x="463" y="271"/>
                        </a:lnTo>
                        <a:lnTo>
                          <a:pt x="473" y="262"/>
                        </a:lnTo>
                        <a:lnTo>
                          <a:pt x="482" y="252"/>
                        </a:lnTo>
                        <a:lnTo>
                          <a:pt x="491" y="243"/>
                        </a:lnTo>
                        <a:lnTo>
                          <a:pt x="498" y="233"/>
                        </a:lnTo>
                        <a:lnTo>
                          <a:pt x="505" y="220"/>
                        </a:lnTo>
                        <a:lnTo>
                          <a:pt x="513" y="204"/>
                        </a:lnTo>
                        <a:lnTo>
                          <a:pt x="523" y="187"/>
                        </a:lnTo>
                        <a:lnTo>
                          <a:pt x="534" y="168"/>
                        </a:lnTo>
                        <a:lnTo>
                          <a:pt x="544" y="150"/>
                        </a:lnTo>
                        <a:lnTo>
                          <a:pt x="554" y="133"/>
                        </a:lnTo>
                        <a:lnTo>
                          <a:pt x="562" y="117"/>
                        </a:lnTo>
                        <a:lnTo>
                          <a:pt x="568" y="105"/>
                        </a:lnTo>
                        <a:lnTo>
                          <a:pt x="575" y="84"/>
                        </a:lnTo>
                        <a:lnTo>
                          <a:pt x="579" y="64"/>
                        </a:lnTo>
                        <a:lnTo>
                          <a:pt x="574" y="44"/>
                        </a:lnTo>
                        <a:lnTo>
                          <a:pt x="560" y="26"/>
                        </a:lnTo>
                        <a:lnTo>
                          <a:pt x="546" y="18"/>
                        </a:lnTo>
                        <a:lnTo>
                          <a:pt x="530" y="11"/>
                        </a:lnTo>
                        <a:lnTo>
                          <a:pt x="511" y="6"/>
                        </a:lnTo>
                        <a:lnTo>
                          <a:pt x="490" y="3"/>
                        </a:lnTo>
                        <a:lnTo>
                          <a:pt x="469" y="0"/>
                        </a:lnTo>
                        <a:lnTo>
                          <a:pt x="449" y="0"/>
                        </a:lnTo>
                        <a:lnTo>
                          <a:pt x="429" y="1"/>
                        </a:lnTo>
                        <a:lnTo>
                          <a:pt x="412" y="5"/>
                        </a:lnTo>
                        <a:lnTo>
                          <a:pt x="392" y="11"/>
                        </a:lnTo>
                        <a:lnTo>
                          <a:pt x="371" y="19"/>
                        </a:lnTo>
                        <a:lnTo>
                          <a:pt x="351" y="29"/>
                        </a:lnTo>
                        <a:lnTo>
                          <a:pt x="328" y="39"/>
                        </a:lnTo>
                        <a:lnTo>
                          <a:pt x="305" y="52"/>
                        </a:lnTo>
                        <a:lnTo>
                          <a:pt x="282" y="67"/>
                        </a:lnTo>
                        <a:lnTo>
                          <a:pt x="259" y="82"/>
                        </a:lnTo>
                        <a:lnTo>
                          <a:pt x="234" y="99"/>
                        </a:lnTo>
                        <a:lnTo>
                          <a:pt x="211" y="118"/>
                        </a:lnTo>
                        <a:lnTo>
                          <a:pt x="188" y="136"/>
                        </a:lnTo>
                        <a:lnTo>
                          <a:pt x="167" y="157"/>
                        </a:lnTo>
                        <a:lnTo>
                          <a:pt x="146" y="178"/>
                        </a:lnTo>
                        <a:lnTo>
                          <a:pt x="125" y="199"/>
                        </a:lnTo>
                        <a:lnTo>
                          <a:pt x="107" y="221"/>
                        </a:lnTo>
                        <a:lnTo>
                          <a:pt x="89" y="244"/>
                        </a:lnTo>
                        <a:lnTo>
                          <a:pt x="73" y="269"/>
                        </a:lnTo>
                        <a:lnTo>
                          <a:pt x="62" y="289"/>
                        </a:lnTo>
                        <a:lnTo>
                          <a:pt x="43" y="326"/>
                        </a:lnTo>
                        <a:lnTo>
                          <a:pt x="24" y="372"/>
                        </a:lnTo>
                        <a:lnTo>
                          <a:pt x="8" y="426"/>
                        </a:lnTo>
                        <a:lnTo>
                          <a:pt x="0" y="483"/>
                        </a:lnTo>
                        <a:lnTo>
                          <a:pt x="3" y="537"/>
                        </a:lnTo>
                        <a:lnTo>
                          <a:pt x="23" y="585"/>
                        </a:lnTo>
                        <a:lnTo>
                          <a:pt x="64" y="6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2" name="Freeform 65"/>
                  <p:cNvSpPr/>
                  <p:nvPr/>
                </p:nvSpPr>
                <p:spPr bwMode="auto">
                  <a:xfrm>
                    <a:off x="723" y="2381"/>
                    <a:ext cx="14" cy="14"/>
                  </a:xfrm>
                  <a:custGeom>
                    <a:avLst/>
                    <a:gdLst>
                      <a:gd name="T0" fmla="*/ 7 w 29"/>
                      <a:gd name="T1" fmla="*/ 26 h 28"/>
                      <a:gd name="T2" fmla="*/ 13 w 29"/>
                      <a:gd name="T3" fmla="*/ 28 h 28"/>
                      <a:gd name="T4" fmla="*/ 18 w 29"/>
                      <a:gd name="T5" fmla="*/ 28 h 28"/>
                      <a:gd name="T6" fmla="*/ 23 w 29"/>
                      <a:gd name="T7" fmla="*/ 26 h 28"/>
                      <a:gd name="T8" fmla="*/ 27 w 29"/>
                      <a:gd name="T9" fmla="*/ 22 h 28"/>
                      <a:gd name="T10" fmla="*/ 29 w 29"/>
                      <a:gd name="T11" fmla="*/ 16 h 28"/>
                      <a:gd name="T12" fmla="*/ 29 w 29"/>
                      <a:gd name="T13" fmla="*/ 10 h 28"/>
                      <a:gd name="T14" fmla="*/ 27 w 29"/>
                      <a:gd name="T15" fmla="*/ 6 h 28"/>
                      <a:gd name="T16" fmla="*/ 22 w 29"/>
                      <a:gd name="T17" fmla="*/ 1 h 28"/>
                      <a:gd name="T18" fmla="*/ 16 w 29"/>
                      <a:gd name="T19" fmla="*/ 0 h 28"/>
                      <a:gd name="T20" fmla="*/ 10 w 29"/>
                      <a:gd name="T21" fmla="*/ 0 h 28"/>
                      <a:gd name="T22" fmla="*/ 6 w 29"/>
                      <a:gd name="T23" fmla="*/ 2 h 28"/>
                      <a:gd name="T24" fmla="*/ 2 w 29"/>
                      <a:gd name="T25" fmla="*/ 7 h 28"/>
                      <a:gd name="T26" fmla="*/ 0 w 29"/>
                      <a:gd name="T27" fmla="*/ 13 h 28"/>
                      <a:gd name="T28" fmla="*/ 0 w 29"/>
                      <a:gd name="T29" fmla="*/ 17 h 28"/>
                      <a:gd name="T30" fmla="*/ 2 w 29"/>
                      <a:gd name="T31" fmla="*/ 22 h 28"/>
                      <a:gd name="T32" fmla="*/ 7 w 29"/>
                      <a:gd name="T33" fmla="*/ 2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7" y="26"/>
                        </a:moveTo>
                        <a:lnTo>
                          <a:pt x="13" y="28"/>
                        </a:lnTo>
                        <a:lnTo>
                          <a:pt x="18" y="28"/>
                        </a:lnTo>
                        <a:lnTo>
                          <a:pt x="23" y="26"/>
                        </a:lnTo>
                        <a:lnTo>
                          <a:pt x="27" y="22"/>
                        </a:lnTo>
                        <a:lnTo>
                          <a:pt x="29" y="16"/>
                        </a:lnTo>
                        <a:lnTo>
                          <a:pt x="29" y="10"/>
                        </a:lnTo>
                        <a:lnTo>
                          <a:pt x="27" y="6"/>
                        </a:lnTo>
                        <a:lnTo>
                          <a:pt x="22" y="1"/>
                        </a:lnTo>
                        <a:lnTo>
                          <a:pt x="16" y="0"/>
                        </a:lnTo>
                        <a:lnTo>
                          <a:pt x="10" y="0"/>
                        </a:lnTo>
                        <a:lnTo>
                          <a:pt x="6" y="2"/>
                        </a:lnTo>
                        <a:lnTo>
                          <a:pt x="2" y="7"/>
                        </a:lnTo>
                        <a:lnTo>
                          <a:pt x="0" y="13"/>
                        </a:lnTo>
                        <a:lnTo>
                          <a:pt x="0" y="17"/>
                        </a:lnTo>
                        <a:lnTo>
                          <a:pt x="2" y="22"/>
                        </a:lnTo>
                        <a:lnTo>
                          <a:pt x="7"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3" name="Freeform 66"/>
                  <p:cNvSpPr/>
                  <p:nvPr/>
                </p:nvSpPr>
                <p:spPr bwMode="auto">
                  <a:xfrm>
                    <a:off x="892" y="2154"/>
                    <a:ext cx="14" cy="14"/>
                  </a:xfrm>
                  <a:custGeom>
                    <a:avLst/>
                    <a:gdLst>
                      <a:gd name="T0" fmla="*/ 7 w 29"/>
                      <a:gd name="T1" fmla="*/ 26 h 29"/>
                      <a:gd name="T2" fmla="*/ 13 w 29"/>
                      <a:gd name="T3" fmla="*/ 29 h 29"/>
                      <a:gd name="T4" fmla="*/ 18 w 29"/>
                      <a:gd name="T5" fmla="*/ 29 h 29"/>
                      <a:gd name="T6" fmla="*/ 23 w 29"/>
                      <a:gd name="T7" fmla="*/ 26 h 29"/>
                      <a:gd name="T8" fmla="*/ 27 w 29"/>
                      <a:gd name="T9" fmla="*/ 22 h 29"/>
                      <a:gd name="T10" fmla="*/ 29 w 29"/>
                      <a:gd name="T11" fmla="*/ 16 h 29"/>
                      <a:gd name="T12" fmla="*/ 29 w 29"/>
                      <a:gd name="T13" fmla="*/ 10 h 29"/>
                      <a:gd name="T14" fmla="*/ 27 w 29"/>
                      <a:gd name="T15" fmla="*/ 6 h 29"/>
                      <a:gd name="T16" fmla="*/ 22 w 29"/>
                      <a:gd name="T17" fmla="*/ 1 h 29"/>
                      <a:gd name="T18" fmla="*/ 17 w 29"/>
                      <a:gd name="T19" fmla="*/ 0 h 29"/>
                      <a:gd name="T20" fmla="*/ 11 w 29"/>
                      <a:gd name="T21" fmla="*/ 0 h 29"/>
                      <a:gd name="T22" fmla="*/ 6 w 29"/>
                      <a:gd name="T23" fmla="*/ 2 h 29"/>
                      <a:gd name="T24" fmla="*/ 2 w 29"/>
                      <a:gd name="T25" fmla="*/ 7 h 29"/>
                      <a:gd name="T26" fmla="*/ 0 w 29"/>
                      <a:gd name="T27" fmla="*/ 13 h 29"/>
                      <a:gd name="T28" fmla="*/ 0 w 29"/>
                      <a:gd name="T29" fmla="*/ 17 h 29"/>
                      <a:gd name="T30" fmla="*/ 3 w 29"/>
                      <a:gd name="T31" fmla="*/ 22 h 29"/>
                      <a:gd name="T32" fmla="*/ 7 w 29"/>
                      <a:gd name="T33"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7" y="26"/>
                        </a:moveTo>
                        <a:lnTo>
                          <a:pt x="13" y="29"/>
                        </a:lnTo>
                        <a:lnTo>
                          <a:pt x="18" y="29"/>
                        </a:lnTo>
                        <a:lnTo>
                          <a:pt x="23" y="26"/>
                        </a:lnTo>
                        <a:lnTo>
                          <a:pt x="27" y="22"/>
                        </a:lnTo>
                        <a:lnTo>
                          <a:pt x="29" y="16"/>
                        </a:lnTo>
                        <a:lnTo>
                          <a:pt x="29" y="10"/>
                        </a:lnTo>
                        <a:lnTo>
                          <a:pt x="27" y="6"/>
                        </a:lnTo>
                        <a:lnTo>
                          <a:pt x="22" y="1"/>
                        </a:lnTo>
                        <a:lnTo>
                          <a:pt x="17" y="0"/>
                        </a:lnTo>
                        <a:lnTo>
                          <a:pt x="11" y="0"/>
                        </a:lnTo>
                        <a:lnTo>
                          <a:pt x="6" y="2"/>
                        </a:lnTo>
                        <a:lnTo>
                          <a:pt x="2" y="7"/>
                        </a:lnTo>
                        <a:lnTo>
                          <a:pt x="0" y="13"/>
                        </a:lnTo>
                        <a:lnTo>
                          <a:pt x="0" y="17"/>
                        </a:lnTo>
                        <a:lnTo>
                          <a:pt x="3" y="22"/>
                        </a:lnTo>
                        <a:lnTo>
                          <a:pt x="7" y="2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4" name="Freeform 67"/>
                  <p:cNvSpPr/>
                  <p:nvPr/>
                </p:nvSpPr>
                <p:spPr bwMode="auto">
                  <a:xfrm>
                    <a:off x="933" y="2132"/>
                    <a:ext cx="14" cy="15"/>
                  </a:xfrm>
                  <a:custGeom>
                    <a:avLst/>
                    <a:gdLst>
                      <a:gd name="T0" fmla="*/ 7 w 29"/>
                      <a:gd name="T1" fmla="*/ 27 h 29"/>
                      <a:gd name="T2" fmla="*/ 13 w 29"/>
                      <a:gd name="T3" fmla="*/ 29 h 29"/>
                      <a:gd name="T4" fmla="*/ 19 w 29"/>
                      <a:gd name="T5" fmla="*/ 29 h 29"/>
                      <a:gd name="T6" fmla="*/ 23 w 29"/>
                      <a:gd name="T7" fmla="*/ 27 h 29"/>
                      <a:gd name="T8" fmla="*/ 27 w 29"/>
                      <a:gd name="T9" fmla="*/ 22 h 29"/>
                      <a:gd name="T10" fmla="*/ 29 w 29"/>
                      <a:gd name="T11" fmla="*/ 16 h 29"/>
                      <a:gd name="T12" fmla="*/ 29 w 29"/>
                      <a:gd name="T13" fmla="*/ 11 h 29"/>
                      <a:gd name="T14" fmla="*/ 27 w 29"/>
                      <a:gd name="T15" fmla="*/ 6 h 29"/>
                      <a:gd name="T16" fmla="*/ 22 w 29"/>
                      <a:gd name="T17" fmla="*/ 3 h 29"/>
                      <a:gd name="T18" fmla="*/ 16 w 29"/>
                      <a:gd name="T19" fmla="*/ 0 h 29"/>
                      <a:gd name="T20" fmla="*/ 12 w 29"/>
                      <a:gd name="T21" fmla="*/ 0 h 29"/>
                      <a:gd name="T22" fmla="*/ 7 w 29"/>
                      <a:gd name="T23" fmla="*/ 3 h 29"/>
                      <a:gd name="T24" fmla="*/ 2 w 29"/>
                      <a:gd name="T25" fmla="*/ 7 h 29"/>
                      <a:gd name="T26" fmla="*/ 0 w 29"/>
                      <a:gd name="T27" fmla="*/ 13 h 29"/>
                      <a:gd name="T28" fmla="*/ 0 w 29"/>
                      <a:gd name="T29" fmla="*/ 19 h 29"/>
                      <a:gd name="T30" fmla="*/ 2 w 29"/>
                      <a:gd name="T31" fmla="*/ 23 h 29"/>
                      <a:gd name="T32" fmla="*/ 7 w 29"/>
                      <a:gd name="T33" fmla="*/ 2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7" y="27"/>
                        </a:moveTo>
                        <a:lnTo>
                          <a:pt x="13" y="29"/>
                        </a:lnTo>
                        <a:lnTo>
                          <a:pt x="19" y="29"/>
                        </a:lnTo>
                        <a:lnTo>
                          <a:pt x="23" y="27"/>
                        </a:lnTo>
                        <a:lnTo>
                          <a:pt x="27" y="22"/>
                        </a:lnTo>
                        <a:lnTo>
                          <a:pt x="29" y="16"/>
                        </a:lnTo>
                        <a:lnTo>
                          <a:pt x="29" y="11"/>
                        </a:lnTo>
                        <a:lnTo>
                          <a:pt x="27" y="6"/>
                        </a:lnTo>
                        <a:lnTo>
                          <a:pt x="22" y="3"/>
                        </a:lnTo>
                        <a:lnTo>
                          <a:pt x="16" y="0"/>
                        </a:lnTo>
                        <a:lnTo>
                          <a:pt x="12" y="0"/>
                        </a:lnTo>
                        <a:lnTo>
                          <a:pt x="7" y="3"/>
                        </a:lnTo>
                        <a:lnTo>
                          <a:pt x="2" y="7"/>
                        </a:lnTo>
                        <a:lnTo>
                          <a:pt x="0" y="13"/>
                        </a:lnTo>
                        <a:lnTo>
                          <a:pt x="0" y="19"/>
                        </a:lnTo>
                        <a:lnTo>
                          <a:pt x="2" y="23"/>
                        </a:lnTo>
                        <a:lnTo>
                          <a:pt x="7" y="2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5" name="Freeform 68"/>
                  <p:cNvSpPr/>
                  <p:nvPr/>
                </p:nvSpPr>
                <p:spPr bwMode="auto">
                  <a:xfrm>
                    <a:off x="710" y="2242"/>
                    <a:ext cx="116" cy="69"/>
                  </a:xfrm>
                  <a:custGeom>
                    <a:avLst/>
                    <a:gdLst>
                      <a:gd name="T0" fmla="*/ 230 w 230"/>
                      <a:gd name="T1" fmla="*/ 137 h 137"/>
                      <a:gd name="T2" fmla="*/ 209 w 230"/>
                      <a:gd name="T3" fmla="*/ 136 h 137"/>
                      <a:gd name="T4" fmla="*/ 186 w 230"/>
                      <a:gd name="T5" fmla="*/ 131 h 137"/>
                      <a:gd name="T6" fmla="*/ 161 w 230"/>
                      <a:gd name="T7" fmla="*/ 125 h 137"/>
                      <a:gd name="T8" fmla="*/ 136 w 230"/>
                      <a:gd name="T9" fmla="*/ 115 h 137"/>
                      <a:gd name="T10" fmla="*/ 112 w 230"/>
                      <a:gd name="T11" fmla="*/ 106 h 137"/>
                      <a:gd name="T12" fmla="*/ 91 w 230"/>
                      <a:gd name="T13" fmla="*/ 96 h 137"/>
                      <a:gd name="T14" fmla="*/ 76 w 230"/>
                      <a:gd name="T15" fmla="*/ 88 h 137"/>
                      <a:gd name="T16" fmla="*/ 67 w 230"/>
                      <a:gd name="T17" fmla="*/ 82 h 137"/>
                      <a:gd name="T18" fmla="*/ 59 w 230"/>
                      <a:gd name="T19" fmla="*/ 75 h 137"/>
                      <a:gd name="T20" fmla="*/ 53 w 230"/>
                      <a:gd name="T21" fmla="*/ 69 h 137"/>
                      <a:gd name="T22" fmla="*/ 49 w 230"/>
                      <a:gd name="T23" fmla="*/ 66 h 137"/>
                      <a:gd name="T24" fmla="*/ 45 w 230"/>
                      <a:gd name="T25" fmla="*/ 62 h 137"/>
                      <a:gd name="T26" fmla="*/ 37 w 230"/>
                      <a:gd name="T27" fmla="*/ 54 h 137"/>
                      <a:gd name="T28" fmla="*/ 29 w 230"/>
                      <a:gd name="T29" fmla="*/ 47 h 137"/>
                      <a:gd name="T30" fmla="*/ 23 w 230"/>
                      <a:gd name="T31" fmla="*/ 42 h 137"/>
                      <a:gd name="T32" fmla="*/ 17 w 230"/>
                      <a:gd name="T33" fmla="*/ 35 h 137"/>
                      <a:gd name="T34" fmla="*/ 11 w 230"/>
                      <a:gd name="T35" fmla="*/ 30 h 137"/>
                      <a:gd name="T36" fmla="*/ 8 w 230"/>
                      <a:gd name="T37" fmla="*/ 24 h 137"/>
                      <a:gd name="T38" fmla="*/ 3 w 230"/>
                      <a:gd name="T39" fmla="*/ 19 h 137"/>
                      <a:gd name="T40" fmla="*/ 0 w 230"/>
                      <a:gd name="T41" fmla="*/ 14 h 137"/>
                      <a:gd name="T42" fmla="*/ 2 w 230"/>
                      <a:gd name="T43" fmla="*/ 9 h 137"/>
                      <a:gd name="T44" fmla="*/ 5 w 230"/>
                      <a:gd name="T45" fmla="*/ 6 h 137"/>
                      <a:gd name="T46" fmla="*/ 7 w 230"/>
                      <a:gd name="T47" fmla="*/ 2 h 137"/>
                      <a:gd name="T48" fmla="*/ 9 w 230"/>
                      <a:gd name="T49" fmla="*/ 0 h 137"/>
                      <a:gd name="T50" fmla="*/ 18 w 230"/>
                      <a:gd name="T51" fmla="*/ 13 h 137"/>
                      <a:gd name="T52" fmla="*/ 30 w 230"/>
                      <a:gd name="T53" fmla="*/ 24 h 137"/>
                      <a:gd name="T54" fmla="*/ 41 w 230"/>
                      <a:gd name="T55" fmla="*/ 36 h 137"/>
                      <a:gd name="T56" fmla="*/ 55 w 230"/>
                      <a:gd name="T57" fmla="*/ 47 h 137"/>
                      <a:gd name="T58" fmla="*/ 69 w 230"/>
                      <a:gd name="T59" fmla="*/ 58 h 137"/>
                      <a:gd name="T60" fmla="*/ 83 w 230"/>
                      <a:gd name="T61" fmla="*/ 68 h 137"/>
                      <a:gd name="T62" fmla="*/ 99 w 230"/>
                      <a:gd name="T63" fmla="*/ 77 h 137"/>
                      <a:gd name="T64" fmla="*/ 114 w 230"/>
                      <a:gd name="T65" fmla="*/ 85 h 137"/>
                      <a:gd name="T66" fmla="*/ 129 w 230"/>
                      <a:gd name="T67" fmla="*/ 93 h 137"/>
                      <a:gd name="T68" fmla="*/ 145 w 230"/>
                      <a:gd name="T69" fmla="*/ 100 h 137"/>
                      <a:gd name="T70" fmla="*/ 160 w 230"/>
                      <a:gd name="T71" fmla="*/ 106 h 137"/>
                      <a:gd name="T72" fmla="*/ 175 w 230"/>
                      <a:gd name="T73" fmla="*/ 112 h 137"/>
                      <a:gd name="T74" fmla="*/ 190 w 230"/>
                      <a:gd name="T75" fmla="*/ 115 h 137"/>
                      <a:gd name="T76" fmla="*/ 204 w 230"/>
                      <a:gd name="T77" fmla="*/ 119 h 137"/>
                      <a:gd name="T78" fmla="*/ 216 w 230"/>
                      <a:gd name="T79" fmla="*/ 120 h 137"/>
                      <a:gd name="T80" fmla="*/ 228 w 230"/>
                      <a:gd name="T81" fmla="*/ 121 h 137"/>
                      <a:gd name="T82" fmla="*/ 230 w 230"/>
                      <a:gd name="T83"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0" h="137">
                        <a:moveTo>
                          <a:pt x="230" y="137"/>
                        </a:moveTo>
                        <a:lnTo>
                          <a:pt x="209" y="136"/>
                        </a:lnTo>
                        <a:lnTo>
                          <a:pt x="186" y="131"/>
                        </a:lnTo>
                        <a:lnTo>
                          <a:pt x="161" y="125"/>
                        </a:lnTo>
                        <a:lnTo>
                          <a:pt x="136" y="115"/>
                        </a:lnTo>
                        <a:lnTo>
                          <a:pt x="112" y="106"/>
                        </a:lnTo>
                        <a:lnTo>
                          <a:pt x="91" y="96"/>
                        </a:lnTo>
                        <a:lnTo>
                          <a:pt x="76" y="88"/>
                        </a:lnTo>
                        <a:lnTo>
                          <a:pt x="67" y="82"/>
                        </a:lnTo>
                        <a:lnTo>
                          <a:pt x="59" y="75"/>
                        </a:lnTo>
                        <a:lnTo>
                          <a:pt x="53" y="69"/>
                        </a:lnTo>
                        <a:lnTo>
                          <a:pt x="49" y="66"/>
                        </a:lnTo>
                        <a:lnTo>
                          <a:pt x="45" y="62"/>
                        </a:lnTo>
                        <a:lnTo>
                          <a:pt x="37" y="54"/>
                        </a:lnTo>
                        <a:lnTo>
                          <a:pt x="29" y="47"/>
                        </a:lnTo>
                        <a:lnTo>
                          <a:pt x="23" y="42"/>
                        </a:lnTo>
                        <a:lnTo>
                          <a:pt x="17" y="35"/>
                        </a:lnTo>
                        <a:lnTo>
                          <a:pt x="11" y="30"/>
                        </a:lnTo>
                        <a:lnTo>
                          <a:pt x="8" y="24"/>
                        </a:lnTo>
                        <a:lnTo>
                          <a:pt x="3" y="19"/>
                        </a:lnTo>
                        <a:lnTo>
                          <a:pt x="0" y="14"/>
                        </a:lnTo>
                        <a:lnTo>
                          <a:pt x="2" y="9"/>
                        </a:lnTo>
                        <a:lnTo>
                          <a:pt x="5" y="6"/>
                        </a:lnTo>
                        <a:lnTo>
                          <a:pt x="7" y="2"/>
                        </a:lnTo>
                        <a:lnTo>
                          <a:pt x="9" y="0"/>
                        </a:lnTo>
                        <a:lnTo>
                          <a:pt x="18" y="13"/>
                        </a:lnTo>
                        <a:lnTo>
                          <a:pt x="30" y="24"/>
                        </a:lnTo>
                        <a:lnTo>
                          <a:pt x="41" y="36"/>
                        </a:lnTo>
                        <a:lnTo>
                          <a:pt x="55" y="47"/>
                        </a:lnTo>
                        <a:lnTo>
                          <a:pt x="69" y="58"/>
                        </a:lnTo>
                        <a:lnTo>
                          <a:pt x="83" y="68"/>
                        </a:lnTo>
                        <a:lnTo>
                          <a:pt x="99" y="77"/>
                        </a:lnTo>
                        <a:lnTo>
                          <a:pt x="114" y="85"/>
                        </a:lnTo>
                        <a:lnTo>
                          <a:pt x="129" y="93"/>
                        </a:lnTo>
                        <a:lnTo>
                          <a:pt x="145" y="100"/>
                        </a:lnTo>
                        <a:lnTo>
                          <a:pt x="160" y="106"/>
                        </a:lnTo>
                        <a:lnTo>
                          <a:pt x="175" y="112"/>
                        </a:lnTo>
                        <a:lnTo>
                          <a:pt x="190" y="115"/>
                        </a:lnTo>
                        <a:lnTo>
                          <a:pt x="204" y="119"/>
                        </a:lnTo>
                        <a:lnTo>
                          <a:pt x="216" y="120"/>
                        </a:lnTo>
                        <a:lnTo>
                          <a:pt x="228" y="121"/>
                        </a:lnTo>
                        <a:lnTo>
                          <a:pt x="230" y="13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6" name="Freeform 69"/>
                  <p:cNvSpPr/>
                  <p:nvPr/>
                </p:nvSpPr>
                <p:spPr bwMode="auto">
                  <a:xfrm>
                    <a:off x="662" y="2249"/>
                    <a:ext cx="164" cy="191"/>
                  </a:xfrm>
                  <a:custGeom>
                    <a:avLst/>
                    <a:gdLst>
                      <a:gd name="T0" fmla="*/ 135 w 328"/>
                      <a:gd name="T1" fmla="*/ 40 h 381"/>
                      <a:gd name="T2" fmla="*/ 121 w 328"/>
                      <a:gd name="T3" fmla="*/ 28 h 381"/>
                      <a:gd name="T4" fmla="*/ 109 w 328"/>
                      <a:gd name="T5" fmla="*/ 16 h 381"/>
                      <a:gd name="T6" fmla="*/ 101 w 328"/>
                      <a:gd name="T7" fmla="*/ 5 h 381"/>
                      <a:gd name="T8" fmla="*/ 91 w 328"/>
                      <a:gd name="T9" fmla="*/ 9 h 381"/>
                      <a:gd name="T10" fmla="*/ 83 w 328"/>
                      <a:gd name="T11" fmla="*/ 12 h 381"/>
                      <a:gd name="T12" fmla="*/ 78 w 328"/>
                      <a:gd name="T13" fmla="*/ 18 h 381"/>
                      <a:gd name="T14" fmla="*/ 70 w 328"/>
                      <a:gd name="T15" fmla="*/ 40 h 381"/>
                      <a:gd name="T16" fmla="*/ 59 w 328"/>
                      <a:gd name="T17" fmla="*/ 70 h 381"/>
                      <a:gd name="T18" fmla="*/ 48 w 328"/>
                      <a:gd name="T19" fmla="*/ 94 h 381"/>
                      <a:gd name="T20" fmla="*/ 36 w 328"/>
                      <a:gd name="T21" fmla="*/ 109 h 381"/>
                      <a:gd name="T22" fmla="*/ 23 w 328"/>
                      <a:gd name="T23" fmla="*/ 127 h 381"/>
                      <a:gd name="T24" fmla="*/ 21 w 328"/>
                      <a:gd name="T25" fmla="*/ 154 h 381"/>
                      <a:gd name="T26" fmla="*/ 12 w 328"/>
                      <a:gd name="T27" fmla="*/ 184 h 381"/>
                      <a:gd name="T28" fmla="*/ 0 w 328"/>
                      <a:gd name="T29" fmla="*/ 211 h 381"/>
                      <a:gd name="T30" fmla="*/ 5 w 328"/>
                      <a:gd name="T31" fmla="*/ 245 h 381"/>
                      <a:gd name="T32" fmla="*/ 19 w 328"/>
                      <a:gd name="T33" fmla="*/ 276 h 381"/>
                      <a:gd name="T34" fmla="*/ 38 w 328"/>
                      <a:gd name="T35" fmla="*/ 307 h 381"/>
                      <a:gd name="T36" fmla="*/ 65 w 328"/>
                      <a:gd name="T37" fmla="*/ 339 h 381"/>
                      <a:gd name="T38" fmla="*/ 99 w 328"/>
                      <a:gd name="T39" fmla="*/ 365 h 381"/>
                      <a:gd name="T40" fmla="*/ 142 w 328"/>
                      <a:gd name="T41" fmla="*/ 379 h 381"/>
                      <a:gd name="T42" fmla="*/ 178 w 328"/>
                      <a:gd name="T43" fmla="*/ 380 h 381"/>
                      <a:gd name="T44" fmla="*/ 210 w 328"/>
                      <a:gd name="T45" fmla="*/ 371 h 381"/>
                      <a:gd name="T46" fmla="*/ 238 w 328"/>
                      <a:gd name="T47" fmla="*/ 350 h 381"/>
                      <a:gd name="T48" fmla="*/ 265 w 328"/>
                      <a:gd name="T49" fmla="*/ 326 h 381"/>
                      <a:gd name="T50" fmla="*/ 283 w 328"/>
                      <a:gd name="T51" fmla="*/ 299 h 381"/>
                      <a:gd name="T52" fmla="*/ 300 w 328"/>
                      <a:gd name="T53" fmla="*/ 266 h 381"/>
                      <a:gd name="T54" fmla="*/ 313 w 328"/>
                      <a:gd name="T55" fmla="*/ 231 h 381"/>
                      <a:gd name="T56" fmla="*/ 323 w 328"/>
                      <a:gd name="T57" fmla="*/ 183 h 381"/>
                      <a:gd name="T58" fmla="*/ 327 w 328"/>
                      <a:gd name="T59" fmla="*/ 136 h 381"/>
                      <a:gd name="T60" fmla="*/ 307 w 328"/>
                      <a:gd name="T61" fmla="*/ 122 h 381"/>
                      <a:gd name="T62" fmla="*/ 259 w 328"/>
                      <a:gd name="T63" fmla="*/ 111 h 381"/>
                      <a:gd name="T64" fmla="*/ 210 w 328"/>
                      <a:gd name="T65" fmla="*/ 92 h 381"/>
                      <a:gd name="T66" fmla="*/ 174 w 328"/>
                      <a:gd name="T67" fmla="*/ 74 h 381"/>
                      <a:gd name="T68" fmla="*/ 157 w 328"/>
                      <a:gd name="T69" fmla="*/ 61 h 381"/>
                      <a:gd name="T70" fmla="*/ 147 w 328"/>
                      <a:gd name="T71" fmla="*/ 52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28" h="381">
                        <a:moveTo>
                          <a:pt x="143" y="48"/>
                        </a:moveTo>
                        <a:lnTo>
                          <a:pt x="135" y="40"/>
                        </a:lnTo>
                        <a:lnTo>
                          <a:pt x="127" y="33"/>
                        </a:lnTo>
                        <a:lnTo>
                          <a:pt x="121" y="28"/>
                        </a:lnTo>
                        <a:lnTo>
                          <a:pt x="115" y="21"/>
                        </a:lnTo>
                        <a:lnTo>
                          <a:pt x="109" y="16"/>
                        </a:lnTo>
                        <a:lnTo>
                          <a:pt x="106" y="10"/>
                        </a:lnTo>
                        <a:lnTo>
                          <a:pt x="101" y="5"/>
                        </a:lnTo>
                        <a:lnTo>
                          <a:pt x="98" y="0"/>
                        </a:lnTo>
                        <a:lnTo>
                          <a:pt x="91" y="9"/>
                        </a:lnTo>
                        <a:lnTo>
                          <a:pt x="86" y="12"/>
                        </a:lnTo>
                        <a:lnTo>
                          <a:pt x="83" y="12"/>
                        </a:lnTo>
                        <a:lnTo>
                          <a:pt x="81" y="14"/>
                        </a:lnTo>
                        <a:lnTo>
                          <a:pt x="78" y="18"/>
                        </a:lnTo>
                        <a:lnTo>
                          <a:pt x="75" y="28"/>
                        </a:lnTo>
                        <a:lnTo>
                          <a:pt x="70" y="40"/>
                        </a:lnTo>
                        <a:lnTo>
                          <a:pt x="65" y="55"/>
                        </a:lnTo>
                        <a:lnTo>
                          <a:pt x="59" y="70"/>
                        </a:lnTo>
                        <a:lnTo>
                          <a:pt x="53" y="84"/>
                        </a:lnTo>
                        <a:lnTo>
                          <a:pt x="48" y="94"/>
                        </a:lnTo>
                        <a:lnTo>
                          <a:pt x="44" y="101"/>
                        </a:lnTo>
                        <a:lnTo>
                          <a:pt x="36" y="109"/>
                        </a:lnTo>
                        <a:lnTo>
                          <a:pt x="29" y="117"/>
                        </a:lnTo>
                        <a:lnTo>
                          <a:pt x="23" y="127"/>
                        </a:lnTo>
                        <a:lnTo>
                          <a:pt x="22" y="139"/>
                        </a:lnTo>
                        <a:lnTo>
                          <a:pt x="21" y="154"/>
                        </a:lnTo>
                        <a:lnTo>
                          <a:pt x="17" y="169"/>
                        </a:lnTo>
                        <a:lnTo>
                          <a:pt x="12" y="184"/>
                        </a:lnTo>
                        <a:lnTo>
                          <a:pt x="5" y="197"/>
                        </a:lnTo>
                        <a:lnTo>
                          <a:pt x="0" y="211"/>
                        </a:lnTo>
                        <a:lnTo>
                          <a:pt x="0" y="227"/>
                        </a:lnTo>
                        <a:lnTo>
                          <a:pt x="5" y="245"/>
                        </a:lnTo>
                        <a:lnTo>
                          <a:pt x="13" y="265"/>
                        </a:lnTo>
                        <a:lnTo>
                          <a:pt x="19" y="276"/>
                        </a:lnTo>
                        <a:lnTo>
                          <a:pt x="28" y="291"/>
                        </a:lnTo>
                        <a:lnTo>
                          <a:pt x="38" y="307"/>
                        </a:lnTo>
                        <a:lnTo>
                          <a:pt x="51" y="324"/>
                        </a:lnTo>
                        <a:lnTo>
                          <a:pt x="65" y="339"/>
                        </a:lnTo>
                        <a:lnTo>
                          <a:pt x="81" y="354"/>
                        </a:lnTo>
                        <a:lnTo>
                          <a:pt x="99" y="365"/>
                        </a:lnTo>
                        <a:lnTo>
                          <a:pt x="119" y="373"/>
                        </a:lnTo>
                        <a:lnTo>
                          <a:pt x="142" y="379"/>
                        </a:lnTo>
                        <a:lnTo>
                          <a:pt x="161" y="381"/>
                        </a:lnTo>
                        <a:lnTo>
                          <a:pt x="178" y="380"/>
                        </a:lnTo>
                        <a:lnTo>
                          <a:pt x="195" y="377"/>
                        </a:lnTo>
                        <a:lnTo>
                          <a:pt x="210" y="371"/>
                        </a:lnTo>
                        <a:lnTo>
                          <a:pt x="223" y="362"/>
                        </a:lnTo>
                        <a:lnTo>
                          <a:pt x="238" y="350"/>
                        </a:lnTo>
                        <a:lnTo>
                          <a:pt x="254" y="336"/>
                        </a:lnTo>
                        <a:lnTo>
                          <a:pt x="265" y="326"/>
                        </a:lnTo>
                        <a:lnTo>
                          <a:pt x="274" y="313"/>
                        </a:lnTo>
                        <a:lnTo>
                          <a:pt x="283" y="299"/>
                        </a:lnTo>
                        <a:lnTo>
                          <a:pt x="292" y="283"/>
                        </a:lnTo>
                        <a:lnTo>
                          <a:pt x="300" y="266"/>
                        </a:lnTo>
                        <a:lnTo>
                          <a:pt x="307" y="249"/>
                        </a:lnTo>
                        <a:lnTo>
                          <a:pt x="313" y="231"/>
                        </a:lnTo>
                        <a:lnTo>
                          <a:pt x="318" y="214"/>
                        </a:lnTo>
                        <a:lnTo>
                          <a:pt x="323" y="183"/>
                        </a:lnTo>
                        <a:lnTo>
                          <a:pt x="326" y="157"/>
                        </a:lnTo>
                        <a:lnTo>
                          <a:pt x="327" y="136"/>
                        </a:lnTo>
                        <a:lnTo>
                          <a:pt x="328" y="123"/>
                        </a:lnTo>
                        <a:lnTo>
                          <a:pt x="307" y="122"/>
                        </a:lnTo>
                        <a:lnTo>
                          <a:pt x="284" y="117"/>
                        </a:lnTo>
                        <a:lnTo>
                          <a:pt x="259" y="111"/>
                        </a:lnTo>
                        <a:lnTo>
                          <a:pt x="234" y="101"/>
                        </a:lnTo>
                        <a:lnTo>
                          <a:pt x="210" y="92"/>
                        </a:lnTo>
                        <a:lnTo>
                          <a:pt x="189" y="82"/>
                        </a:lnTo>
                        <a:lnTo>
                          <a:pt x="174" y="74"/>
                        </a:lnTo>
                        <a:lnTo>
                          <a:pt x="165" y="68"/>
                        </a:lnTo>
                        <a:lnTo>
                          <a:pt x="157" y="61"/>
                        </a:lnTo>
                        <a:lnTo>
                          <a:pt x="151" y="55"/>
                        </a:lnTo>
                        <a:lnTo>
                          <a:pt x="147" y="52"/>
                        </a:lnTo>
                        <a:lnTo>
                          <a:pt x="143" y="48"/>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7" name="Freeform 70"/>
                  <p:cNvSpPr/>
                  <p:nvPr/>
                </p:nvSpPr>
                <p:spPr bwMode="auto">
                  <a:xfrm>
                    <a:off x="713" y="2113"/>
                    <a:ext cx="241" cy="190"/>
                  </a:xfrm>
                  <a:custGeom>
                    <a:avLst/>
                    <a:gdLst>
                      <a:gd name="T0" fmla="*/ 401 w 482"/>
                      <a:gd name="T1" fmla="*/ 21 h 380"/>
                      <a:gd name="T2" fmla="*/ 438 w 482"/>
                      <a:gd name="T3" fmla="*/ 53 h 380"/>
                      <a:gd name="T4" fmla="*/ 450 w 482"/>
                      <a:gd name="T5" fmla="*/ 108 h 380"/>
                      <a:gd name="T6" fmla="*/ 438 w 482"/>
                      <a:gd name="T7" fmla="*/ 145 h 380"/>
                      <a:gd name="T8" fmla="*/ 408 w 482"/>
                      <a:gd name="T9" fmla="*/ 171 h 380"/>
                      <a:gd name="T10" fmla="*/ 374 w 482"/>
                      <a:gd name="T11" fmla="*/ 176 h 380"/>
                      <a:gd name="T12" fmla="*/ 333 w 482"/>
                      <a:gd name="T13" fmla="*/ 180 h 380"/>
                      <a:gd name="T14" fmla="*/ 294 w 482"/>
                      <a:gd name="T15" fmla="*/ 184 h 380"/>
                      <a:gd name="T16" fmla="*/ 268 w 482"/>
                      <a:gd name="T17" fmla="*/ 183 h 380"/>
                      <a:gd name="T18" fmla="*/ 246 w 482"/>
                      <a:gd name="T19" fmla="*/ 174 h 380"/>
                      <a:gd name="T20" fmla="*/ 238 w 482"/>
                      <a:gd name="T21" fmla="*/ 152 h 380"/>
                      <a:gd name="T22" fmla="*/ 267 w 482"/>
                      <a:gd name="T23" fmla="*/ 77 h 380"/>
                      <a:gd name="T24" fmla="*/ 327 w 482"/>
                      <a:gd name="T25" fmla="*/ 27 h 380"/>
                      <a:gd name="T26" fmla="*/ 362 w 482"/>
                      <a:gd name="T27" fmla="*/ 0 h 380"/>
                      <a:gd name="T28" fmla="*/ 337 w 482"/>
                      <a:gd name="T29" fmla="*/ 2 h 380"/>
                      <a:gd name="T30" fmla="*/ 308 w 482"/>
                      <a:gd name="T31" fmla="*/ 10 h 380"/>
                      <a:gd name="T32" fmla="*/ 282 w 482"/>
                      <a:gd name="T33" fmla="*/ 21 h 380"/>
                      <a:gd name="T34" fmla="*/ 259 w 482"/>
                      <a:gd name="T35" fmla="*/ 27 h 380"/>
                      <a:gd name="T36" fmla="*/ 236 w 482"/>
                      <a:gd name="T37" fmla="*/ 35 h 380"/>
                      <a:gd name="T38" fmla="*/ 214 w 482"/>
                      <a:gd name="T39" fmla="*/ 53 h 380"/>
                      <a:gd name="T40" fmla="*/ 193 w 482"/>
                      <a:gd name="T41" fmla="*/ 71 h 380"/>
                      <a:gd name="T42" fmla="*/ 167 w 482"/>
                      <a:gd name="T43" fmla="*/ 90 h 380"/>
                      <a:gd name="T44" fmla="*/ 140 w 482"/>
                      <a:gd name="T45" fmla="*/ 109 h 380"/>
                      <a:gd name="T46" fmla="*/ 115 w 482"/>
                      <a:gd name="T47" fmla="*/ 124 h 380"/>
                      <a:gd name="T48" fmla="*/ 101 w 482"/>
                      <a:gd name="T49" fmla="*/ 139 h 380"/>
                      <a:gd name="T50" fmla="*/ 73 w 482"/>
                      <a:gd name="T51" fmla="*/ 172 h 380"/>
                      <a:gd name="T52" fmla="*/ 41 w 482"/>
                      <a:gd name="T53" fmla="*/ 205 h 380"/>
                      <a:gd name="T54" fmla="*/ 22 w 482"/>
                      <a:gd name="T55" fmla="*/ 220 h 380"/>
                      <a:gd name="T56" fmla="*/ 3 w 482"/>
                      <a:gd name="T57" fmla="*/ 241 h 380"/>
                      <a:gd name="T58" fmla="*/ 3 w 482"/>
                      <a:gd name="T59" fmla="*/ 259 h 380"/>
                      <a:gd name="T60" fmla="*/ 35 w 482"/>
                      <a:gd name="T61" fmla="*/ 295 h 380"/>
                      <a:gd name="T62" fmla="*/ 77 w 482"/>
                      <a:gd name="T63" fmla="*/ 327 h 380"/>
                      <a:gd name="T64" fmla="*/ 123 w 482"/>
                      <a:gd name="T65" fmla="*/ 352 h 380"/>
                      <a:gd name="T66" fmla="*/ 169 w 482"/>
                      <a:gd name="T67" fmla="*/ 371 h 380"/>
                      <a:gd name="T68" fmla="*/ 210 w 482"/>
                      <a:gd name="T69" fmla="*/ 379 h 380"/>
                      <a:gd name="T70" fmla="*/ 246 w 482"/>
                      <a:gd name="T71" fmla="*/ 364 h 380"/>
                      <a:gd name="T72" fmla="*/ 287 w 482"/>
                      <a:gd name="T73" fmla="*/ 336 h 380"/>
                      <a:gd name="T74" fmla="*/ 310 w 482"/>
                      <a:gd name="T75" fmla="*/ 316 h 380"/>
                      <a:gd name="T76" fmla="*/ 322 w 482"/>
                      <a:gd name="T77" fmla="*/ 308 h 380"/>
                      <a:gd name="T78" fmla="*/ 339 w 482"/>
                      <a:gd name="T79" fmla="*/ 305 h 380"/>
                      <a:gd name="T80" fmla="*/ 358 w 482"/>
                      <a:gd name="T81" fmla="*/ 301 h 380"/>
                      <a:gd name="T82" fmla="*/ 390 w 482"/>
                      <a:gd name="T83" fmla="*/ 283 h 380"/>
                      <a:gd name="T84" fmla="*/ 421 w 482"/>
                      <a:gd name="T85" fmla="*/ 252 h 380"/>
                      <a:gd name="T86" fmla="*/ 443 w 482"/>
                      <a:gd name="T87" fmla="*/ 213 h 380"/>
                      <a:gd name="T88" fmla="*/ 463 w 482"/>
                      <a:gd name="T89" fmla="*/ 173 h 380"/>
                      <a:gd name="T90" fmla="*/ 482 w 482"/>
                      <a:gd name="T91" fmla="*/ 141 h 380"/>
                      <a:gd name="T92" fmla="*/ 470 w 482"/>
                      <a:gd name="T93" fmla="*/ 89 h 380"/>
                      <a:gd name="T94" fmla="*/ 438 w 482"/>
                      <a:gd name="T95" fmla="*/ 39 h 380"/>
                      <a:gd name="T96" fmla="*/ 398 w 482"/>
                      <a:gd name="T97" fmla="*/ 0 h 380"/>
                      <a:gd name="T98" fmla="*/ 382 w 482"/>
                      <a:gd name="T99" fmla="*/ 0 h 380"/>
                      <a:gd name="T100" fmla="*/ 367 w 482"/>
                      <a:gd name="T101" fmla="*/ 0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380">
                        <a:moveTo>
                          <a:pt x="362" y="15"/>
                        </a:moveTo>
                        <a:lnTo>
                          <a:pt x="383" y="16"/>
                        </a:lnTo>
                        <a:lnTo>
                          <a:pt x="401" y="21"/>
                        </a:lnTo>
                        <a:lnTo>
                          <a:pt x="416" y="29"/>
                        </a:lnTo>
                        <a:lnTo>
                          <a:pt x="429" y="39"/>
                        </a:lnTo>
                        <a:lnTo>
                          <a:pt x="438" y="53"/>
                        </a:lnTo>
                        <a:lnTo>
                          <a:pt x="445" y="69"/>
                        </a:lnTo>
                        <a:lnTo>
                          <a:pt x="448" y="88"/>
                        </a:lnTo>
                        <a:lnTo>
                          <a:pt x="450" y="108"/>
                        </a:lnTo>
                        <a:lnTo>
                          <a:pt x="448" y="121"/>
                        </a:lnTo>
                        <a:lnTo>
                          <a:pt x="444" y="134"/>
                        </a:lnTo>
                        <a:lnTo>
                          <a:pt x="438" y="145"/>
                        </a:lnTo>
                        <a:lnTo>
                          <a:pt x="430" y="156"/>
                        </a:lnTo>
                        <a:lnTo>
                          <a:pt x="420" y="165"/>
                        </a:lnTo>
                        <a:lnTo>
                          <a:pt x="408" y="171"/>
                        </a:lnTo>
                        <a:lnTo>
                          <a:pt x="396" y="175"/>
                        </a:lnTo>
                        <a:lnTo>
                          <a:pt x="383" y="176"/>
                        </a:lnTo>
                        <a:lnTo>
                          <a:pt x="374" y="176"/>
                        </a:lnTo>
                        <a:lnTo>
                          <a:pt x="361" y="177"/>
                        </a:lnTo>
                        <a:lnTo>
                          <a:pt x="347" y="179"/>
                        </a:lnTo>
                        <a:lnTo>
                          <a:pt x="333" y="180"/>
                        </a:lnTo>
                        <a:lnTo>
                          <a:pt x="318" y="182"/>
                        </a:lnTo>
                        <a:lnTo>
                          <a:pt x="306" y="183"/>
                        </a:lnTo>
                        <a:lnTo>
                          <a:pt x="294" y="184"/>
                        </a:lnTo>
                        <a:lnTo>
                          <a:pt x="286" y="184"/>
                        </a:lnTo>
                        <a:lnTo>
                          <a:pt x="277" y="184"/>
                        </a:lnTo>
                        <a:lnTo>
                          <a:pt x="268" y="183"/>
                        </a:lnTo>
                        <a:lnTo>
                          <a:pt x="260" y="181"/>
                        </a:lnTo>
                        <a:lnTo>
                          <a:pt x="253" y="179"/>
                        </a:lnTo>
                        <a:lnTo>
                          <a:pt x="246" y="174"/>
                        </a:lnTo>
                        <a:lnTo>
                          <a:pt x="241" y="168"/>
                        </a:lnTo>
                        <a:lnTo>
                          <a:pt x="239" y="161"/>
                        </a:lnTo>
                        <a:lnTo>
                          <a:pt x="238" y="152"/>
                        </a:lnTo>
                        <a:lnTo>
                          <a:pt x="241" y="126"/>
                        </a:lnTo>
                        <a:lnTo>
                          <a:pt x="252" y="100"/>
                        </a:lnTo>
                        <a:lnTo>
                          <a:pt x="267" y="77"/>
                        </a:lnTo>
                        <a:lnTo>
                          <a:pt x="286" y="57"/>
                        </a:lnTo>
                        <a:lnTo>
                          <a:pt x="306" y="39"/>
                        </a:lnTo>
                        <a:lnTo>
                          <a:pt x="327" y="27"/>
                        </a:lnTo>
                        <a:lnTo>
                          <a:pt x="346" y="19"/>
                        </a:lnTo>
                        <a:lnTo>
                          <a:pt x="362" y="15"/>
                        </a:lnTo>
                        <a:lnTo>
                          <a:pt x="362" y="0"/>
                        </a:lnTo>
                        <a:lnTo>
                          <a:pt x="354" y="0"/>
                        </a:lnTo>
                        <a:lnTo>
                          <a:pt x="345" y="1"/>
                        </a:lnTo>
                        <a:lnTo>
                          <a:pt x="337" y="2"/>
                        </a:lnTo>
                        <a:lnTo>
                          <a:pt x="328" y="5"/>
                        </a:lnTo>
                        <a:lnTo>
                          <a:pt x="318" y="7"/>
                        </a:lnTo>
                        <a:lnTo>
                          <a:pt x="308" y="10"/>
                        </a:lnTo>
                        <a:lnTo>
                          <a:pt x="298" y="14"/>
                        </a:lnTo>
                        <a:lnTo>
                          <a:pt x="287" y="19"/>
                        </a:lnTo>
                        <a:lnTo>
                          <a:pt x="282" y="21"/>
                        </a:lnTo>
                        <a:lnTo>
                          <a:pt x="274" y="23"/>
                        </a:lnTo>
                        <a:lnTo>
                          <a:pt x="267" y="25"/>
                        </a:lnTo>
                        <a:lnTo>
                          <a:pt x="259" y="27"/>
                        </a:lnTo>
                        <a:lnTo>
                          <a:pt x="251" y="29"/>
                        </a:lnTo>
                        <a:lnTo>
                          <a:pt x="242" y="31"/>
                        </a:lnTo>
                        <a:lnTo>
                          <a:pt x="236" y="35"/>
                        </a:lnTo>
                        <a:lnTo>
                          <a:pt x="230" y="38"/>
                        </a:lnTo>
                        <a:lnTo>
                          <a:pt x="221" y="46"/>
                        </a:lnTo>
                        <a:lnTo>
                          <a:pt x="214" y="53"/>
                        </a:lnTo>
                        <a:lnTo>
                          <a:pt x="207" y="60"/>
                        </a:lnTo>
                        <a:lnTo>
                          <a:pt x="199" y="67"/>
                        </a:lnTo>
                        <a:lnTo>
                          <a:pt x="193" y="71"/>
                        </a:lnTo>
                        <a:lnTo>
                          <a:pt x="185" y="76"/>
                        </a:lnTo>
                        <a:lnTo>
                          <a:pt x="177" y="83"/>
                        </a:lnTo>
                        <a:lnTo>
                          <a:pt x="167" y="90"/>
                        </a:lnTo>
                        <a:lnTo>
                          <a:pt x="156" y="97"/>
                        </a:lnTo>
                        <a:lnTo>
                          <a:pt x="148" y="103"/>
                        </a:lnTo>
                        <a:lnTo>
                          <a:pt x="140" y="109"/>
                        </a:lnTo>
                        <a:lnTo>
                          <a:pt x="134" y="114"/>
                        </a:lnTo>
                        <a:lnTo>
                          <a:pt x="124" y="119"/>
                        </a:lnTo>
                        <a:lnTo>
                          <a:pt x="115" y="124"/>
                        </a:lnTo>
                        <a:lnTo>
                          <a:pt x="109" y="129"/>
                        </a:lnTo>
                        <a:lnTo>
                          <a:pt x="104" y="135"/>
                        </a:lnTo>
                        <a:lnTo>
                          <a:pt x="101" y="139"/>
                        </a:lnTo>
                        <a:lnTo>
                          <a:pt x="94" y="149"/>
                        </a:lnTo>
                        <a:lnTo>
                          <a:pt x="85" y="159"/>
                        </a:lnTo>
                        <a:lnTo>
                          <a:pt x="73" y="172"/>
                        </a:lnTo>
                        <a:lnTo>
                          <a:pt x="62" y="184"/>
                        </a:lnTo>
                        <a:lnTo>
                          <a:pt x="51" y="196"/>
                        </a:lnTo>
                        <a:lnTo>
                          <a:pt x="41" y="205"/>
                        </a:lnTo>
                        <a:lnTo>
                          <a:pt x="34" y="211"/>
                        </a:lnTo>
                        <a:lnTo>
                          <a:pt x="28" y="214"/>
                        </a:lnTo>
                        <a:lnTo>
                          <a:pt x="22" y="220"/>
                        </a:lnTo>
                        <a:lnTo>
                          <a:pt x="15" y="227"/>
                        </a:lnTo>
                        <a:lnTo>
                          <a:pt x="9" y="234"/>
                        </a:lnTo>
                        <a:lnTo>
                          <a:pt x="3" y="241"/>
                        </a:lnTo>
                        <a:lnTo>
                          <a:pt x="1" y="248"/>
                        </a:lnTo>
                        <a:lnTo>
                          <a:pt x="0" y="255"/>
                        </a:lnTo>
                        <a:lnTo>
                          <a:pt x="3" y="259"/>
                        </a:lnTo>
                        <a:lnTo>
                          <a:pt x="12" y="272"/>
                        </a:lnTo>
                        <a:lnTo>
                          <a:pt x="24" y="283"/>
                        </a:lnTo>
                        <a:lnTo>
                          <a:pt x="35" y="295"/>
                        </a:lnTo>
                        <a:lnTo>
                          <a:pt x="49" y="306"/>
                        </a:lnTo>
                        <a:lnTo>
                          <a:pt x="63" y="317"/>
                        </a:lnTo>
                        <a:lnTo>
                          <a:pt x="77" y="327"/>
                        </a:lnTo>
                        <a:lnTo>
                          <a:pt x="93" y="336"/>
                        </a:lnTo>
                        <a:lnTo>
                          <a:pt x="108" y="344"/>
                        </a:lnTo>
                        <a:lnTo>
                          <a:pt x="123" y="352"/>
                        </a:lnTo>
                        <a:lnTo>
                          <a:pt x="139" y="359"/>
                        </a:lnTo>
                        <a:lnTo>
                          <a:pt x="154" y="365"/>
                        </a:lnTo>
                        <a:lnTo>
                          <a:pt x="169" y="371"/>
                        </a:lnTo>
                        <a:lnTo>
                          <a:pt x="184" y="374"/>
                        </a:lnTo>
                        <a:lnTo>
                          <a:pt x="198" y="378"/>
                        </a:lnTo>
                        <a:lnTo>
                          <a:pt x="210" y="379"/>
                        </a:lnTo>
                        <a:lnTo>
                          <a:pt x="222" y="380"/>
                        </a:lnTo>
                        <a:lnTo>
                          <a:pt x="232" y="373"/>
                        </a:lnTo>
                        <a:lnTo>
                          <a:pt x="246" y="364"/>
                        </a:lnTo>
                        <a:lnTo>
                          <a:pt x="260" y="355"/>
                        </a:lnTo>
                        <a:lnTo>
                          <a:pt x="274" y="346"/>
                        </a:lnTo>
                        <a:lnTo>
                          <a:pt x="287" y="336"/>
                        </a:lnTo>
                        <a:lnTo>
                          <a:pt x="298" y="328"/>
                        </a:lnTo>
                        <a:lnTo>
                          <a:pt x="306" y="321"/>
                        </a:lnTo>
                        <a:lnTo>
                          <a:pt x="310" y="316"/>
                        </a:lnTo>
                        <a:lnTo>
                          <a:pt x="313" y="312"/>
                        </a:lnTo>
                        <a:lnTo>
                          <a:pt x="317" y="309"/>
                        </a:lnTo>
                        <a:lnTo>
                          <a:pt x="322" y="308"/>
                        </a:lnTo>
                        <a:lnTo>
                          <a:pt x="328" y="306"/>
                        </a:lnTo>
                        <a:lnTo>
                          <a:pt x="333" y="305"/>
                        </a:lnTo>
                        <a:lnTo>
                          <a:pt x="339" y="305"/>
                        </a:lnTo>
                        <a:lnTo>
                          <a:pt x="345" y="304"/>
                        </a:lnTo>
                        <a:lnTo>
                          <a:pt x="351" y="303"/>
                        </a:lnTo>
                        <a:lnTo>
                          <a:pt x="358" y="301"/>
                        </a:lnTo>
                        <a:lnTo>
                          <a:pt x="367" y="296"/>
                        </a:lnTo>
                        <a:lnTo>
                          <a:pt x="378" y="290"/>
                        </a:lnTo>
                        <a:lnTo>
                          <a:pt x="390" y="283"/>
                        </a:lnTo>
                        <a:lnTo>
                          <a:pt x="401" y="274"/>
                        </a:lnTo>
                        <a:lnTo>
                          <a:pt x="412" y="264"/>
                        </a:lnTo>
                        <a:lnTo>
                          <a:pt x="421" y="252"/>
                        </a:lnTo>
                        <a:lnTo>
                          <a:pt x="429" y="240"/>
                        </a:lnTo>
                        <a:lnTo>
                          <a:pt x="436" y="227"/>
                        </a:lnTo>
                        <a:lnTo>
                          <a:pt x="443" y="213"/>
                        </a:lnTo>
                        <a:lnTo>
                          <a:pt x="450" y="199"/>
                        </a:lnTo>
                        <a:lnTo>
                          <a:pt x="457" y="185"/>
                        </a:lnTo>
                        <a:lnTo>
                          <a:pt x="463" y="173"/>
                        </a:lnTo>
                        <a:lnTo>
                          <a:pt x="470" y="161"/>
                        </a:lnTo>
                        <a:lnTo>
                          <a:pt x="476" y="150"/>
                        </a:lnTo>
                        <a:lnTo>
                          <a:pt x="482" y="141"/>
                        </a:lnTo>
                        <a:lnTo>
                          <a:pt x="481" y="122"/>
                        </a:lnTo>
                        <a:lnTo>
                          <a:pt x="477" y="105"/>
                        </a:lnTo>
                        <a:lnTo>
                          <a:pt x="470" y="89"/>
                        </a:lnTo>
                        <a:lnTo>
                          <a:pt x="462" y="73"/>
                        </a:lnTo>
                        <a:lnTo>
                          <a:pt x="451" y="57"/>
                        </a:lnTo>
                        <a:lnTo>
                          <a:pt x="438" y="39"/>
                        </a:lnTo>
                        <a:lnTo>
                          <a:pt x="422" y="21"/>
                        </a:lnTo>
                        <a:lnTo>
                          <a:pt x="404" y="0"/>
                        </a:lnTo>
                        <a:lnTo>
                          <a:pt x="398" y="0"/>
                        </a:lnTo>
                        <a:lnTo>
                          <a:pt x="392" y="0"/>
                        </a:lnTo>
                        <a:lnTo>
                          <a:pt x="387" y="0"/>
                        </a:lnTo>
                        <a:lnTo>
                          <a:pt x="382" y="0"/>
                        </a:lnTo>
                        <a:lnTo>
                          <a:pt x="377" y="0"/>
                        </a:lnTo>
                        <a:lnTo>
                          <a:pt x="371" y="0"/>
                        </a:lnTo>
                        <a:lnTo>
                          <a:pt x="367" y="0"/>
                        </a:lnTo>
                        <a:lnTo>
                          <a:pt x="362" y="0"/>
                        </a:lnTo>
                        <a:lnTo>
                          <a:pt x="362"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8" name="Freeform 71"/>
                  <p:cNvSpPr/>
                  <p:nvPr/>
                </p:nvSpPr>
                <p:spPr bwMode="auto">
                  <a:xfrm>
                    <a:off x="876" y="2251"/>
                    <a:ext cx="13" cy="15"/>
                  </a:xfrm>
                  <a:custGeom>
                    <a:avLst/>
                    <a:gdLst>
                      <a:gd name="T0" fmla="*/ 26 w 26"/>
                      <a:gd name="T1" fmla="*/ 25 h 28"/>
                      <a:gd name="T2" fmla="*/ 25 w 26"/>
                      <a:gd name="T3" fmla="*/ 25 h 28"/>
                      <a:gd name="T4" fmla="*/ 23 w 26"/>
                      <a:gd name="T5" fmla="*/ 25 h 28"/>
                      <a:gd name="T6" fmla="*/ 22 w 26"/>
                      <a:gd name="T7" fmla="*/ 25 h 28"/>
                      <a:gd name="T8" fmla="*/ 21 w 26"/>
                      <a:gd name="T9" fmla="*/ 24 h 28"/>
                      <a:gd name="T10" fmla="*/ 15 w 26"/>
                      <a:gd name="T11" fmla="*/ 19 h 28"/>
                      <a:gd name="T12" fmla="*/ 15 w 26"/>
                      <a:gd name="T13" fmla="*/ 13 h 28"/>
                      <a:gd name="T14" fmla="*/ 18 w 26"/>
                      <a:gd name="T15" fmla="*/ 8 h 28"/>
                      <a:gd name="T16" fmla="*/ 20 w 26"/>
                      <a:gd name="T17" fmla="*/ 3 h 28"/>
                      <a:gd name="T18" fmla="*/ 8 w 26"/>
                      <a:gd name="T19" fmla="*/ 0 h 28"/>
                      <a:gd name="T20" fmla="*/ 5 w 26"/>
                      <a:gd name="T21" fmla="*/ 5 h 28"/>
                      <a:gd name="T22" fmla="*/ 2 w 26"/>
                      <a:gd name="T23" fmla="*/ 12 h 28"/>
                      <a:gd name="T24" fmla="*/ 0 w 26"/>
                      <a:gd name="T25" fmla="*/ 20 h 28"/>
                      <a:gd name="T26" fmla="*/ 3 w 26"/>
                      <a:gd name="T27" fmla="*/ 28 h 28"/>
                      <a:gd name="T28" fmla="*/ 8 w 26"/>
                      <a:gd name="T29" fmla="*/ 28 h 28"/>
                      <a:gd name="T30" fmla="*/ 14 w 26"/>
                      <a:gd name="T31" fmla="*/ 27 h 28"/>
                      <a:gd name="T32" fmla="*/ 20 w 26"/>
                      <a:gd name="T33" fmla="*/ 26 h 28"/>
                      <a:gd name="T34" fmla="*/ 26 w 26"/>
                      <a:gd name="T3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28">
                        <a:moveTo>
                          <a:pt x="26" y="25"/>
                        </a:moveTo>
                        <a:lnTo>
                          <a:pt x="25" y="25"/>
                        </a:lnTo>
                        <a:lnTo>
                          <a:pt x="23" y="25"/>
                        </a:lnTo>
                        <a:lnTo>
                          <a:pt x="22" y="25"/>
                        </a:lnTo>
                        <a:lnTo>
                          <a:pt x="21" y="24"/>
                        </a:lnTo>
                        <a:lnTo>
                          <a:pt x="15" y="19"/>
                        </a:lnTo>
                        <a:lnTo>
                          <a:pt x="15" y="13"/>
                        </a:lnTo>
                        <a:lnTo>
                          <a:pt x="18" y="8"/>
                        </a:lnTo>
                        <a:lnTo>
                          <a:pt x="20" y="3"/>
                        </a:lnTo>
                        <a:lnTo>
                          <a:pt x="8" y="0"/>
                        </a:lnTo>
                        <a:lnTo>
                          <a:pt x="5" y="5"/>
                        </a:lnTo>
                        <a:lnTo>
                          <a:pt x="2" y="12"/>
                        </a:lnTo>
                        <a:lnTo>
                          <a:pt x="0" y="20"/>
                        </a:lnTo>
                        <a:lnTo>
                          <a:pt x="3" y="28"/>
                        </a:lnTo>
                        <a:lnTo>
                          <a:pt x="8" y="28"/>
                        </a:lnTo>
                        <a:lnTo>
                          <a:pt x="14" y="27"/>
                        </a:lnTo>
                        <a:lnTo>
                          <a:pt x="20" y="26"/>
                        </a:lnTo>
                        <a:lnTo>
                          <a:pt x="26"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79" name="Freeform 72"/>
                  <p:cNvSpPr/>
                  <p:nvPr/>
                </p:nvSpPr>
                <p:spPr bwMode="auto">
                  <a:xfrm>
                    <a:off x="827" y="2115"/>
                    <a:ext cx="117" cy="94"/>
                  </a:xfrm>
                  <a:custGeom>
                    <a:avLst/>
                    <a:gdLst>
                      <a:gd name="T0" fmla="*/ 159 w 232"/>
                      <a:gd name="T1" fmla="*/ 2 h 186"/>
                      <a:gd name="T2" fmla="*/ 196 w 232"/>
                      <a:gd name="T3" fmla="*/ 15 h 186"/>
                      <a:gd name="T4" fmla="*/ 219 w 232"/>
                      <a:gd name="T5" fmla="*/ 41 h 186"/>
                      <a:gd name="T6" fmla="*/ 231 w 232"/>
                      <a:gd name="T7" fmla="*/ 80 h 186"/>
                      <a:gd name="T8" fmla="*/ 231 w 232"/>
                      <a:gd name="T9" fmla="*/ 117 h 186"/>
                      <a:gd name="T10" fmla="*/ 219 w 232"/>
                      <a:gd name="T11" fmla="*/ 144 h 186"/>
                      <a:gd name="T12" fmla="*/ 199 w 232"/>
                      <a:gd name="T13" fmla="*/ 163 h 186"/>
                      <a:gd name="T14" fmla="*/ 172 w 232"/>
                      <a:gd name="T15" fmla="*/ 176 h 186"/>
                      <a:gd name="T16" fmla="*/ 147 w 232"/>
                      <a:gd name="T17" fmla="*/ 177 h 186"/>
                      <a:gd name="T18" fmla="*/ 119 w 232"/>
                      <a:gd name="T19" fmla="*/ 181 h 186"/>
                      <a:gd name="T20" fmla="*/ 87 w 232"/>
                      <a:gd name="T21" fmla="*/ 183 h 186"/>
                      <a:gd name="T22" fmla="*/ 61 w 232"/>
                      <a:gd name="T23" fmla="*/ 186 h 186"/>
                      <a:gd name="T24" fmla="*/ 42 w 232"/>
                      <a:gd name="T25" fmla="*/ 186 h 186"/>
                      <a:gd name="T26" fmla="*/ 23 w 232"/>
                      <a:gd name="T27" fmla="*/ 183 h 186"/>
                      <a:gd name="T28" fmla="*/ 9 w 232"/>
                      <a:gd name="T29" fmla="*/ 175 h 186"/>
                      <a:gd name="T30" fmla="*/ 1 w 232"/>
                      <a:gd name="T31" fmla="*/ 161 h 186"/>
                      <a:gd name="T32" fmla="*/ 4 w 232"/>
                      <a:gd name="T33" fmla="*/ 122 h 186"/>
                      <a:gd name="T34" fmla="*/ 32 w 232"/>
                      <a:gd name="T35" fmla="*/ 69 h 186"/>
                      <a:gd name="T36" fmla="*/ 73 w 232"/>
                      <a:gd name="T37" fmla="*/ 27 h 186"/>
                      <a:gd name="T38" fmla="*/ 117 w 232"/>
                      <a:gd name="T39" fmla="*/ 3 h 186"/>
                      <a:gd name="T40" fmla="*/ 134 w 232"/>
                      <a:gd name="T41" fmla="*/ 9 h 186"/>
                      <a:gd name="T42" fmla="*/ 99 w 232"/>
                      <a:gd name="T43" fmla="*/ 21 h 186"/>
                      <a:gd name="T44" fmla="*/ 58 w 232"/>
                      <a:gd name="T45" fmla="*/ 51 h 186"/>
                      <a:gd name="T46" fmla="*/ 24 w 232"/>
                      <a:gd name="T47" fmla="*/ 94 h 186"/>
                      <a:gd name="T48" fmla="*/ 10 w 232"/>
                      <a:gd name="T49" fmla="*/ 146 h 186"/>
                      <a:gd name="T50" fmla="*/ 13 w 232"/>
                      <a:gd name="T51" fmla="*/ 162 h 186"/>
                      <a:gd name="T52" fmla="*/ 25 w 232"/>
                      <a:gd name="T53" fmla="*/ 173 h 186"/>
                      <a:gd name="T54" fmla="*/ 40 w 232"/>
                      <a:gd name="T55" fmla="*/ 177 h 186"/>
                      <a:gd name="T56" fmla="*/ 58 w 232"/>
                      <a:gd name="T57" fmla="*/ 178 h 186"/>
                      <a:gd name="T58" fmla="*/ 78 w 232"/>
                      <a:gd name="T59" fmla="*/ 177 h 186"/>
                      <a:gd name="T60" fmla="*/ 105 w 232"/>
                      <a:gd name="T61" fmla="*/ 174 h 186"/>
                      <a:gd name="T62" fmla="*/ 133 w 232"/>
                      <a:gd name="T63" fmla="*/ 171 h 186"/>
                      <a:gd name="T64" fmla="*/ 155 w 232"/>
                      <a:gd name="T65" fmla="*/ 170 h 186"/>
                      <a:gd name="T66" fmla="*/ 180 w 232"/>
                      <a:gd name="T67" fmla="*/ 165 h 186"/>
                      <a:gd name="T68" fmla="*/ 202 w 232"/>
                      <a:gd name="T69" fmla="*/ 150 h 186"/>
                      <a:gd name="T70" fmla="*/ 216 w 232"/>
                      <a:gd name="T71" fmla="*/ 128 h 186"/>
                      <a:gd name="T72" fmla="*/ 222 w 232"/>
                      <a:gd name="T73" fmla="*/ 102 h 186"/>
                      <a:gd name="T74" fmla="*/ 217 w 232"/>
                      <a:gd name="T75" fmla="*/ 63 h 186"/>
                      <a:gd name="T76" fmla="*/ 201 w 232"/>
                      <a:gd name="T77" fmla="*/ 33 h 186"/>
                      <a:gd name="T78" fmla="*/ 173 w 232"/>
                      <a:gd name="T79" fmla="*/ 15 h 186"/>
                      <a:gd name="T80" fmla="*/ 134 w 232"/>
                      <a:gd name="T81" fmla="*/ 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2" h="186">
                        <a:moveTo>
                          <a:pt x="135" y="0"/>
                        </a:moveTo>
                        <a:lnTo>
                          <a:pt x="159" y="2"/>
                        </a:lnTo>
                        <a:lnTo>
                          <a:pt x="179" y="7"/>
                        </a:lnTo>
                        <a:lnTo>
                          <a:pt x="196" y="15"/>
                        </a:lnTo>
                        <a:lnTo>
                          <a:pt x="209" y="27"/>
                        </a:lnTo>
                        <a:lnTo>
                          <a:pt x="219" y="41"/>
                        </a:lnTo>
                        <a:lnTo>
                          <a:pt x="226" y="60"/>
                        </a:lnTo>
                        <a:lnTo>
                          <a:pt x="231" y="80"/>
                        </a:lnTo>
                        <a:lnTo>
                          <a:pt x="232" y="103"/>
                        </a:lnTo>
                        <a:lnTo>
                          <a:pt x="231" y="117"/>
                        </a:lnTo>
                        <a:lnTo>
                          <a:pt x="226" y="131"/>
                        </a:lnTo>
                        <a:lnTo>
                          <a:pt x="219" y="144"/>
                        </a:lnTo>
                        <a:lnTo>
                          <a:pt x="210" y="154"/>
                        </a:lnTo>
                        <a:lnTo>
                          <a:pt x="199" y="163"/>
                        </a:lnTo>
                        <a:lnTo>
                          <a:pt x="186" y="171"/>
                        </a:lnTo>
                        <a:lnTo>
                          <a:pt x="172" y="176"/>
                        </a:lnTo>
                        <a:lnTo>
                          <a:pt x="157" y="177"/>
                        </a:lnTo>
                        <a:lnTo>
                          <a:pt x="147" y="177"/>
                        </a:lnTo>
                        <a:lnTo>
                          <a:pt x="134" y="178"/>
                        </a:lnTo>
                        <a:lnTo>
                          <a:pt x="119" y="181"/>
                        </a:lnTo>
                        <a:lnTo>
                          <a:pt x="103" y="182"/>
                        </a:lnTo>
                        <a:lnTo>
                          <a:pt x="87" y="183"/>
                        </a:lnTo>
                        <a:lnTo>
                          <a:pt x="72" y="185"/>
                        </a:lnTo>
                        <a:lnTo>
                          <a:pt x="61" y="186"/>
                        </a:lnTo>
                        <a:lnTo>
                          <a:pt x="52" y="186"/>
                        </a:lnTo>
                        <a:lnTo>
                          <a:pt x="42" y="186"/>
                        </a:lnTo>
                        <a:lnTo>
                          <a:pt x="32" y="185"/>
                        </a:lnTo>
                        <a:lnTo>
                          <a:pt x="23" y="183"/>
                        </a:lnTo>
                        <a:lnTo>
                          <a:pt x="16" y="179"/>
                        </a:lnTo>
                        <a:lnTo>
                          <a:pt x="9" y="175"/>
                        </a:lnTo>
                        <a:lnTo>
                          <a:pt x="4" y="168"/>
                        </a:lnTo>
                        <a:lnTo>
                          <a:pt x="1" y="161"/>
                        </a:lnTo>
                        <a:lnTo>
                          <a:pt x="0" y="151"/>
                        </a:lnTo>
                        <a:lnTo>
                          <a:pt x="4" y="122"/>
                        </a:lnTo>
                        <a:lnTo>
                          <a:pt x="14" y="94"/>
                        </a:lnTo>
                        <a:lnTo>
                          <a:pt x="32" y="69"/>
                        </a:lnTo>
                        <a:lnTo>
                          <a:pt x="51" y="46"/>
                        </a:lnTo>
                        <a:lnTo>
                          <a:pt x="73" y="27"/>
                        </a:lnTo>
                        <a:lnTo>
                          <a:pt x="96" y="13"/>
                        </a:lnTo>
                        <a:lnTo>
                          <a:pt x="117" y="3"/>
                        </a:lnTo>
                        <a:lnTo>
                          <a:pt x="135" y="0"/>
                        </a:lnTo>
                        <a:lnTo>
                          <a:pt x="134" y="9"/>
                        </a:lnTo>
                        <a:lnTo>
                          <a:pt x="118" y="13"/>
                        </a:lnTo>
                        <a:lnTo>
                          <a:pt x="99" y="21"/>
                        </a:lnTo>
                        <a:lnTo>
                          <a:pt x="78" y="33"/>
                        </a:lnTo>
                        <a:lnTo>
                          <a:pt x="58" y="51"/>
                        </a:lnTo>
                        <a:lnTo>
                          <a:pt x="39" y="71"/>
                        </a:lnTo>
                        <a:lnTo>
                          <a:pt x="24" y="94"/>
                        </a:lnTo>
                        <a:lnTo>
                          <a:pt x="13" y="120"/>
                        </a:lnTo>
                        <a:lnTo>
                          <a:pt x="10" y="146"/>
                        </a:lnTo>
                        <a:lnTo>
                          <a:pt x="11" y="155"/>
                        </a:lnTo>
                        <a:lnTo>
                          <a:pt x="13" y="162"/>
                        </a:lnTo>
                        <a:lnTo>
                          <a:pt x="18" y="168"/>
                        </a:lnTo>
                        <a:lnTo>
                          <a:pt x="25" y="173"/>
                        </a:lnTo>
                        <a:lnTo>
                          <a:pt x="32" y="175"/>
                        </a:lnTo>
                        <a:lnTo>
                          <a:pt x="40" y="177"/>
                        </a:lnTo>
                        <a:lnTo>
                          <a:pt x="49" y="178"/>
                        </a:lnTo>
                        <a:lnTo>
                          <a:pt x="58" y="178"/>
                        </a:lnTo>
                        <a:lnTo>
                          <a:pt x="66" y="178"/>
                        </a:lnTo>
                        <a:lnTo>
                          <a:pt x="78" y="177"/>
                        </a:lnTo>
                        <a:lnTo>
                          <a:pt x="90" y="176"/>
                        </a:lnTo>
                        <a:lnTo>
                          <a:pt x="105" y="174"/>
                        </a:lnTo>
                        <a:lnTo>
                          <a:pt x="119" y="173"/>
                        </a:lnTo>
                        <a:lnTo>
                          <a:pt x="133" y="171"/>
                        </a:lnTo>
                        <a:lnTo>
                          <a:pt x="146" y="170"/>
                        </a:lnTo>
                        <a:lnTo>
                          <a:pt x="155" y="170"/>
                        </a:lnTo>
                        <a:lnTo>
                          <a:pt x="168" y="169"/>
                        </a:lnTo>
                        <a:lnTo>
                          <a:pt x="180" y="165"/>
                        </a:lnTo>
                        <a:lnTo>
                          <a:pt x="192" y="159"/>
                        </a:lnTo>
                        <a:lnTo>
                          <a:pt x="202" y="150"/>
                        </a:lnTo>
                        <a:lnTo>
                          <a:pt x="210" y="139"/>
                        </a:lnTo>
                        <a:lnTo>
                          <a:pt x="216" y="128"/>
                        </a:lnTo>
                        <a:lnTo>
                          <a:pt x="220" y="115"/>
                        </a:lnTo>
                        <a:lnTo>
                          <a:pt x="222" y="102"/>
                        </a:lnTo>
                        <a:lnTo>
                          <a:pt x="220" y="82"/>
                        </a:lnTo>
                        <a:lnTo>
                          <a:pt x="217" y="63"/>
                        </a:lnTo>
                        <a:lnTo>
                          <a:pt x="210" y="47"/>
                        </a:lnTo>
                        <a:lnTo>
                          <a:pt x="201" y="33"/>
                        </a:lnTo>
                        <a:lnTo>
                          <a:pt x="188" y="23"/>
                        </a:lnTo>
                        <a:lnTo>
                          <a:pt x="173" y="15"/>
                        </a:lnTo>
                        <a:lnTo>
                          <a:pt x="155" y="10"/>
                        </a:lnTo>
                        <a:lnTo>
                          <a:pt x="134" y="9"/>
                        </a:lnTo>
                        <a:lnTo>
                          <a:pt x="13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0" name="Freeform 73"/>
                  <p:cNvSpPr/>
                  <p:nvPr/>
                </p:nvSpPr>
                <p:spPr bwMode="auto">
                  <a:xfrm>
                    <a:off x="891" y="2218"/>
                    <a:ext cx="42" cy="35"/>
                  </a:xfrm>
                  <a:custGeom>
                    <a:avLst/>
                    <a:gdLst>
                      <a:gd name="T0" fmla="*/ 37 w 84"/>
                      <a:gd name="T1" fmla="*/ 70 h 70"/>
                      <a:gd name="T2" fmla="*/ 40 w 84"/>
                      <a:gd name="T3" fmla="*/ 63 h 70"/>
                      <a:gd name="T4" fmla="*/ 40 w 84"/>
                      <a:gd name="T5" fmla="*/ 57 h 70"/>
                      <a:gd name="T6" fmla="*/ 38 w 84"/>
                      <a:gd name="T7" fmla="*/ 53 h 70"/>
                      <a:gd name="T8" fmla="*/ 33 w 84"/>
                      <a:gd name="T9" fmla="*/ 49 h 70"/>
                      <a:gd name="T10" fmla="*/ 28 w 84"/>
                      <a:gd name="T11" fmla="*/ 48 h 70"/>
                      <a:gd name="T12" fmla="*/ 22 w 84"/>
                      <a:gd name="T13" fmla="*/ 48 h 70"/>
                      <a:gd name="T14" fmla="*/ 16 w 84"/>
                      <a:gd name="T15" fmla="*/ 49 h 70"/>
                      <a:gd name="T16" fmla="*/ 9 w 84"/>
                      <a:gd name="T17" fmla="*/ 52 h 70"/>
                      <a:gd name="T18" fmla="*/ 0 w 84"/>
                      <a:gd name="T19" fmla="*/ 48 h 70"/>
                      <a:gd name="T20" fmla="*/ 54 w 84"/>
                      <a:gd name="T21" fmla="*/ 0 h 70"/>
                      <a:gd name="T22" fmla="*/ 84 w 84"/>
                      <a:gd name="T23" fmla="*/ 11 h 70"/>
                      <a:gd name="T24" fmla="*/ 77 w 84"/>
                      <a:gd name="T25" fmla="*/ 24 h 70"/>
                      <a:gd name="T26" fmla="*/ 52 w 84"/>
                      <a:gd name="T27" fmla="*/ 14 h 70"/>
                      <a:gd name="T28" fmla="*/ 24 w 84"/>
                      <a:gd name="T29" fmla="*/ 39 h 70"/>
                      <a:gd name="T30" fmla="*/ 24 w 84"/>
                      <a:gd name="T31" fmla="*/ 39 h 70"/>
                      <a:gd name="T32" fmla="*/ 31 w 84"/>
                      <a:gd name="T33" fmla="*/ 38 h 70"/>
                      <a:gd name="T34" fmla="*/ 37 w 84"/>
                      <a:gd name="T35" fmla="*/ 37 h 70"/>
                      <a:gd name="T36" fmla="*/ 40 w 84"/>
                      <a:gd name="T37" fmla="*/ 38 h 70"/>
                      <a:gd name="T38" fmla="*/ 44 w 84"/>
                      <a:gd name="T39" fmla="*/ 39 h 70"/>
                      <a:gd name="T40" fmla="*/ 48 w 84"/>
                      <a:gd name="T41" fmla="*/ 41 h 70"/>
                      <a:gd name="T42" fmla="*/ 52 w 84"/>
                      <a:gd name="T43" fmla="*/ 44 h 70"/>
                      <a:gd name="T44" fmla="*/ 55 w 84"/>
                      <a:gd name="T45" fmla="*/ 48 h 70"/>
                      <a:gd name="T46" fmla="*/ 57 w 84"/>
                      <a:gd name="T47" fmla="*/ 53 h 70"/>
                      <a:gd name="T48" fmla="*/ 52 w 84"/>
                      <a:gd name="T49" fmla="*/ 57 h 70"/>
                      <a:gd name="T50" fmla="*/ 47 w 84"/>
                      <a:gd name="T51" fmla="*/ 62 h 70"/>
                      <a:gd name="T52" fmla="*/ 42 w 84"/>
                      <a:gd name="T53" fmla="*/ 67 h 70"/>
                      <a:gd name="T54" fmla="*/ 37 w 84"/>
                      <a:gd name="T55"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70">
                        <a:moveTo>
                          <a:pt x="37" y="70"/>
                        </a:moveTo>
                        <a:lnTo>
                          <a:pt x="40" y="63"/>
                        </a:lnTo>
                        <a:lnTo>
                          <a:pt x="40" y="57"/>
                        </a:lnTo>
                        <a:lnTo>
                          <a:pt x="38" y="53"/>
                        </a:lnTo>
                        <a:lnTo>
                          <a:pt x="33" y="49"/>
                        </a:lnTo>
                        <a:lnTo>
                          <a:pt x="28" y="48"/>
                        </a:lnTo>
                        <a:lnTo>
                          <a:pt x="22" y="48"/>
                        </a:lnTo>
                        <a:lnTo>
                          <a:pt x="16" y="49"/>
                        </a:lnTo>
                        <a:lnTo>
                          <a:pt x="9" y="52"/>
                        </a:lnTo>
                        <a:lnTo>
                          <a:pt x="0" y="48"/>
                        </a:lnTo>
                        <a:lnTo>
                          <a:pt x="54" y="0"/>
                        </a:lnTo>
                        <a:lnTo>
                          <a:pt x="84" y="11"/>
                        </a:lnTo>
                        <a:lnTo>
                          <a:pt x="77" y="24"/>
                        </a:lnTo>
                        <a:lnTo>
                          <a:pt x="52" y="14"/>
                        </a:lnTo>
                        <a:lnTo>
                          <a:pt x="24" y="39"/>
                        </a:lnTo>
                        <a:lnTo>
                          <a:pt x="24" y="39"/>
                        </a:lnTo>
                        <a:lnTo>
                          <a:pt x="31" y="38"/>
                        </a:lnTo>
                        <a:lnTo>
                          <a:pt x="37" y="37"/>
                        </a:lnTo>
                        <a:lnTo>
                          <a:pt x="40" y="38"/>
                        </a:lnTo>
                        <a:lnTo>
                          <a:pt x="44" y="39"/>
                        </a:lnTo>
                        <a:lnTo>
                          <a:pt x="48" y="41"/>
                        </a:lnTo>
                        <a:lnTo>
                          <a:pt x="52" y="44"/>
                        </a:lnTo>
                        <a:lnTo>
                          <a:pt x="55" y="48"/>
                        </a:lnTo>
                        <a:lnTo>
                          <a:pt x="57" y="53"/>
                        </a:lnTo>
                        <a:lnTo>
                          <a:pt x="52" y="57"/>
                        </a:lnTo>
                        <a:lnTo>
                          <a:pt x="47" y="62"/>
                        </a:lnTo>
                        <a:lnTo>
                          <a:pt x="42" y="67"/>
                        </a:lnTo>
                        <a:lnTo>
                          <a:pt x="37" y="7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1" name="Freeform 74"/>
                  <p:cNvSpPr/>
                  <p:nvPr/>
                </p:nvSpPr>
                <p:spPr bwMode="auto">
                  <a:xfrm>
                    <a:off x="696" y="2273"/>
                    <a:ext cx="48" cy="83"/>
                  </a:xfrm>
                  <a:custGeom>
                    <a:avLst/>
                    <a:gdLst>
                      <a:gd name="T0" fmla="*/ 96 w 96"/>
                      <a:gd name="T1" fmla="*/ 20 h 166"/>
                      <a:gd name="T2" fmla="*/ 88 w 96"/>
                      <a:gd name="T3" fmla="*/ 13 h 166"/>
                      <a:gd name="T4" fmla="*/ 82 w 96"/>
                      <a:gd name="T5" fmla="*/ 7 h 166"/>
                      <a:gd name="T6" fmla="*/ 78 w 96"/>
                      <a:gd name="T7" fmla="*/ 4 h 166"/>
                      <a:gd name="T8" fmla="*/ 74 w 96"/>
                      <a:gd name="T9" fmla="*/ 0 h 166"/>
                      <a:gd name="T10" fmla="*/ 69 w 96"/>
                      <a:gd name="T11" fmla="*/ 7 h 166"/>
                      <a:gd name="T12" fmla="*/ 66 w 96"/>
                      <a:gd name="T13" fmla="*/ 14 h 166"/>
                      <a:gd name="T14" fmla="*/ 62 w 96"/>
                      <a:gd name="T15" fmla="*/ 22 h 166"/>
                      <a:gd name="T16" fmla="*/ 58 w 96"/>
                      <a:gd name="T17" fmla="*/ 30 h 166"/>
                      <a:gd name="T18" fmla="*/ 54 w 96"/>
                      <a:gd name="T19" fmla="*/ 38 h 166"/>
                      <a:gd name="T20" fmla="*/ 50 w 96"/>
                      <a:gd name="T21" fmla="*/ 46 h 166"/>
                      <a:gd name="T22" fmla="*/ 45 w 96"/>
                      <a:gd name="T23" fmla="*/ 53 h 166"/>
                      <a:gd name="T24" fmla="*/ 39 w 96"/>
                      <a:gd name="T25" fmla="*/ 59 h 166"/>
                      <a:gd name="T26" fmla="*/ 29 w 96"/>
                      <a:gd name="T27" fmla="*/ 68 h 166"/>
                      <a:gd name="T28" fmla="*/ 19 w 96"/>
                      <a:gd name="T29" fmla="*/ 78 h 166"/>
                      <a:gd name="T30" fmla="*/ 11 w 96"/>
                      <a:gd name="T31" fmla="*/ 86 h 166"/>
                      <a:gd name="T32" fmla="*/ 7 w 96"/>
                      <a:gd name="T33" fmla="*/ 93 h 166"/>
                      <a:gd name="T34" fmla="*/ 7 w 96"/>
                      <a:gd name="T35" fmla="*/ 101 h 166"/>
                      <a:gd name="T36" fmla="*/ 7 w 96"/>
                      <a:gd name="T37" fmla="*/ 109 h 166"/>
                      <a:gd name="T38" fmla="*/ 7 w 96"/>
                      <a:gd name="T39" fmla="*/ 117 h 166"/>
                      <a:gd name="T40" fmla="*/ 6 w 96"/>
                      <a:gd name="T41" fmla="*/ 124 h 166"/>
                      <a:gd name="T42" fmla="*/ 2 w 96"/>
                      <a:gd name="T43" fmla="*/ 132 h 166"/>
                      <a:gd name="T44" fmla="*/ 0 w 96"/>
                      <a:gd name="T45" fmla="*/ 142 h 166"/>
                      <a:gd name="T46" fmla="*/ 2 w 96"/>
                      <a:gd name="T47" fmla="*/ 155 h 166"/>
                      <a:gd name="T48" fmla="*/ 14 w 96"/>
                      <a:gd name="T49" fmla="*/ 166 h 166"/>
                      <a:gd name="T50" fmla="*/ 17 w 96"/>
                      <a:gd name="T51" fmla="*/ 160 h 166"/>
                      <a:gd name="T52" fmla="*/ 21 w 96"/>
                      <a:gd name="T53" fmla="*/ 155 h 166"/>
                      <a:gd name="T54" fmla="*/ 23 w 96"/>
                      <a:gd name="T55" fmla="*/ 151 h 166"/>
                      <a:gd name="T56" fmla="*/ 27 w 96"/>
                      <a:gd name="T57" fmla="*/ 147 h 166"/>
                      <a:gd name="T58" fmla="*/ 22 w 96"/>
                      <a:gd name="T59" fmla="*/ 141 h 166"/>
                      <a:gd name="T60" fmla="*/ 22 w 96"/>
                      <a:gd name="T61" fmla="*/ 136 h 166"/>
                      <a:gd name="T62" fmla="*/ 24 w 96"/>
                      <a:gd name="T63" fmla="*/ 132 h 166"/>
                      <a:gd name="T64" fmla="*/ 27 w 96"/>
                      <a:gd name="T65" fmla="*/ 127 h 166"/>
                      <a:gd name="T66" fmla="*/ 28 w 96"/>
                      <a:gd name="T67" fmla="*/ 121 h 166"/>
                      <a:gd name="T68" fmla="*/ 27 w 96"/>
                      <a:gd name="T69" fmla="*/ 113 h 166"/>
                      <a:gd name="T70" fmla="*/ 27 w 96"/>
                      <a:gd name="T71" fmla="*/ 106 h 166"/>
                      <a:gd name="T72" fmla="*/ 30 w 96"/>
                      <a:gd name="T73" fmla="*/ 101 h 166"/>
                      <a:gd name="T74" fmla="*/ 37 w 96"/>
                      <a:gd name="T75" fmla="*/ 94 h 166"/>
                      <a:gd name="T76" fmla="*/ 46 w 96"/>
                      <a:gd name="T77" fmla="*/ 84 h 166"/>
                      <a:gd name="T78" fmla="*/ 57 w 96"/>
                      <a:gd name="T79" fmla="*/ 73 h 166"/>
                      <a:gd name="T80" fmla="*/ 67 w 96"/>
                      <a:gd name="T81" fmla="*/ 60 h 166"/>
                      <a:gd name="T82" fmla="*/ 77 w 96"/>
                      <a:gd name="T83" fmla="*/ 48 h 166"/>
                      <a:gd name="T84" fmla="*/ 85 w 96"/>
                      <a:gd name="T85" fmla="*/ 36 h 166"/>
                      <a:gd name="T86" fmla="*/ 92 w 96"/>
                      <a:gd name="T87" fmla="*/ 27 h 166"/>
                      <a:gd name="T88" fmla="*/ 96 w 9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6" h="166">
                        <a:moveTo>
                          <a:pt x="96" y="20"/>
                        </a:moveTo>
                        <a:lnTo>
                          <a:pt x="88" y="13"/>
                        </a:lnTo>
                        <a:lnTo>
                          <a:pt x="82" y="7"/>
                        </a:lnTo>
                        <a:lnTo>
                          <a:pt x="78" y="4"/>
                        </a:lnTo>
                        <a:lnTo>
                          <a:pt x="74" y="0"/>
                        </a:lnTo>
                        <a:lnTo>
                          <a:pt x="69" y="7"/>
                        </a:lnTo>
                        <a:lnTo>
                          <a:pt x="66" y="14"/>
                        </a:lnTo>
                        <a:lnTo>
                          <a:pt x="62" y="22"/>
                        </a:lnTo>
                        <a:lnTo>
                          <a:pt x="58" y="30"/>
                        </a:lnTo>
                        <a:lnTo>
                          <a:pt x="54" y="38"/>
                        </a:lnTo>
                        <a:lnTo>
                          <a:pt x="50" y="46"/>
                        </a:lnTo>
                        <a:lnTo>
                          <a:pt x="45" y="53"/>
                        </a:lnTo>
                        <a:lnTo>
                          <a:pt x="39" y="59"/>
                        </a:lnTo>
                        <a:lnTo>
                          <a:pt x="29" y="68"/>
                        </a:lnTo>
                        <a:lnTo>
                          <a:pt x="19" y="78"/>
                        </a:lnTo>
                        <a:lnTo>
                          <a:pt x="11" y="86"/>
                        </a:lnTo>
                        <a:lnTo>
                          <a:pt x="7" y="93"/>
                        </a:lnTo>
                        <a:lnTo>
                          <a:pt x="7" y="101"/>
                        </a:lnTo>
                        <a:lnTo>
                          <a:pt x="7" y="109"/>
                        </a:lnTo>
                        <a:lnTo>
                          <a:pt x="7" y="117"/>
                        </a:lnTo>
                        <a:lnTo>
                          <a:pt x="6" y="124"/>
                        </a:lnTo>
                        <a:lnTo>
                          <a:pt x="2" y="132"/>
                        </a:lnTo>
                        <a:lnTo>
                          <a:pt x="0" y="142"/>
                        </a:lnTo>
                        <a:lnTo>
                          <a:pt x="2" y="155"/>
                        </a:lnTo>
                        <a:lnTo>
                          <a:pt x="14" y="166"/>
                        </a:lnTo>
                        <a:lnTo>
                          <a:pt x="17" y="160"/>
                        </a:lnTo>
                        <a:lnTo>
                          <a:pt x="21" y="155"/>
                        </a:lnTo>
                        <a:lnTo>
                          <a:pt x="23" y="151"/>
                        </a:lnTo>
                        <a:lnTo>
                          <a:pt x="27" y="147"/>
                        </a:lnTo>
                        <a:lnTo>
                          <a:pt x="22" y="141"/>
                        </a:lnTo>
                        <a:lnTo>
                          <a:pt x="22" y="136"/>
                        </a:lnTo>
                        <a:lnTo>
                          <a:pt x="24" y="132"/>
                        </a:lnTo>
                        <a:lnTo>
                          <a:pt x="27" y="127"/>
                        </a:lnTo>
                        <a:lnTo>
                          <a:pt x="28" y="121"/>
                        </a:lnTo>
                        <a:lnTo>
                          <a:pt x="27" y="113"/>
                        </a:lnTo>
                        <a:lnTo>
                          <a:pt x="27" y="106"/>
                        </a:lnTo>
                        <a:lnTo>
                          <a:pt x="30" y="101"/>
                        </a:lnTo>
                        <a:lnTo>
                          <a:pt x="37" y="94"/>
                        </a:lnTo>
                        <a:lnTo>
                          <a:pt x="46" y="84"/>
                        </a:lnTo>
                        <a:lnTo>
                          <a:pt x="57" y="73"/>
                        </a:lnTo>
                        <a:lnTo>
                          <a:pt x="67" y="60"/>
                        </a:lnTo>
                        <a:lnTo>
                          <a:pt x="77" y="48"/>
                        </a:lnTo>
                        <a:lnTo>
                          <a:pt x="85" y="36"/>
                        </a:lnTo>
                        <a:lnTo>
                          <a:pt x="92" y="27"/>
                        </a:lnTo>
                        <a:lnTo>
                          <a:pt x="96" y="2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2" name="Freeform 75"/>
                  <p:cNvSpPr/>
                  <p:nvPr/>
                </p:nvSpPr>
                <p:spPr bwMode="auto">
                  <a:xfrm>
                    <a:off x="651" y="2038"/>
                    <a:ext cx="285" cy="164"/>
                  </a:xfrm>
                  <a:custGeom>
                    <a:avLst/>
                    <a:gdLst>
                      <a:gd name="T0" fmla="*/ 236 w 571"/>
                      <a:gd name="T1" fmla="*/ 4 h 330"/>
                      <a:gd name="T2" fmla="*/ 250 w 571"/>
                      <a:gd name="T3" fmla="*/ 0 h 330"/>
                      <a:gd name="T4" fmla="*/ 259 w 571"/>
                      <a:gd name="T5" fmla="*/ 5 h 330"/>
                      <a:gd name="T6" fmla="*/ 270 w 571"/>
                      <a:gd name="T7" fmla="*/ 10 h 330"/>
                      <a:gd name="T8" fmla="*/ 282 w 571"/>
                      <a:gd name="T9" fmla="*/ 14 h 330"/>
                      <a:gd name="T10" fmla="*/ 294 w 571"/>
                      <a:gd name="T11" fmla="*/ 19 h 330"/>
                      <a:gd name="T12" fmla="*/ 303 w 571"/>
                      <a:gd name="T13" fmla="*/ 23 h 330"/>
                      <a:gd name="T14" fmla="*/ 316 w 571"/>
                      <a:gd name="T15" fmla="*/ 31 h 330"/>
                      <a:gd name="T16" fmla="*/ 331 w 571"/>
                      <a:gd name="T17" fmla="*/ 42 h 330"/>
                      <a:gd name="T18" fmla="*/ 347 w 571"/>
                      <a:gd name="T19" fmla="*/ 52 h 330"/>
                      <a:gd name="T20" fmla="*/ 364 w 571"/>
                      <a:gd name="T21" fmla="*/ 65 h 330"/>
                      <a:gd name="T22" fmla="*/ 401 w 571"/>
                      <a:gd name="T23" fmla="*/ 91 h 330"/>
                      <a:gd name="T24" fmla="*/ 446 w 571"/>
                      <a:gd name="T25" fmla="*/ 125 h 330"/>
                      <a:gd name="T26" fmla="*/ 480 w 571"/>
                      <a:gd name="T27" fmla="*/ 151 h 330"/>
                      <a:gd name="T28" fmla="*/ 495 w 571"/>
                      <a:gd name="T29" fmla="*/ 163 h 330"/>
                      <a:gd name="T30" fmla="*/ 509 w 571"/>
                      <a:gd name="T31" fmla="*/ 172 h 330"/>
                      <a:gd name="T32" fmla="*/ 524 w 571"/>
                      <a:gd name="T33" fmla="*/ 182 h 330"/>
                      <a:gd name="T34" fmla="*/ 539 w 571"/>
                      <a:gd name="T35" fmla="*/ 193 h 330"/>
                      <a:gd name="T36" fmla="*/ 555 w 571"/>
                      <a:gd name="T37" fmla="*/ 209 h 330"/>
                      <a:gd name="T38" fmla="*/ 571 w 571"/>
                      <a:gd name="T39" fmla="*/ 246 h 330"/>
                      <a:gd name="T40" fmla="*/ 565 w 571"/>
                      <a:gd name="T41" fmla="*/ 285 h 330"/>
                      <a:gd name="T42" fmla="*/ 551 w 571"/>
                      <a:gd name="T43" fmla="*/ 304 h 330"/>
                      <a:gd name="T44" fmla="*/ 530 w 571"/>
                      <a:gd name="T45" fmla="*/ 317 h 330"/>
                      <a:gd name="T46" fmla="*/ 502 w 571"/>
                      <a:gd name="T47" fmla="*/ 319 h 330"/>
                      <a:gd name="T48" fmla="*/ 469 w 571"/>
                      <a:gd name="T49" fmla="*/ 312 h 330"/>
                      <a:gd name="T50" fmla="*/ 444 w 571"/>
                      <a:gd name="T51" fmla="*/ 301 h 330"/>
                      <a:gd name="T52" fmla="*/ 428 w 571"/>
                      <a:gd name="T53" fmla="*/ 286 h 330"/>
                      <a:gd name="T54" fmla="*/ 416 w 571"/>
                      <a:gd name="T55" fmla="*/ 266 h 330"/>
                      <a:gd name="T56" fmla="*/ 404 w 571"/>
                      <a:gd name="T57" fmla="*/ 250 h 330"/>
                      <a:gd name="T58" fmla="*/ 386 w 571"/>
                      <a:gd name="T59" fmla="*/ 239 h 330"/>
                      <a:gd name="T60" fmla="*/ 358 w 571"/>
                      <a:gd name="T61" fmla="*/ 223 h 330"/>
                      <a:gd name="T62" fmla="*/ 327 w 571"/>
                      <a:gd name="T63" fmla="*/ 201 h 330"/>
                      <a:gd name="T64" fmla="*/ 305 w 571"/>
                      <a:gd name="T65" fmla="*/ 180 h 330"/>
                      <a:gd name="T66" fmla="*/ 291 w 571"/>
                      <a:gd name="T67" fmla="*/ 165 h 330"/>
                      <a:gd name="T68" fmla="*/ 278 w 571"/>
                      <a:gd name="T69" fmla="*/ 150 h 330"/>
                      <a:gd name="T70" fmla="*/ 267 w 571"/>
                      <a:gd name="T71" fmla="*/ 139 h 330"/>
                      <a:gd name="T72" fmla="*/ 259 w 571"/>
                      <a:gd name="T73" fmla="*/ 129 h 330"/>
                      <a:gd name="T74" fmla="*/ 251 w 571"/>
                      <a:gd name="T75" fmla="*/ 127 h 330"/>
                      <a:gd name="T76" fmla="*/ 245 w 571"/>
                      <a:gd name="T77" fmla="*/ 139 h 330"/>
                      <a:gd name="T78" fmla="*/ 237 w 571"/>
                      <a:gd name="T79" fmla="*/ 151 h 330"/>
                      <a:gd name="T80" fmla="*/ 226 w 571"/>
                      <a:gd name="T81" fmla="*/ 164 h 330"/>
                      <a:gd name="T82" fmla="*/ 213 w 571"/>
                      <a:gd name="T83" fmla="*/ 177 h 330"/>
                      <a:gd name="T84" fmla="*/ 200 w 571"/>
                      <a:gd name="T85" fmla="*/ 190 h 330"/>
                      <a:gd name="T86" fmla="*/ 182 w 571"/>
                      <a:gd name="T87" fmla="*/ 205 h 330"/>
                      <a:gd name="T88" fmla="*/ 162 w 571"/>
                      <a:gd name="T89" fmla="*/ 219 h 330"/>
                      <a:gd name="T90" fmla="*/ 143 w 571"/>
                      <a:gd name="T91" fmla="*/ 233 h 330"/>
                      <a:gd name="T92" fmla="*/ 126 w 571"/>
                      <a:gd name="T93" fmla="*/ 247 h 330"/>
                      <a:gd name="T94" fmla="*/ 95 w 571"/>
                      <a:gd name="T95" fmla="*/ 272 h 330"/>
                      <a:gd name="T96" fmla="*/ 59 w 571"/>
                      <a:gd name="T97" fmla="*/ 300 h 330"/>
                      <a:gd name="T98" fmla="*/ 32 w 571"/>
                      <a:gd name="T99" fmla="*/ 322 h 330"/>
                      <a:gd name="T100" fmla="*/ 21 w 571"/>
                      <a:gd name="T101" fmla="*/ 330 h 330"/>
                      <a:gd name="T102" fmla="*/ 8 w 571"/>
                      <a:gd name="T103" fmla="*/ 329 h 330"/>
                      <a:gd name="T104" fmla="*/ 0 w 571"/>
                      <a:gd name="T105" fmla="*/ 319 h 330"/>
                      <a:gd name="T106" fmla="*/ 1 w 571"/>
                      <a:gd name="T107" fmla="*/ 307 h 330"/>
                      <a:gd name="T108" fmla="*/ 9 w 571"/>
                      <a:gd name="T109" fmla="*/ 287 h 330"/>
                      <a:gd name="T110" fmla="*/ 32 w 571"/>
                      <a:gd name="T111" fmla="*/ 246 h 330"/>
                      <a:gd name="T112" fmla="*/ 67 w 571"/>
                      <a:gd name="T113" fmla="*/ 190 h 330"/>
                      <a:gd name="T114" fmla="*/ 104 w 571"/>
                      <a:gd name="T115" fmla="*/ 135 h 330"/>
                      <a:gd name="T116" fmla="*/ 131 w 571"/>
                      <a:gd name="T117" fmla="*/ 102 h 330"/>
                      <a:gd name="T118" fmla="*/ 159 w 571"/>
                      <a:gd name="T119" fmla="*/ 75 h 330"/>
                      <a:gd name="T120" fmla="*/ 192 w 571"/>
                      <a:gd name="T121" fmla="*/ 45 h 330"/>
                      <a:gd name="T122" fmla="*/ 220 w 571"/>
                      <a:gd name="T123" fmla="*/ 2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1" h="330">
                        <a:moveTo>
                          <a:pt x="228" y="12"/>
                        </a:moveTo>
                        <a:lnTo>
                          <a:pt x="236" y="4"/>
                        </a:lnTo>
                        <a:lnTo>
                          <a:pt x="244" y="0"/>
                        </a:lnTo>
                        <a:lnTo>
                          <a:pt x="250" y="0"/>
                        </a:lnTo>
                        <a:lnTo>
                          <a:pt x="256" y="3"/>
                        </a:lnTo>
                        <a:lnTo>
                          <a:pt x="259" y="5"/>
                        </a:lnTo>
                        <a:lnTo>
                          <a:pt x="264" y="6"/>
                        </a:lnTo>
                        <a:lnTo>
                          <a:pt x="270" y="10"/>
                        </a:lnTo>
                        <a:lnTo>
                          <a:pt x="276" y="12"/>
                        </a:lnTo>
                        <a:lnTo>
                          <a:pt x="282" y="14"/>
                        </a:lnTo>
                        <a:lnTo>
                          <a:pt x="288" y="17"/>
                        </a:lnTo>
                        <a:lnTo>
                          <a:pt x="294" y="19"/>
                        </a:lnTo>
                        <a:lnTo>
                          <a:pt x="298" y="21"/>
                        </a:lnTo>
                        <a:lnTo>
                          <a:pt x="303" y="23"/>
                        </a:lnTo>
                        <a:lnTo>
                          <a:pt x="309" y="28"/>
                        </a:lnTo>
                        <a:lnTo>
                          <a:pt x="316" y="31"/>
                        </a:lnTo>
                        <a:lnTo>
                          <a:pt x="324" y="37"/>
                        </a:lnTo>
                        <a:lnTo>
                          <a:pt x="331" y="42"/>
                        </a:lnTo>
                        <a:lnTo>
                          <a:pt x="339" y="48"/>
                        </a:lnTo>
                        <a:lnTo>
                          <a:pt x="347" y="52"/>
                        </a:lnTo>
                        <a:lnTo>
                          <a:pt x="354" y="57"/>
                        </a:lnTo>
                        <a:lnTo>
                          <a:pt x="364" y="65"/>
                        </a:lnTo>
                        <a:lnTo>
                          <a:pt x="380" y="76"/>
                        </a:lnTo>
                        <a:lnTo>
                          <a:pt x="401" y="91"/>
                        </a:lnTo>
                        <a:lnTo>
                          <a:pt x="424" y="109"/>
                        </a:lnTo>
                        <a:lnTo>
                          <a:pt x="446" y="125"/>
                        </a:lnTo>
                        <a:lnTo>
                          <a:pt x="465" y="140"/>
                        </a:lnTo>
                        <a:lnTo>
                          <a:pt x="480" y="151"/>
                        </a:lnTo>
                        <a:lnTo>
                          <a:pt x="489" y="158"/>
                        </a:lnTo>
                        <a:lnTo>
                          <a:pt x="495" y="163"/>
                        </a:lnTo>
                        <a:lnTo>
                          <a:pt x="501" y="167"/>
                        </a:lnTo>
                        <a:lnTo>
                          <a:pt x="509" y="172"/>
                        </a:lnTo>
                        <a:lnTo>
                          <a:pt x="517" y="178"/>
                        </a:lnTo>
                        <a:lnTo>
                          <a:pt x="524" y="182"/>
                        </a:lnTo>
                        <a:lnTo>
                          <a:pt x="532" y="188"/>
                        </a:lnTo>
                        <a:lnTo>
                          <a:pt x="539" y="193"/>
                        </a:lnTo>
                        <a:lnTo>
                          <a:pt x="545" y="197"/>
                        </a:lnTo>
                        <a:lnTo>
                          <a:pt x="555" y="209"/>
                        </a:lnTo>
                        <a:lnTo>
                          <a:pt x="565" y="225"/>
                        </a:lnTo>
                        <a:lnTo>
                          <a:pt x="571" y="246"/>
                        </a:lnTo>
                        <a:lnTo>
                          <a:pt x="569" y="273"/>
                        </a:lnTo>
                        <a:lnTo>
                          <a:pt x="565" y="285"/>
                        </a:lnTo>
                        <a:lnTo>
                          <a:pt x="560" y="295"/>
                        </a:lnTo>
                        <a:lnTo>
                          <a:pt x="551" y="304"/>
                        </a:lnTo>
                        <a:lnTo>
                          <a:pt x="541" y="311"/>
                        </a:lnTo>
                        <a:lnTo>
                          <a:pt x="530" y="317"/>
                        </a:lnTo>
                        <a:lnTo>
                          <a:pt x="516" y="319"/>
                        </a:lnTo>
                        <a:lnTo>
                          <a:pt x="502" y="319"/>
                        </a:lnTo>
                        <a:lnTo>
                          <a:pt x="486" y="317"/>
                        </a:lnTo>
                        <a:lnTo>
                          <a:pt x="469" y="312"/>
                        </a:lnTo>
                        <a:lnTo>
                          <a:pt x="456" y="307"/>
                        </a:lnTo>
                        <a:lnTo>
                          <a:pt x="444" y="301"/>
                        </a:lnTo>
                        <a:lnTo>
                          <a:pt x="436" y="294"/>
                        </a:lnTo>
                        <a:lnTo>
                          <a:pt x="428" y="286"/>
                        </a:lnTo>
                        <a:lnTo>
                          <a:pt x="423" y="277"/>
                        </a:lnTo>
                        <a:lnTo>
                          <a:pt x="416" y="266"/>
                        </a:lnTo>
                        <a:lnTo>
                          <a:pt x="409" y="255"/>
                        </a:lnTo>
                        <a:lnTo>
                          <a:pt x="404" y="250"/>
                        </a:lnTo>
                        <a:lnTo>
                          <a:pt x="396" y="246"/>
                        </a:lnTo>
                        <a:lnTo>
                          <a:pt x="386" y="239"/>
                        </a:lnTo>
                        <a:lnTo>
                          <a:pt x="373" y="231"/>
                        </a:lnTo>
                        <a:lnTo>
                          <a:pt x="358" y="223"/>
                        </a:lnTo>
                        <a:lnTo>
                          <a:pt x="342" y="212"/>
                        </a:lnTo>
                        <a:lnTo>
                          <a:pt x="327" y="201"/>
                        </a:lnTo>
                        <a:lnTo>
                          <a:pt x="312" y="187"/>
                        </a:lnTo>
                        <a:lnTo>
                          <a:pt x="305" y="180"/>
                        </a:lnTo>
                        <a:lnTo>
                          <a:pt x="298" y="173"/>
                        </a:lnTo>
                        <a:lnTo>
                          <a:pt x="291" y="165"/>
                        </a:lnTo>
                        <a:lnTo>
                          <a:pt x="284" y="157"/>
                        </a:lnTo>
                        <a:lnTo>
                          <a:pt x="278" y="150"/>
                        </a:lnTo>
                        <a:lnTo>
                          <a:pt x="272" y="144"/>
                        </a:lnTo>
                        <a:lnTo>
                          <a:pt x="267" y="139"/>
                        </a:lnTo>
                        <a:lnTo>
                          <a:pt x="264" y="135"/>
                        </a:lnTo>
                        <a:lnTo>
                          <a:pt x="259" y="129"/>
                        </a:lnTo>
                        <a:lnTo>
                          <a:pt x="255" y="127"/>
                        </a:lnTo>
                        <a:lnTo>
                          <a:pt x="251" y="127"/>
                        </a:lnTo>
                        <a:lnTo>
                          <a:pt x="249" y="132"/>
                        </a:lnTo>
                        <a:lnTo>
                          <a:pt x="245" y="139"/>
                        </a:lnTo>
                        <a:lnTo>
                          <a:pt x="242" y="145"/>
                        </a:lnTo>
                        <a:lnTo>
                          <a:pt x="237" y="151"/>
                        </a:lnTo>
                        <a:lnTo>
                          <a:pt x="232" y="157"/>
                        </a:lnTo>
                        <a:lnTo>
                          <a:pt x="226" y="164"/>
                        </a:lnTo>
                        <a:lnTo>
                          <a:pt x="220" y="170"/>
                        </a:lnTo>
                        <a:lnTo>
                          <a:pt x="213" y="177"/>
                        </a:lnTo>
                        <a:lnTo>
                          <a:pt x="207" y="183"/>
                        </a:lnTo>
                        <a:lnTo>
                          <a:pt x="200" y="190"/>
                        </a:lnTo>
                        <a:lnTo>
                          <a:pt x="192" y="198"/>
                        </a:lnTo>
                        <a:lnTo>
                          <a:pt x="182" y="205"/>
                        </a:lnTo>
                        <a:lnTo>
                          <a:pt x="173" y="212"/>
                        </a:lnTo>
                        <a:lnTo>
                          <a:pt x="162" y="219"/>
                        </a:lnTo>
                        <a:lnTo>
                          <a:pt x="152" y="226"/>
                        </a:lnTo>
                        <a:lnTo>
                          <a:pt x="143" y="233"/>
                        </a:lnTo>
                        <a:lnTo>
                          <a:pt x="135" y="239"/>
                        </a:lnTo>
                        <a:lnTo>
                          <a:pt x="126" y="247"/>
                        </a:lnTo>
                        <a:lnTo>
                          <a:pt x="111" y="258"/>
                        </a:lnTo>
                        <a:lnTo>
                          <a:pt x="95" y="272"/>
                        </a:lnTo>
                        <a:lnTo>
                          <a:pt x="76" y="286"/>
                        </a:lnTo>
                        <a:lnTo>
                          <a:pt x="59" y="300"/>
                        </a:lnTo>
                        <a:lnTo>
                          <a:pt x="44" y="312"/>
                        </a:lnTo>
                        <a:lnTo>
                          <a:pt x="32" y="322"/>
                        </a:lnTo>
                        <a:lnTo>
                          <a:pt x="27" y="326"/>
                        </a:lnTo>
                        <a:lnTo>
                          <a:pt x="21" y="330"/>
                        </a:lnTo>
                        <a:lnTo>
                          <a:pt x="15" y="330"/>
                        </a:lnTo>
                        <a:lnTo>
                          <a:pt x="8" y="329"/>
                        </a:lnTo>
                        <a:lnTo>
                          <a:pt x="4" y="325"/>
                        </a:lnTo>
                        <a:lnTo>
                          <a:pt x="0" y="319"/>
                        </a:lnTo>
                        <a:lnTo>
                          <a:pt x="0" y="314"/>
                        </a:lnTo>
                        <a:lnTo>
                          <a:pt x="1" y="307"/>
                        </a:lnTo>
                        <a:lnTo>
                          <a:pt x="5" y="299"/>
                        </a:lnTo>
                        <a:lnTo>
                          <a:pt x="9" y="287"/>
                        </a:lnTo>
                        <a:lnTo>
                          <a:pt x="20" y="269"/>
                        </a:lnTo>
                        <a:lnTo>
                          <a:pt x="32" y="246"/>
                        </a:lnTo>
                        <a:lnTo>
                          <a:pt x="49" y="218"/>
                        </a:lnTo>
                        <a:lnTo>
                          <a:pt x="67" y="190"/>
                        </a:lnTo>
                        <a:lnTo>
                          <a:pt x="85" y="162"/>
                        </a:lnTo>
                        <a:lnTo>
                          <a:pt x="104" y="135"/>
                        </a:lnTo>
                        <a:lnTo>
                          <a:pt x="122" y="111"/>
                        </a:lnTo>
                        <a:lnTo>
                          <a:pt x="131" y="102"/>
                        </a:lnTo>
                        <a:lnTo>
                          <a:pt x="144" y="89"/>
                        </a:lnTo>
                        <a:lnTo>
                          <a:pt x="159" y="75"/>
                        </a:lnTo>
                        <a:lnTo>
                          <a:pt x="175" y="60"/>
                        </a:lnTo>
                        <a:lnTo>
                          <a:pt x="192" y="45"/>
                        </a:lnTo>
                        <a:lnTo>
                          <a:pt x="207" y="31"/>
                        </a:lnTo>
                        <a:lnTo>
                          <a:pt x="220" y="20"/>
                        </a:lnTo>
                        <a:lnTo>
                          <a:pt x="228"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3" name="Freeform 76"/>
                  <p:cNvSpPr/>
                  <p:nvPr/>
                </p:nvSpPr>
                <p:spPr bwMode="auto">
                  <a:xfrm>
                    <a:off x="652" y="2187"/>
                    <a:ext cx="14" cy="14"/>
                  </a:xfrm>
                  <a:custGeom>
                    <a:avLst/>
                    <a:gdLst>
                      <a:gd name="T0" fmla="*/ 0 w 28"/>
                      <a:gd name="T1" fmla="*/ 11 h 28"/>
                      <a:gd name="T2" fmla="*/ 0 w 28"/>
                      <a:gd name="T3" fmla="*/ 17 h 28"/>
                      <a:gd name="T4" fmla="*/ 2 w 28"/>
                      <a:gd name="T5" fmla="*/ 22 h 28"/>
                      <a:gd name="T6" fmla="*/ 5 w 28"/>
                      <a:gd name="T7" fmla="*/ 26 h 28"/>
                      <a:gd name="T8" fmla="*/ 10 w 28"/>
                      <a:gd name="T9" fmla="*/ 28 h 28"/>
                      <a:gd name="T10" fmla="*/ 16 w 28"/>
                      <a:gd name="T11" fmla="*/ 28 h 28"/>
                      <a:gd name="T12" fmla="*/ 21 w 28"/>
                      <a:gd name="T13" fmla="*/ 26 h 28"/>
                      <a:gd name="T14" fmla="*/ 26 w 28"/>
                      <a:gd name="T15" fmla="*/ 23 h 28"/>
                      <a:gd name="T16" fmla="*/ 28 w 28"/>
                      <a:gd name="T17" fmla="*/ 17 h 28"/>
                      <a:gd name="T18" fmla="*/ 28 w 28"/>
                      <a:gd name="T19" fmla="*/ 11 h 28"/>
                      <a:gd name="T20" fmla="*/ 26 w 28"/>
                      <a:gd name="T21" fmla="*/ 7 h 28"/>
                      <a:gd name="T22" fmla="*/ 23 w 28"/>
                      <a:gd name="T23" fmla="*/ 2 h 28"/>
                      <a:gd name="T24" fmla="*/ 17 w 28"/>
                      <a:gd name="T25" fmla="*/ 0 h 28"/>
                      <a:gd name="T26" fmla="*/ 11 w 28"/>
                      <a:gd name="T27" fmla="*/ 0 h 28"/>
                      <a:gd name="T28" fmla="*/ 6 w 28"/>
                      <a:gd name="T29" fmla="*/ 2 h 28"/>
                      <a:gd name="T30" fmla="*/ 2 w 28"/>
                      <a:gd name="T31" fmla="*/ 5 h 28"/>
                      <a:gd name="T32" fmla="*/ 0 w 28"/>
                      <a:gd name="T33" fmla="*/ 1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 h="28">
                        <a:moveTo>
                          <a:pt x="0" y="11"/>
                        </a:moveTo>
                        <a:lnTo>
                          <a:pt x="0" y="17"/>
                        </a:lnTo>
                        <a:lnTo>
                          <a:pt x="2" y="22"/>
                        </a:lnTo>
                        <a:lnTo>
                          <a:pt x="5" y="26"/>
                        </a:lnTo>
                        <a:lnTo>
                          <a:pt x="10" y="28"/>
                        </a:lnTo>
                        <a:lnTo>
                          <a:pt x="16" y="28"/>
                        </a:lnTo>
                        <a:lnTo>
                          <a:pt x="21" y="26"/>
                        </a:lnTo>
                        <a:lnTo>
                          <a:pt x="26" y="23"/>
                        </a:lnTo>
                        <a:lnTo>
                          <a:pt x="28" y="17"/>
                        </a:lnTo>
                        <a:lnTo>
                          <a:pt x="28" y="11"/>
                        </a:lnTo>
                        <a:lnTo>
                          <a:pt x="26" y="7"/>
                        </a:lnTo>
                        <a:lnTo>
                          <a:pt x="23" y="2"/>
                        </a:lnTo>
                        <a:lnTo>
                          <a:pt x="17" y="0"/>
                        </a:lnTo>
                        <a:lnTo>
                          <a:pt x="11" y="0"/>
                        </a:lnTo>
                        <a:lnTo>
                          <a:pt x="6" y="2"/>
                        </a:lnTo>
                        <a:lnTo>
                          <a:pt x="2" y="5"/>
                        </a:lnTo>
                        <a:lnTo>
                          <a:pt x="0" y="11"/>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4" name="Freeform 77"/>
                  <p:cNvSpPr/>
                  <p:nvPr/>
                </p:nvSpPr>
                <p:spPr bwMode="auto">
                  <a:xfrm>
                    <a:off x="892" y="2154"/>
                    <a:ext cx="14" cy="14"/>
                  </a:xfrm>
                  <a:custGeom>
                    <a:avLst/>
                    <a:gdLst>
                      <a:gd name="T0" fmla="*/ 0 w 29"/>
                      <a:gd name="T1" fmla="*/ 10 h 28"/>
                      <a:gd name="T2" fmla="*/ 0 w 29"/>
                      <a:gd name="T3" fmla="*/ 16 h 28"/>
                      <a:gd name="T4" fmla="*/ 3 w 29"/>
                      <a:gd name="T5" fmla="*/ 22 h 28"/>
                      <a:gd name="T6" fmla="*/ 6 w 29"/>
                      <a:gd name="T7" fmla="*/ 25 h 28"/>
                      <a:gd name="T8" fmla="*/ 12 w 29"/>
                      <a:gd name="T9" fmla="*/ 28 h 28"/>
                      <a:gd name="T10" fmla="*/ 18 w 29"/>
                      <a:gd name="T11" fmla="*/ 28 h 28"/>
                      <a:gd name="T12" fmla="*/ 22 w 29"/>
                      <a:gd name="T13" fmla="*/ 26 h 28"/>
                      <a:gd name="T14" fmla="*/ 27 w 29"/>
                      <a:gd name="T15" fmla="*/ 23 h 28"/>
                      <a:gd name="T16" fmla="*/ 29 w 29"/>
                      <a:gd name="T17" fmla="*/ 17 h 28"/>
                      <a:gd name="T18" fmla="*/ 29 w 29"/>
                      <a:gd name="T19" fmla="*/ 12 h 28"/>
                      <a:gd name="T20" fmla="*/ 27 w 29"/>
                      <a:gd name="T21" fmla="*/ 6 h 28"/>
                      <a:gd name="T22" fmla="*/ 23 w 29"/>
                      <a:gd name="T23" fmla="*/ 2 h 28"/>
                      <a:gd name="T24" fmla="*/ 18 w 29"/>
                      <a:gd name="T25" fmla="*/ 0 h 28"/>
                      <a:gd name="T26" fmla="*/ 12 w 29"/>
                      <a:gd name="T27" fmla="*/ 0 h 28"/>
                      <a:gd name="T28" fmla="*/ 7 w 29"/>
                      <a:gd name="T29" fmla="*/ 1 h 28"/>
                      <a:gd name="T30" fmla="*/ 3 w 29"/>
                      <a:gd name="T31" fmla="*/ 5 h 28"/>
                      <a:gd name="T32" fmla="*/ 0 w 29"/>
                      <a:gd name="T33" fmla="*/ 1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8">
                        <a:moveTo>
                          <a:pt x="0" y="10"/>
                        </a:moveTo>
                        <a:lnTo>
                          <a:pt x="0" y="16"/>
                        </a:lnTo>
                        <a:lnTo>
                          <a:pt x="3" y="22"/>
                        </a:lnTo>
                        <a:lnTo>
                          <a:pt x="6" y="25"/>
                        </a:lnTo>
                        <a:lnTo>
                          <a:pt x="12" y="28"/>
                        </a:lnTo>
                        <a:lnTo>
                          <a:pt x="18" y="28"/>
                        </a:lnTo>
                        <a:lnTo>
                          <a:pt x="22" y="26"/>
                        </a:lnTo>
                        <a:lnTo>
                          <a:pt x="27" y="23"/>
                        </a:lnTo>
                        <a:lnTo>
                          <a:pt x="29" y="17"/>
                        </a:lnTo>
                        <a:lnTo>
                          <a:pt x="29" y="12"/>
                        </a:lnTo>
                        <a:lnTo>
                          <a:pt x="27" y="6"/>
                        </a:lnTo>
                        <a:lnTo>
                          <a:pt x="23" y="2"/>
                        </a:lnTo>
                        <a:lnTo>
                          <a:pt x="18" y="0"/>
                        </a:lnTo>
                        <a:lnTo>
                          <a:pt x="12" y="0"/>
                        </a:lnTo>
                        <a:lnTo>
                          <a:pt x="7" y="1"/>
                        </a:lnTo>
                        <a:lnTo>
                          <a:pt x="3" y="5"/>
                        </a:lnTo>
                        <a:lnTo>
                          <a:pt x="0" y="1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5" name="Freeform 78"/>
                  <p:cNvSpPr/>
                  <p:nvPr/>
                </p:nvSpPr>
                <p:spPr bwMode="auto">
                  <a:xfrm>
                    <a:off x="563" y="2187"/>
                    <a:ext cx="105" cy="50"/>
                  </a:xfrm>
                  <a:custGeom>
                    <a:avLst/>
                    <a:gdLst>
                      <a:gd name="T0" fmla="*/ 208 w 211"/>
                      <a:gd name="T1" fmla="*/ 5 h 100"/>
                      <a:gd name="T2" fmla="*/ 198 w 211"/>
                      <a:gd name="T3" fmla="*/ 0 h 100"/>
                      <a:gd name="T4" fmla="*/ 184 w 211"/>
                      <a:gd name="T5" fmla="*/ 1 h 100"/>
                      <a:gd name="T6" fmla="*/ 167 w 211"/>
                      <a:gd name="T7" fmla="*/ 2 h 100"/>
                      <a:gd name="T8" fmla="*/ 150 w 211"/>
                      <a:gd name="T9" fmla="*/ 4 h 100"/>
                      <a:gd name="T10" fmla="*/ 137 w 211"/>
                      <a:gd name="T11" fmla="*/ 8 h 100"/>
                      <a:gd name="T12" fmla="*/ 131 w 211"/>
                      <a:gd name="T13" fmla="*/ 13 h 100"/>
                      <a:gd name="T14" fmla="*/ 118 w 211"/>
                      <a:gd name="T15" fmla="*/ 26 h 100"/>
                      <a:gd name="T16" fmla="*/ 100 w 211"/>
                      <a:gd name="T17" fmla="*/ 42 h 100"/>
                      <a:gd name="T18" fmla="*/ 84 w 211"/>
                      <a:gd name="T19" fmla="*/ 55 h 100"/>
                      <a:gd name="T20" fmla="*/ 73 w 211"/>
                      <a:gd name="T21" fmla="*/ 61 h 100"/>
                      <a:gd name="T22" fmla="*/ 58 w 211"/>
                      <a:gd name="T23" fmla="*/ 65 h 100"/>
                      <a:gd name="T24" fmla="*/ 43 w 211"/>
                      <a:gd name="T25" fmla="*/ 71 h 100"/>
                      <a:gd name="T26" fmla="*/ 29 w 211"/>
                      <a:gd name="T27" fmla="*/ 74 h 100"/>
                      <a:gd name="T28" fmla="*/ 15 w 211"/>
                      <a:gd name="T29" fmla="*/ 77 h 100"/>
                      <a:gd name="T30" fmla="*/ 1 w 211"/>
                      <a:gd name="T31" fmla="*/ 81 h 100"/>
                      <a:gd name="T32" fmla="*/ 1 w 211"/>
                      <a:gd name="T33" fmla="*/ 88 h 100"/>
                      <a:gd name="T34" fmla="*/ 8 w 211"/>
                      <a:gd name="T35" fmla="*/ 93 h 100"/>
                      <a:gd name="T36" fmla="*/ 20 w 211"/>
                      <a:gd name="T37" fmla="*/ 96 h 100"/>
                      <a:gd name="T38" fmla="*/ 32 w 211"/>
                      <a:gd name="T39" fmla="*/ 99 h 100"/>
                      <a:gd name="T40" fmla="*/ 44 w 211"/>
                      <a:gd name="T41" fmla="*/ 100 h 100"/>
                      <a:gd name="T42" fmla="*/ 55 w 211"/>
                      <a:gd name="T43" fmla="*/ 99 h 100"/>
                      <a:gd name="T44" fmla="*/ 66 w 211"/>
                      <a:gd name="T45" fmla="*/ 98 h 100"/>
                      <a:gd name="T46" fmla="*/ 75 w 211"/>
                      <a:gd name="T47" fmla="*/ 96 h 100"/>
                      <a:gd name="T48" fmla="*/ 84 w 211"/>
                      <a:gd name="T49" fmla="*/ 96 h 100"/>
                      <a:gd name="T50" fmla="*/ 93 w 211"/>
                      <a:gd name="T51" fmla="*/ 98 h 100"/>
                      <a:gd name="T52" fmla="*/ 104 w 211"/>
                      <a:gd name="T53" fmla="*/ 98 h 100"/>
                      <a:gd name="T54" fmla="*/ 112 w 211"/>
                      <a:gd name="T55" fmla="*/ 98 h 100"/>
                      <a:gd name="T56" fmla="*/ 119 w 211"/>
                      <a:gd name="T57" fmla="*/ 94 h 100"/>
                      <a:gd name="T58" fmla="*/ 131 w 211"/>
                      <a:gd name="T59" fmla="*/ 84 h 100"/>
                      <a:gd name="T60" fmla="*/ 147 w 211"/>
                      <a:gd name="T61" fmla="*/ 69 h 100"/>
                      <a:gd name="T62" fmla="*/ 161 w 211"/>
                      <a:gd name="T63" fmla="*/ 56 h 100"/>
                      <a:gd name="T64" fmla="*/ 170 w 211"/>
                      <a:gd name="T65" fmla="*/ 50 h 100"/>
                      <a:gd name="T66" fmla="*/ 185 w 211"/>
                      <a:gd name="T67" fmla="*/ 42 h 100"/>
                      <a:gd name="T68" fmla="*/ 200 w 211"/>
                      <a:gd name="T69" fmla="*/ 32 h 100"/>
                      <a:gd name="T70" fmla="*/ 211 w 211"/>
                      <a:gd name="T71"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1" h="100">
                        <a:moveTo>
                          <a:pt x="211" y="12"/>
                        </a:moveTo>
                        <a:lnTo>
                          <a:pt x="208" y="5"/>
                        </a:lnTo>
                        <a:lnTo>
                          <a:pt x="204" y="1"/>
                        </a:lnTo>
                        <a:lnTo>
                          <a:pt x="198" y="0"/>
                        </a:lnTo>
                        <a:lnTo>
                          <a:pt x="190" y="0"/>
                        </a:lnTo>
                        <a:lnTo>
                          <a:pt x="184" y="1"/>
                        </a:lnTo>
                        <a:lnTo>
                          <a:pt x="176" y="2"/>
                        </a:lnTo>
                        <a:lnTo>
                          <a:pt x="167" y="2"/>
                        </a:lnTo>
                        <a:lnTo>
                          <a:pt x="159" y="3"/>
                        </a:lnTo>
                        <a:lnTo>
                          <a:pt x="150" y="4"/>
                        </a:lnTo>
                        <a:lnTo>
                          <a:pt x="142" y="7"/>
                        </a:lnTo>
                        <a:lnTo>
                          <a:pt x="137" y="8"/>
                        </a:lnTo>
                        <a:lnTo>
                          <a:pt x="134" y="10"/>
                        </a:lnTo>
                        <a:lnTo>
                          <a:pt x="131" y="13"/>
                        </a:lnTo>
                        <a:lnTo>
                          <a:pt x="126" y="19"/>
                        </a:lnTo>
                        <a:lnTo>
                          <a:pt x="118" y="26"/>
                        </a:lnTo>
                        <a:lnTo>
                          <a:pt x="109" y="34"/>
                        </a:lnTo>
                        <a:lnTo>
                          <a:pt x="100" y="42"/>
                        </a:lnTo>
                        <a:lnTo>
                          <a:pt x="92" y="49"/>
                        </a:lnTo>
                        <a:lnTo>
                          <a:pt x="84" y="55"/>
                        </a:lnTo>
                        <a:lnTo>
                          <a:pt x="78" y="58"/>
                        </a:lnTo>
                        <a:lnTo>
                          <a:pt x="73" y="61"/>
                        </a:lnTo>
                        <a:lnTo>
                          <a:pt x="66" y="63"/>
                        </a:lnTo>
                        <a:lnTo>
                          <a:pt x="58" y="65"/>
                        </a:lnTo>
                        <a:lnTo>
                          <a:pt x="51" y="69"/>
                        </a:lnTo>
                        <a:lnTo>
                          <a:pt x="43" y="71"/>
                        </a:lnTo>
                        <a:lnTo>
                          <a:pt x="35" y="73"/>
                        </a:lnTo>
                        <a:lnTo>
                          <a:pt x="29" y="74"/>
                        </a:lnTo>
                        <a:lnTo>
                          <a:pt x="23" y="76"/>
                        </a:lnTo>
                        <a:lnTo>
                          <a:pt x="15" y="77"/>
                        </a:lnTo>
                        <a:lnTo>
                          <a:pt x="7" y="79"/>
                        </a:lnTo>
                        <a:lnTo>
                          <a:pt x="1" y="81"/>
                        </a:lnTo>
                        <a:lnTo>
                          <a:pt x="0" y="86"/>
                        </a:lnTo>
                        <a:lnTo>
                          <a:pt x="1" y="88"/>
                        </a:lnTo>
                        <a:lnTo>
                          <a:pt x="4" y="91"/>
                        </a:lnTo>
                        <a:lnTo>
                          <a:pt x="8" y="93"/>
                        </a:lnTo>
                        <a:lnTo>
                          <a:pt x="14" y="94"/>
                        </a:lnTo>
                        <a:lnTo>
                          <a:pt x="20" y="96"/>
                        </a:lnTo>
                        <a:lnTo>
                          <a:pt x="27" y="98"/>
                        </a:lnTo>
                        <a:lnTo>
                          <a:pt x="32" y="99"/>
                        </a:lnTo>
                        <a:lnTo>
                          <a:pt x="38" y="100"/>
                        </a:lnTo>
                        <a:lnTo>
                          <a:pt x="44" y="100"/>
                        </a:lnTo>
                        <a:lnTo>
                          <a:pt x="50" y="100"/>
                        </a:lnTo>
                        <a:lnTo>
                          <a:pt x="55" y="99"/>
                        </a:lnTo>
                        <a:lnTo>
                          <a:pt x="61" y="99"/>
                        </a:lnTo>
                        <a:lnTo>
                          <a:pt x="66" y="98"/>
                        </a:lnTo>
                        <a:lnTo>
                          <a:pt x="70" y="98"/>
                        </a:lnTo>
                        <a:lnTo>
                          <a:pt x="75" y="96"/>
                        </a:lnTo>
                        <a:lnTo>
                          <a:pt x="80" y="96"/>
                        </a:lnTo>
                        <a:lnTo>
                          <a:pt x="84" y="96"/>
                        </a:lnTo>
                        <a:lnTo>
                          <a:pt x="89" y="98"/>
                        </a:lnTo>
                        <a:lnTo>
                          <a:pt x="93" y="98"/>
                        </a:lnTo>
                        <a:lnTo>
                          <a:pt x="99" y="98"/>
                        </a:lnTo>
                        <a:lnTo>
                          <a:pt x="104" y="98"/>
                        </a:lnTo>
                        <a:lnTo>
                          <a:pt x="108" y="98"/>
                        </a:lnTo>
                        <a:lnTo>
                          <a:pt x="112" y="98"/>
                        </a:lnTo>
                        <a:lnTo>
                          <a:pt x="115" y="96"/>
                        </a:lnTo>
                        <a:lnTo>
                          <a:pt x="119" y="94"/>
                        </a:lnTo>
                        <a:lnTo>
                          <a:pt x="124" y="89"/>
                        </a:lnTo>
                        <a:lnTo>
                          <a:pt x="131" y="84"/>
                        </a:lnTo>
                        <a:lnTo>
                          <a:pt x="139" y="76"/>
                        </a:lnTo>
                        <a:lnTo>
                          <a:pt x="147" y="69"/>
                        </a:lnTo>
                        <a:lnTo>
                          <a:pt x="156" y="61"/>
                        </a:lnTo>
                        <a:lnTo>
                          <a:pt x="161" y="56"/>
                        </a:lnTo>
                        <a:lnTo>
                          <a:pt x="166" y="53"/>
                        </a:lnTo>
                        <a:lnTo>
                          <a:pt x="170" y="50"/>
                        </a:lnTo>
                        <a:lnTo>
                          <a:pt x="177" y="47"/>
                        </a:lnTo>
                        <a:lnTo>
                          <a:pt x="185" y="42"/>
                        </a:lnTo>
                        <a:lnTo>
                          <a:pt x="193" y="38"/>
                        </a:lnTo>
                        <a:lnTo>
                          <a:pt x="200" y="32"/>
                        </a:lnTo>
                        <a:lnTo>
                          <a:pt x="206" y="26"/>
                        </a:lnTo>
                        <a:lnTo>
                          <a:pt x="211" y="19"/>
                        </a:lnTo>
                        <a:lnTo>
                          <a:pt x="211" y="1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6" name="Freeform 79"/>
                  <p:cNvSpPr/>
                  <p:nvPr/>
                </p:nvSpPr>
                <p:spPr bwMode="auto">
                  <a:xfrm>
                    <a:off x="650" y="2188"/>
                    <a:ext cx="14" cy="14"/>
                  </a:xfrm>
                  <a:custGeom>
                    <a:avLst/>
                    <a:gdLst>
                      <a:gd name="T0" fmla="*/ 0 w 29"/>
                      <a:gd name="T1" fmla="*/ 17 h 29"/>
                      <a:gd name="T2" fmla="*/ 2 w 29"/>
                      <a:gd name="T3" fmla="*/ 23 h 29"/>
                      <a:gd name="T4" fmla="*/ 7 w 29"/>
                      <a:gd name="T5" fmla="*/ 26 h 29"/>
                      <a:gd name="T6" fmla="*/ 12 w 29"/>
                      <a:gd name="T7" fmla="*/ 29 h 29"/>
                      <a:gd name="T8" fmla="*/ 17 w 29"/>
                      <a:gd name="T9" fmla="*/ 29 h 29"/>
                      <a:gd name="T10" fmla="*/ 23 w 29"/>
                      <a:gd name="T11" fmla="*/ 26 h 29"/>
                      <a:gd name="T12" fmla="*/ 27 w 29"/>
                      <a:gd name="T13" fmla="*/ 23 h 29"/>
                      <a:gd name="T14" fmla="*/ 29 w 29"/>
                      <a:gd name="T15" fmla="*/ 18 h 29"/>
                      <a:gd name="T16" fmla="*/ 29 w 29"/>
                      <a:gd name="T17" fmla="*/ 13 h 29"/>
                      <a:gd name="T18" fmla="*/ 27 w 29"/>
                      <a:gd name="T19" fmla="*/ 7 h 29"/>
                      <a:gd name="T20" fmla="*/ 23 w 29"/>
                      <a:gd name="T21" fmla="*/ 2 h 29"/>
                      <a:gd name="T22" fmla="*/ 18 w 29"/>
                      <a:gd name="T23" fmla="*/ 0 h 29"/>
                      <a:gd name="T24" fmla="*/ 13 w 29"/>
                      <a:gd name="T25" fmla="*/ 0 h 29"/>
                      <a:gd name="T26" fmla="*/ 7 w 29"/>
                      <a:gd name="T27" fmla="*/ 2 h 29"/>
                      <a:gd name="T28" fmla="*/ 4 w 29"/>
                      <a:gd name="T29" fmla="*/ 6 h 29"/>
                      <a:gd name="T30" fmla="*/ 0 w 29"/>
                      <a:gd name="T31" fmla="*/ 11 h 29"/>
                      <a:gd name="T32" fmla="*/ 0 w 29"/>
                      <a:gd name="T3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0" y="17"/>
                        </a:moveTo>
                        <a:lnTo>
                          <a:pt x="2" y="23"/>
                        </a:lnTo>
                        <a:lnTo>
                          <a:pt x="7" y="26"/>
                        </a:lnTo>
                        <a:lnTo>
                          <a:pt x="12" y="29"/>
                        </a:lnTo>
                        <a:lnTo>
                          <a:pt x="17" y="29"/>
                        </a:lnTo>
                        <a:lnTo>
                          <a:pt x="23" y="26"/>
                        </a:lnTo>
                        <a:lnTo>
                          <a:pt x="27" y="23"/>
                        </a:lnTo>
                        <a:lnTo>
                          <a:pt x="29" y="18"/>
                        </a:lnTo>
                        <a:lnTo>
                          <a:pt x="29" y="13"/>
                        </a:lnTo>
                        <a:lnTo>
                          <a:pt x="27" y="7"/>
                        </a:lnTo>
                        <a:lnTo>
                          <a:pt x="23" y="2"/>
                        </a:lnTo>
                        <a:lnTo>
                          <a:pt x="18" y="0"/>
                        </a:lnTo>
                        <a:lnTo>
                          <a:pt x="13" y="0"/>
                        </a:lnTo>
                        <a:lnTo>
                          <a:pt x="7" y="2"/>
                        </a:lnTo>
                        <a:lnTo>
                          <a:pt x="4" y="6"/>
                        </a:lnTo>
                        <a:lnTo>
                          <a:pt x="0" y="11"/>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7" name="Freeform 80"/>
                  <p:cNvSpPr/>
                  <p:nvPr/>
                </p:nvSpPr>
                <p:spPr bwMode="auto">
                  <a:xfrm>
                    <a:off x="1187" y="2501"/>
                    <a:ext cx="130" cy="65"/>
                  </a:xfrm>
                  <a:custGeom>
                    <a:avLst/>
                    <a:gdLst>
                      <a:gd name="T0" fmla="*/ 8 w 259"/>
                      <a:gd name="T1" fmla="*/ 6 h 132"/>
                      <a:gd name="T2" fmla="*/ 5 w 259"/>
                      <a:gd name="T3" fmla="*/ 12 h 132"/>
                      <a:gd name="T4" fmla="*/ 2 w 259"/>
                      <a:gd name="T5" fmla="*/ 20 h 132"/>
                      <a:gd name="T6" fmla="*/ 0 w 259"/>
                      <a:gd name="T7" fmla="*/ 31 h 132"/>
                      <a:gd name="T8" fmla="*/ 0 w 259"/>
                      <a:gd name="T9" fmla="*/ 45 h 132"/>
                      <a:gd name="T10" fmla="*/ 1 w 259"/>
                      <a:gd name="T11" fmla="*/ 61 h 132"/>
                      <a:gd name="T12" fmla="*/ 1 w 259"/>
                      <a:gd name="T13" fmla="*/ 77 h 132"/>
                      <a:gd name="T14" fmla="*/ 3 w 259"/>
                      <a:gd name="T15" fmla="*/ 95 h 132"/>
                      <a:gd name="T16" fmla="*/ 10 w 259"/>
                      <a:gd name="T17" fmla="*/ 111 h 132"/>
                      <a:gd name="T18" fmla="*/ 17 w 259"/>
                      <a:gd name="T19" fmla="*/ 121 h 132"/>
                      <a:gd name="T20" fmla="*/ 21 w 259"/>
                      <a:gd name="T21" fmla="*/ 129 h 132"/>
                      <a:gd name="T22" fmla="*/ 24 w 259"/>
                      <a:gd name="T23" fmla="*/ 132 h 132"/>
                      <a:gd name="T24" fmla="*/ 32 w 259"/>
                      <a:gd name="T25" fmla="*/ 130 h 132"/>
                      <a:gd name="T26" fmla="*/ 34 w 259"/>
                      <a:gd name="T27" fmla="*/ 129 h 132"/>
                      <a:gd name="T28" fmla="*/ 38 w 259"/>
                      <a:gd name="T29" fmla="*/ 128 h 132"/>
                      <a:gd name="T30" fmla="*/ 41 w 259"/>
                      <a:gd name="T31" fmla="*/ 126 h 132"/>
                      <a:gd name="T32" fmla="*/ 46 w 259"/>
                      <a:gd name="T33" fmla="*/ 123 h 132"/>
                      <a:gd name="T34" fmla="*/ 51 w 259"/>
                      <a:gd name="T35" fmla="*/ 120 h 132"/>
                      <a:gd name="T36" fmla="*/ 57 w 259"/>
                      <a:gd name="T37" fmla="*/ 118 h 132"/>
                      <a:gd name="T38" fmla="*/ 64 w 259"/>
                      <a:gd name="T39" fmla="*/ 115 h 132"/>
                      <a:gd name="T40" fmla="*/ 72 w 259"/>
                      <a:gd name="T41" fmla="*/ 113 h 132"/>
                      <a:gd name="T42" fmla="*/ 83 w 259"/>
                      <a:gd name="T43" fmla="*/ 111 h 132"/>
                      <a:gd name="T44" fmla="*/ 95 w 259"/>
                      <a:gd name="T45" fmla="*/ 107 h 132"/>
                      <a:gd name="T46" fmla="*/ 112 w 259"/>
                      <a:gd name="T47" fmla="*/ 103 h 132"/>
                      <a:gd name="T48" fmla="*/ 128 w 259"/>
                      <a:gd name="T49" fmla="*/ 98 h 132"/>
                      <a:gd name="T50" fmla="*/ 145 w 259"/>
                      <a:gd name="T51" fmla="*/ 92 h 132"/>
                      <a:gd name="T52" fmla="*/ 161 w 259"/>
                      <a:gd name="T53" fmla="*/ 87 h 132"/>
                      <a:gd name="T54" fmla="*/ 176 w 259"/>
                      <a:gd name="T55" fmla="*/ 80 h 132"/>
                      <a:gd name="T56" fmla="*/ 190 w 259"/>
                      <a:gd name="T57" fmla="*/ 73 h 132"/>
                      <a:gd name="T58" fmla="*/ 202 w 259"/>
                      <a:gd name="T59" fmla="*/ 66 h 132"/>
                      <a:gd name="T60" fmla="*/ 215 w 259"/>
                      <a:gd name="T61" fmla="*/ 58 h 132"/>
                      <a:gd name="T62" fmla="*/ 228 w 259"/>
                      <a:gd name="T63" fmla="*/ 51 h 132"/>
                      <a:gd name="T64" fmla="*/ 239 w 259"/>
                      <a:gd name="T65" fmla="*/ 44 h 132"/>
                      <a:gd name="T66" fmla="*/ 249 w 259"/>
                      <a:gd name="T67" fmla="*/ 37 h 132"/>
                      <a:gd name="T68" fmla="*/ 255 w 259"/>
                      <a:gd name="T69" fmla="*/ 31 h 132"/>
                      <a:gd name="T70" fmla="*/ 259 w 259"/>
                      <a:gd name="T71" fmla="*/ 27 h 132"/>
                      <a:gd name="T72" fmla="*/ 259 w 259"/>
                      <a:gd name="T73" fmla="*/ 22 h 132"/>
                      <a:gd name="T74" fmla="*/ 254 w 259"/>
                      <a:gd name="T75" fmla="*/ 19 h 132"/>
                      <a:gd name="T76" fmla="*/ 244 w 259"/>
                      <a:gd name="T77" fmla="*/ 18 h 132"/>
                      <a:gd name="T78" fmla="*/ 230 w 259"/>
                      <a:gd name="T79" fmla="*/ 18 h 132"/>
                      <a:gd name="T80" fmla="*/ 215 w 259"/>
                      <a:gd name="T81" fmla="*/ 18 h 132"/>
                      <a:gd name="T82" fmla="*/ 199 w 259"/>
                      <a:gd name="T83" fmla="*/ 19 h 132"/>
                      <a:gd name="T84" fmla="*/ 183 w 259"/>
                      <a:gd name="T85" fmla="*/ 20 h 132"/>
                      <a:gd name="T86" fmla="*/ 170 w 259"/>
                      <a:gd name="T87" fmla="*/ 21 h 132"/>
                      <a:gd name="T88" fmla="*/ 161 w 259"/>
                      <a:gd name="T89" fmla="*/ 22 h 132"/>
                      <a:gd name="T90" fmla="*/ 143 w 259"/>
                      <a:gd name="T91" fmla="*/ 19 h 132"/>
                      <a:gd name="T92" fmla="*/ 121 w 259"/>
                      <a:gd name="T93" fmla="*/ 14 h 132"/>
                      <a:gd name="T94" fmla="*/ 98 w 259"/>
                      <a:gd name="T95" fmla="*/ 9 h 132"/>
                      <a:gd name="T96" fmla="*/ 75 w 259"/>
                      <a:gd name="T97" fmla="*/ 5 h 132"/>
                      <a:gd name="T98" fmla="*/ 52 w 259"/>
                      <a:gd name="T99" fmla="*/ 1 h 132"/>
                      <a:gd name="T100" fmla="*/ 32 w 259"/>
                      <a:gd name="T101" fmla="*/ 0 h 132"/>
                      <a:gd name="T102" fmla="*/ 17 w 259"/>
                      <a:gd name="T103" fmla="*/ 1 h 132"/>
                      <a:gd name="T104" fmla="*/ 8 w 259"/>
                      <a:gd name="T105" fmla="*/ 6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9" h="132">
                        <a:moveTo>
                          <a:pt x="8" y="6"/>
                        </a:moveTo>
                        <a:lnTo>
                          <a:pt x="5" y="12"/>
                        </a:lnTo>
                        <a:lnTo>
                          <a:pt x="2" y="20"/>
                        </a:lnTo>
                        <a:lnTo>
                          <a:pt x="0" y="31"/>
                        </a:lnTo>
                        <a:lnTo>
                          <a:pt x="0" y="45"/>
                        </a:lnTo>
                        <a:lnTo>
                          <a:pt x="1" y="61"/>
                        </a:lnTo>
                        <a:lnTo>
                          <a:pt x="1" y="77"/>
                        </a:lnTo>
                        <a:lnTo>
                          <a:pt x="3" y="95"/>
                        </a:lnTo>
                        <a:lnTo>
                          <a:pt x="10" y="111"/>
                        </a:lnTo>
                        <a:lnTo>
                          <a:pt x="17" y="121"/>
                        </a:lnTo>
                        <a:lnTo>
                          <a:pt x="21" y="129"/>
                        </a:lnTo>
                        <a:lnTo>
                          <a:pt x="24" y="132"/>
                        </a:lnTo>
                        <a:lnTo>
                          <a:pt x="32" y="130"/>
                        </a:lnTo>
                        <a:lnTo>
                          <a:pt x="34" y="129"/>
                        </a:lnTo>
                        <a:lnTo>
                          <a:pt x="38" y="128"/>
                        </a:lnTo>
                        <a:lnTo>
                          <a:pt x="41" y="126"/>
                        </a:lnTo>
                        <a:lnTo>
                          <a:pt x="46" y="123"/>
                        </a:lnTo>
                        <a:lnTo>
                          <a:pt x="51" y="120"/>
                        </a:lnTo>
                        <a:lnTo>
                          <a:pt x="57" y="118"/>
                        </a:lnTo>
                        <a:lnTo>
                          <a:pt x="64" y="115"/>
                        </a:lnTo>
                        <a:lnTo>
                          <a:pt x="72" y="113"/>
                        </a:lnTo>
                        <a:lnTo>
                          <a:pt x="83" y="111"/>
                        </a:lnTo>
                        <a:lnTo>
                          <a:pt x="95" y="107"/>
                        </a:lnTo>
                        <a:lnTo>
                          <a:pt x="112" y="103"/>
                        </a:lnTo>
                        <a:lnTo>
                          <a:pt x="128" y="98"/>
                        </a:lnTo>
                        <a:lnTo>
                          <a:pt x="145" y="92"/>
                        </a:lnTo>
                        <a:lnTo>
                          <a:pt x="161" y="87"/>
                        </a:lnTo>
                        <a:lnTo>
                          <a:pt x="176" y="80"/>
                        </a:lnTo>
                        <a:lnTo>
                          <a:pt x="190" y="73"/>
                        </a:lnTo>
                        <a:lnTo>
                          <a:pt x="202" y="66"/>
                        </a:lnTo>
                        <a:lnTo>
                          <a:pt x="215" y="58"/>
                        </a:lnTo>
                        <a:lnTo>
                          <a:pt x="228" y="51"/>
                        </a:lnTo>
                        <a:lnTo>
                          <a:pt x="239" y="44"/>
                        </a:lnTo>
                        <a:lnTo>
                          <a:pt x="249" y="37"/>
                        </a:lnTo>
                        <a:lnTo>
                          <a:pt x="255" y="31"/>
                        </a:lnTo>
                        <a:lnTo>
                          <a:pt x="259" y="27"/>
                        </a:lnTo>
                        <a:lnTo>
                          <a:pt x="259" y="22"/>
                        </a:lnTo>
                        <a:lnTo>
                          <a:pt x="254" y="19"/>
                        </a:lnTo>
                        <a:lnTo>
                          <a:pt x="244" y="18"/>
                        </a:lnTo>
                        <a:lnTo>
                          <a:pt x="230" y="18"/>
                        </a:lnTo>
                        <a:lnTo>
                          <a:pt x="215" y="18"/>
                        </a:lnTo>
                        <a:lnTo>
                          <a:pt x="199" y="19"/>
                        </a:lnTo>
                        <a:lnTo>
                          <a:pt x="183" y="20"/>
                        </a:lnTo>
                        <a:lnTo>
                          <a:pt x="170" y="21"/>
                        </a:lnTo>
                        <a:lnTo>
                          <a:pt x="161" y="22"/>
                        </a:lnTo>
                        <a:lnTo>
                          <a:pt x="143" y="19"/>
                        </a:lnTo>
                        <a:lnTo>
                          <a:pt x="121" y="14"/>
                        </a:lnTo>
                        <a:lnTo>
                          <a:pt x="98" y="9"/>
                        </a:lnTo>
                        <a:lnTo>
                          <a:pt x="75" y="5"/>
                        </a:lnTo>
                        <a:lnTo>
                          <a:pt x="52" y="1"/>
                        </a:lnTo>
                        <a:lnTo>
                          <a:pt x="32" y="0"/>
                        </a:lnTo>
                        <a:lnTo>
                          <a:pt x="17" y="1"/>
                        </a:lnTo>
                        <a:lnTo>
                          <a:pt x="8" y="6"/>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8" name="Freeform 81"/>
                  <p:cNvSpPr/>
                  <p:nvPr/>
                </p:nvSpPr>
                <p:spPr bwMode="auto">
                  <a:xfrm>
                    <a:off x="1196" y="2509"/>
                    <a:ext cx="14" cy="14"/>
                  </a:xfrm>
                  <a:custGeom>
                    <a:avLst/>
                    <a:gdLst>
                      <a:gd name="T0" fmla="*/ 25 w 29"/>
                      <a:gd name="T1" fmla="*/ 25 h 29"/>
                      <a:gd name="T2" fmla="*/ 29 w 29"/>
                      <a:gd name="T3" fmla="*/ 20 h 29"/>
                      <a:gd name="T4" fmla="*/ 29 w 29"/>
                      <a:gd name="T5" fmla="*/ 14 h 29"/>
                      <a:gd name="T6" fmla="*/ 28 w 29"/>
                      <a:gd name="T7" fmla="*/ 10 h 29"/>
                      <a:gd name="T8" fmla="*/ 24 w 29"/>
                      <a:gd name="T9" fmla="*/ 5 h 29"/>
                      <a:gd name="T10" fmla="*/ 20 w 29"/>
                      <a:gd name="T11" fmla="*/ 2 h 29"/>
                      <a:gd name="T12" fmla="*/ 14 w 29"/>
                      <a:gd name="T13" fmla="*/ 0 h 29"/>
                      <a:gd name="T14" fmla="*/ 9 w 29"/>
                      <a:gd name="T15" fmla="*/ 2 h 29"/>
                      <a:gd name="T16" fmla="*/ 5 w 29"/>
                      <a:gd name="T17" fmla="*/ 5 h 29"/>
                      <a:gd name="T18" fmla="*/ 1 w 29"/>
                      <a:gd name="T19" fmla="*/ 10 h 29"/>
                      <a:gd name="T20" fmla="*/ 0 w 29"/>
                      <a:gd name="T21" fmla="*/ 15 h 29"/>
                      <a:gd name="T22" fmla="*/ 1 w 29"/>
                      <a:gd name="T23" fmla="*/ 21 h 29"/>
                      <a:gd name="T24" fmla="*/ 5 w 29"/>
                      <a:gd name="T25" fmla="*/ 26 h 29"/>
                      <a:gd name="T26" fmla="*/ 9 w 29"/>
                      <a:gd name="T27" fmla="*/ 29 h 29"/>
                      <a:gd name="T28" fmla="*/ 15 w 29"/>
                      <a:gd name="T29" fmla="*/ 29 h 29"/>
                      <a:gd name="T30" fmla="*/ 21 w 29"/>
                      <a:gd name="T31" fmla="*/ 28 h 29"/>
                      <a:gd name="T32" fmla="*/ 25 w 29"/>
                      <a:gd name="T33"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5" y="25"/>
                        </a:moveTo>
                        <a:lnTo>
                          <a:pt x="29" y="20"/>
                        </a:lnTo>
                        <a:lnTo>
                          <a:pt x="29" y="14"/>
                        </a:lnTo>
                        <a:lnTo>
                          <a:pt x="28" y="10"/>
                        </a:lnTo>
                        <a:lnTo>
                          <a:pt x="24" y="5"/>
                        </a:lnTo>
                        <a:lnTo>
                          <a:pt x="20" y="2"/>
                        </a:lnTo>
                        <a:lnTo>
                          <a:pt x="14" y="0"/>
                        </a:lnTo>
                        <a:lnTo>
                          <a:pt x="9" y="2"/>
                        </a:lnTo>
                        <a:lnTo>
                          <a:pt x="5" y="5"/>
                        </a:lnTo>
                        <a:lnTo>
                          <a:pt x="1" y="10"/>
                        </a:lnTo>
                        <a:lnTo>
                          <a:pt x="0" y="15"/>
                        </a:lnTo>
                        <a:lnTo>
                          <a:pt x="1" y="21"/>
                        </a:lnTo>
                        <a:lnTo>
                          <a:pt x="5" y="26"/>
                        </a:lnTo>
                        <a:lnTo>
                          <a:pt x="9" y="29"/>
                        </a:lnTo>
                        <a:lnTo>
                          <a:pt x="15" y="29"/>
                        </a:lnTo>
                        <a:lnTo>
                          <a:pt x="21" y="28"/>
                        </a:lnTo>
                        <a:lnTo>
                          <a:pt x="25" y="2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89" name="Freeform 82"/>
                  <p:cNvSpPr/>
                  <p:nvPr/>
                </p:nvSpPr>
                <p:spPr bwMode="auto">
                  <a:xfrm>
                    <a:off x="1186" y="2505"/>
                    <a:ext cx="136" cy="65"/>
                  </a:xfrm>
                  <a:custGeom>
                    <a:avLst/>
                    <a:gdLst>
                      <a:gd name="T0" fmla="*/ 1 w 270"/>
                      <a:gd name="T1" fmla="*/ 78 h 131"/>
                      <a:gd name="T2" fmla="*/ 12 w 270"/>
                      <a:gd name="T3" fmla="*/ 111 h 131"/>
                      <a:gd name="T4" fmla="*/ 32 w 270"/>
                      <a:gd name="T5" fmla="*/ 129 h 131"/>
                      <a:gd name="T6" fmla="*/ 40 w 270"/>
                      <a:gd name="T7" fmla="*/ 131 h 131"/>
                      <a:gd name="T8" fmla="*/ 49 w 270"/>
                      <a:gd name="T9" fmla="*/ 126 h 131"/>
                      <a:gd name="T10" fmla="*/ 64 w 270"/>
                      <a:gd name="T11" fmla="*/ 121 h 131"/>
                      <a:gd name="T12" fmla="*/ 83 w 270"/>
                      <a:gd name="T13" fmla="*/ 114 h 131"/>
                      <a:gd name="T14" fmla="*/ 95 w 270"/>
                      <a:gd name="T15" fmla="*/ 108 h 131"/>
                      <a:gd name="T16" fmla="*/ 103 w 270"/>
                      <a:gd name="T17" fmla="*/ 103 h 131"/>
                      <a:gd name="T18" fmla="*/ 130 w 270"/>
                      <a:gd name="T19" fmla="*/ 94 h 131"/>
                      <a:gd name="T20" fmla="*/ 168 w 270"/>
                      <a:gd name="T21" fmla="*/ 82 h 131"/>
                      <a:gd name="T22" fmla="*/ 204 w 270"/>
                      <a:gd name="T23" fmla="*/ 70 h 131"/>
                      <a:gd name="T24" fmla="*/ 229 w 270"/>
                      <a:gd name="T25" fmla="*/ 58 h 131"/>
                      <a:gd name="T26" fmla="*/ 249 w 270"/>
                      <a:gd name="T27" fmla="*/ 45 h 131"/>
                      <a:gd name="T28" fmla="*/ 264 w 270"/>
                      <a:gd name="T29" fmla="*/ 33 h 131"/>
                      <a:gd name="T30" fmla="*/ 270 w 270"/>
                      <a:gd name="T31" fmla="*/ 21 h 131"/>
                      <a:gd name="T32" fmla="*/ 262 w 270"/>
                      <a:gd name="T33" fmla="*/ 10 h 131"/>
                      <a:gd name="T34" fmla="*/ 251 w 270"/>
                      <a:gd name="T35" fmla="*/ 4 h 131"/>
                      <a:gd name="T36" fmla="*/ 237 w 270"/>
                      <a:gd name="T37" fmla="*/ 4 h 131"/>
                      <a:gd name="T38" fmla="*/ 216 w 270"/>
                      <a:gd name="T39" fmla="*/ 5 h 131"/>
                      <a:gd name="T40" fmla="*/ 190 w 270"/>
                      <a:gd name="T41" fmla="*/ 6 h 131"/>
                      <a:gd name="T42" fmla="*/ 169 w 270"/>
                      <a:gd name="T43" fmla="*/ 6 h 131"/>
                      <a:gd name="T44" fmla="*/ 158 w 270"/>
                      <a:gd name="T45" fmla="*/ 6 h 131"/>
                      <a:gd name="T46" fmla="*/ 146 w 270"/>
                      <a:gd name="T47" fmla="*/ 4 h 131"/>
                      <a:gd name="T48" fmla="*/ 133 w 270"/>
                      <a:gd name="T49" fmla="*/ 3 h 131"/>
                      <a:gd name="T50" fmla="*/ 123 w 270"/>
                      <a:gd name="T51" fmla="*/ 0 h 131"/>
                      <a:gd name="T52" fmla="*/ 117 w 270"/>
                      <a:gd name="T53" fmla="*/ 7 h 131"/>
                      <a:gd name="T54" fmla="*/ 118 w 270"/>
                      <a:gd name="T55" fmla="*/ 20 h 131"/>
                      <a:gd name="T56" fmla="*/ 112 w 270"/>
                      <a:gd name="T57" fmla="*/ 37 h 131"/>
                      <a:gd name="T58" fmla="*/ 79 w 270"/>
                      <a:gd name="T59" fmla="*/ 56 h 131"/>
                      <a:gd name="T60" fmla="*/ 43 w 270"/>
                      <a:gd name="T61" fmla="*/ 66 h 131"/>
                      <a:gd name="T62" fmla="*/ 11 w 270"/>
                      <a:gd name="T63" fmla="*/ 67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0" h="131">
                        <a:moveTo>
                          <a:pt x="0" y="64"/>
                        </a:moveTo>
                        <a:lnTo>
                          <a:pt x="1" y="78"/>
                        </a:lnTo>
                        <a:lnTo>
                          <a:pt x="5" y="95"/>
                        </a:lnTo>
                        <a:lnTo>
                          <a:pt x="12" y="111"/>
                        </a:lnTo>
                        <a:lnTo>
                          <a:pt x="23" y="124"/>
                        </a:lnTo>
                        <a:lnTo>
                          <a:pt x="32" y="129"/>
                        </a:lnTo>
                        <a:lnTo>
                          <a:pt x="36" y="131"/>
                        </a:lnTo>
                        <a:lnTo>
                          <a:pt x="40" y="131"/>
                        </a:lnTo>
                        <a:lnTo>
                          <a:pt x="45" y="128"/>
                        </a:lnTo>
                        <a:lnTo>
                          <a:pt x="49" y="126"/>
                        </a:lnTo>
                        <a:lnTo>
                          <a:pt x="56" y="124"/>
                        </a:lnTo>
                        <a:lnTo>
                          <a:pt x="64" y="121"/>
                        </a:lnTo>
                        <a:lnTo>
                          <a:pt x="73" y="118"/>
                        </a:lnTo>
                        <a:lnTo>
                          <a:pt x="83" y="114"/>
                        </a:lnTo>
                        <a:lnTo>
                          <a:pt x="89" y="111"/>
                        </a:lnTo>
                        <a:lnTo>
                          <a:pt x="95" y="108"/>
                        </a:lnTo>
                        <a:lnTo>
                          <a:pt x="99" y="105"/>
                        </a:lnTo>
                        <a:lnTo>
                          <a:pt x="103" y="103"/>
                        </a:lnTo>
                        <a:lnTo>
                          <a:pt x="115" y="98"/>
                        </a:lnTo>
                        <a:lnTo>
                          <a:pt x="130" y="94"/>
                        </a:lnTo>
                        <a:lnTo>
                          <a:pt x="148" y="88"/>
                        </a:lnTo>
                        <a:lnTo>
                          <a:pt x="168" y="82"/>
                        </a:lnTo>
                        <a:lnTo>
                          <a:pt x="187" y="76"/>
                        </a:lnTo>
                        <a:lnTo>
                          <a:pt x="204" y="70"/>
                        </a:lnTo>
                        <a:lnTo>
                          <a:pt x="217" y="64"/>
                        </a:lnTo>
                        <a:lnTo>
                          <a:pt x="229" y="58"/>
                        </a:lnTo>
                        <a:lnTo>
                          <a:pt x="239" y="51"/>
                        </a:lnTo>
                        <a:lnTo>
                          <a:pt x="249" y="45"/>
                        </a:lnTo>
                        <a:lnTo>
                          <a:pt x="257" y="38"/>
                        </a:lnTo>
                        <a:lnTo>
                          <a:pt x="264" y="33"/>
                        </a:lnTo>
                        <a:lnTo>
                          <a:pt x="269" y="27"/>
                        </a:lnTo>
                        <a:lnTo>
                          <a:pt x="270" y="21"/>
                        </a:lnTo>
                        <a:lnTo>
                          <a:pt x="269" y="17"/>
                        </a:lnTo>
                        <a:lnTo>
                          <a:pt x="262" y="10"/>
                        </a:lnTo>
                        <a:lnTo>
                          <a:pt x="256" y="5"/>
                        </a:lnTo>
                        <a:lnTo>
                          <a:pt x="251" y="4"/>
                        </a:lnTo>
                        <a:lnTo>
                          <a:pt x="242" y="4"/>
                        </a:lnTo>
                        <a:lnTo>
                          <a:pt x="237" y="4"/>
                        </a:lnTo>
                        <a:lnTo>
                          <a:pt x="228" y="4"/>
                        </a:lnTo>
                        <a:lnTo>
                          <a:pt x="216" y="5"/>
                        </a:lnTo>
                        <a:lnTo>
                          <a:pt x="203" y="5"/>
                        </a:lnTo>
                        <a:lnTo>
                          <a:pt x="190" y="6"/>
                        </a:lnTo>
                        <a:lnTo>
                          <a:pt x="178" y="6"/>
                        </a:lnTo>
                        <a:lnTo>
                          <a:pt x="169" y="6"/>
                        </a:lnTo>
                        <a:lnTo>
                          <a:pt x="163" y="6"/>
                        </a:lnTo>
                        <a:lnTo>
                          <a:pt x="158" y="6"/>
                        </a:lnTo>
                        <a:lnTo>
                          <a:pt x="153" y="5"/>
                        </a:lnTo>
                        <a:lnTo>
                          <a:pt x="146" y="4"/>
                        </a:lnTo>
                        <a:lnTo>
                          <a:pt x="140" y="3"/>
                        </a:lnTo>
                        <a:lnTo>
                          <a:pt x="133" y="3"/>
                        </a:lnTo>
                        <a:lnTo>
                          <a:pt x="127" y="2"/>
                        </a:lnTo>
                        <a:lnTo>
                          <a:pt x="123" y="0"/>
                        </a:lnTo>
                        <a:lnTo>
                          <a:pt x="119" y="0"/>
                        </a:lnTo>
                        <a:lnTo>
                          <a:pt x="117" y="7"/>
                        </a:lnTo>
                        <a:lnTo>
                          <a:pt x="116" y="14"/>
                        </a:lnTo>
                        <a:lnTo>
                          <a:pt x="118" y="20"/>
                        </a:lnTo>
                        <a:lnTo>
                          <a:pt x="125" y="26"/>
                        </a:lnTo>
                        <a:lnTo>
                          <a:pt x="112" y="37"/>
                        </a:lnTo>
                        <a:lnTo>
                          <a:pt x="96" y="48"/>
                        </a:lnTo>
                        <a:lnTo>
                          <a:pt x="79" y="56"/>
                        </a:lnTo>
                        <a:lnTo>
                          <a:pt x="61" y="61"/>
                        </a:lnTo>
                        <a:lnTo>
                          <a:pt x="43" y="66"/>
                        </a:lnTo>
                        <a:lnTo>
                          <a:pt x="26" y="68"/>
                        </a:lnTo>
                        <a:lnTo>
                          <a:pt x="11" y="67"/>
                        </a:lnTo>
                        <a:lnTo>
                          <a:pt x="0" y="6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0" name="Freeform 83"/>
                  <p:cNvSpPr/>
                  <p:nvPr/>
                </p:nvSpPr>
                <p:spPr bwMode="auto">
                  <a:xfrm>
                    <a:off x="1288" y="2508"/>
                    <a:ext cx="9" cy="14"/>
                  </a:xfrm>
                  <a:custGeom>
                    <a:avLst/>
                    <a:gdLst>
                      <a:gd name="T0" fmla="*/ 0 w 19"/>
                      <a:gd name="T1" fmla="*/ 0 h 30"/>
                      <a:gd name="T2" fmla="*/ 3 w 19"/>
                      <a:gd name="T3" fmla="*/ 6 h 30"/>
                      <a:gd name="T4" fmla="*/ 4 w 19"/>
                      <a:gd name="T5" fmla="*/ 14 h 30"/>
                      <a:gd name="T6" fmla="*/ 4 w 19"/>
                      <a:gd name="T7" fmla="*/ 22 h 30"/>
                      <a:gd name="T8" fmla="*/ 3 w 19"/>
                      <a:gd name="T9" fmla="*/ 29 h 30"/>
                      <a:gd name="T10" fmla="*/ 7 w 19"/>
                      <a:gd name="T11" fmla="*/ 30 h 30"/>
                      <a:gd name="T12" fmla="*/ 11 w 19"/>
                      <a:gd name="T13" fmla="*/ 30 h 30"/>
                      <a:gd name="T14" fmla="*/ 14 w 19"/>
                      <a:gd name="T15" fmla="*/ 29 h 30"/>
                      <a:gd name="T16" fmla="*/ 16 w 19"/>
                      <a:gd name="T17" fmla="*/ 28 h 30"/>
                      <a:gd name="T18" fmla="*/ 18 w 19"/>
                      <a:gd name="T19" fmla="*/ 18 h 30"/>
                      <a:gd name="T20" fmla="*/ 19 w 19"/>
                      <a:gd name="T21" fmla="*/ 10 h 30"/>
                      <a:gd name="T22" fmla="*/ 18 w 19"/>
                      <a:gd name="T23" fmla="*/ 5 h 30"/>
                      <a:gd name="T24" fmla="*/ 16 w 19"/>
                      <a:gd name="T25" fmla="*/ 0 h 30"/>
                      <a:gd name="T26" fmla="*/ 0 w 19"/>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30">
                        <a:moveTo>
                          <a:pt x="0" y="0"/>
                        </a:moveTo>
                        <a:lnTo>
                          <a:pt x="3" y="6"/>
                        </a:lnTo>
                        <a:lnTo>
                          <a:pt x="4" y="14"/>
                        </a:lnTo>
                        <a:lnTo>
                          <a:pt x="4" y="22"/>
                        </a:lnTo>
                        <a:lnTo>
                          <a:pt x="3" y="29"/>
                        </a:lnTo>
                        <a:lnTo>
                          <a:pt x="7" y="30"/>
                        </a:lnTo>
                        <a:lnTo>
                          <a:pt x="11" y="30"/>
                        </a:lnTo>
                        <a:lnTo>
                          <a:pt x="14" y="29"/>
                        </a:lnTo>
                        <a:lnTo>
                          <a:pt x="16" y="28"/>
                        </a:lnTo>
                        <a:lnTo>
                          <a:pt x="18" y="18"/>
                        </a:lnTo>
                        <a:lnTo>
                          <a:pt x="19" y="10"/>
                        </a:lnTo>
                        <a:lnTo>
                          <a:pt x="18" y="5"/>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1" name="Freeform 84"/>
                  <p:cNvSpPr/>
                  <p:nvPr/>
                </p:nvSpPr>
                <p:spPr bwMode="auto">
                  <a:xfrm>
                    <a:off x="1274" y="2508"/>
                    <a:ext cx="10" cy="15"/>
                  </a:xfrm>
                  <a:custGeom>
                    <a:avLst/>
                    <a:gdLst>
                      <a:gd name="T0" fmla="*/ 0 w 18"/>
                      <a:gd name="T1" fmla="*/ 0 h 30"/>
                      <a:gd name="T2" fmla="*/ 2 w 18"/>
                      <a:gd name="T3" fmla="*/ 7 h 30"/>
                      <a:gd name="T4" fmla="*/ 3 w 18"/>
                      <a:gd name="T5" fmla="*/ 14 h 30"/>
                      <a:gd name="T6" fmla="*/ 3 w 18"/>
                      <a:gd name="T7" fmla="*/ 22 h 30"/>
                      <a:gd name="T8" fmla="*/ 2 w 18"/>
                      <a:gd name="T9" fmla="*/ 29 h 30"/>
                      <a:gd name="T10" fmla="*/ 7 w 18"/>
                      <a:gd name="T11" fmla="*/ 30 h 30"/>
                      <a:gd name="T12" fmla="*/ 10 w 18"/>
                      <a:gd name="T13" fmla="*/ 30 h 30"/>
                      <a:gd name="T14" fmla="*/ 14 w 18"/>
                      <a:gd name="T15" fmla="*/ 29 h 30"/>
                      <a:gd name="T16" fmla="*/ 16 w 18"/>
                      <a:gd name="T17" fmla="*/ 28 h 30"/>
                      <a:gd name="T18" fmla="*/ 17 w 18"/>
                      <a:gd name="T19" fmla="*/ 19 h 30"/>
                      <a:gd name="T20" fmla="*/ 18 w 18"/>
                      <a:gd name="T21" fmla="*/ 12 h 30"/>
                      <a:gd name="T22" fmla="*/ 17 w 18"/>
                      <a:gd name="T23" fmla="*/ 6 h 30"/>
                      <a:gd name="T24" fmla="*/ 16 w 18"/>
                      <a:gd name="T25" fmla="*/ 0 h 30"/>
                      <a:gd name="T26" fmla="*/ 0 w 18"/>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0" y="0"/>
                        </a:moveTo>
                        <a:lnTo>
                          <a:pt x="2" y="7"/>
                        </a:lnTo>
                        <a:lnTo>
                          <a:pt x="3" y="14"/>
                        </a:lnTo>
                        <a:lnTo>
                          <a:pt x="3" y="22"/>
                        </a:lnTo>
                        <a:lnTo>
                          <a:pt x="2" y="29"/>
                        </a:lnTo>
                        <a:lnTo>
                          <a:pt x="7" y="30"/>
                        </a:lnTo>
                        <a:lnTo>
                          <a:pt x="10" y="30"/>
                        </a:lnTo>
                        <a:lnTo>
                          <a:pt x="14" y="29"/>
                        </a:lnTo>
                        <a:lnTo>
                          <a:pt x="16" y="28"/>
                        </a:lnTo>
                        <a:lnTo>
                          <a:pt x="17" y="19"/>
                        </a:lnTo>
                        <a:lnTo>
                          <a:pt x="18" y="12"/>
                        </a:lnTo>
                        <a:lnTo>
                          <a:pt x="17" y="6"/>
                        </a:lnTo>
                        <a:lnTo>
                          <a:pt x="16"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2" name="Freeform 85"/>
                  <p:cNvSpPr/>
                  <p:nvPr/>
                </p:nvSpPr>
                <p:spPr bwMode="auto">
                  <a:xfrm>
                    <a:off x="1259" y="2508"/>
                    <a:ext cx="10" cy="14"/>
                  </a:xfrm>
                  <a:custGeom>
                    <a:avLst/>
                    <a:gdLst>
                      <a:gd name="T0" fmla="*/ 2 w 18"/>
                      <a:gd name="T1" fmla="*/ 0 h 30"/>
                      <a:gd name="T2" fmla="*/ 3 w 18"/>
                      <a:gd name="T3" fmla="*/ 6 h 30"/>
                      <a:gd name="T4" fmla="*/ 3 w 18"/>
                      <a:gd name="T5" fmla="*/ 14 h 30"/>
                      <a:gd name="T6" fmla="*/ 2 w 18"/>
                      <a:gd name="T7" fmla="*/ 22 h 30"/>
                      <a:gd name="T8" fmla="*/ 0 w 18"/>
                      <a:gd name="T9" fmla="*/ 29 h 30"/>
                      <a:gd name="T10" fmla="*/ 4 w 18"/>
                      <a:gd name="T11" fmla="*/ 30 h 30"/>
                      <a:gd name="T12" fmla="*/ 8 w 18"/>
                      <a:gd name="T13" fmla="*/ 30 h 30"/>
                      <a:gd name="T14" fmla="*/ 10 w 18"/>
                      <a:gd name="T15" fmla="*/ 30 h 30"/>
                      <a:gd name="T16" fmla="*/ 14 w 18"/>
                      <a:gd name="T17" fmla="*/ 29 h 30"/>
                      <a:gd name="T18" fmla="*/ 16 w 18"/>
                      <a:gd name="T19" fmla="*/ 20 h 30"/>
                      <a:gd name="T20" fmla="*/ 18 w 18"/>
                      <a:gd name="T21" fmla="*/ 14 h 30"/>
                      <a:gd name="T22" fmla="*/ 18 w 18"/>
                      <a:gd name="T23" fmla="*/ 8 h 30"/>
                      <a:gd name="T24" fmla="*/ 18 w 18"/>
                      <a:gd name="T25" fmla="*/ 2 h 30"/>
                      <a:gd name="T26" fmla="*/ 2 w 18"/>
                      <a:gd name="T2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 h="30">
                        <a:moveTo>
                          <a:pt x="2" y="0"/>
                        </a:moveTo>
                        <a:lnTo>
                          <a:pt x="3" y="6"/>
                        </a:lnTo>
                        <a:lnTo>
                          <a:pt x="3" y="14"/>
                        </a:lnTo>
                        <a:lnTo>
                          <a:pt x="2" y="22"/>
                        </a:lnTo>
                        <a:lnTo>
                          <a:pt x="0" y="29"/>
                        </a:lnTo>
                        <a:lnTo>
                          <a:pt x="4" y="30"/>
                        </a:lnTo>
                        <a:lnTo>
                          <a:pt x="8" y="30"/>
                        </a:lnTo>
                        <a:lnTo>
                          <a:pt x="10" y="30"/>
                        </a:lnTo>
                        <a:lnTo>
                          <a:pt x="14" y="29"/>
                        </a:lnTo>
                        <a:lnTo>
                          <a:pt x="16" y="20"/>
                        </a:lnTo>
                        <a:lnTo>
                          <a:pt x="18" y="14"/>
                        </a:lnTo>
                        <a:lnTo>
                          <a:pt x="18" y="8"/>
                        </a:lnTo>
                        <a:lnTo>
                          <a:pt x="18" y="2"/>
                        </a:lnTo>
                        <a:lnTo>
                          <a:pt x="2"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3" name="Freeform 86"/>
                  <p:cNvSpPr/>
                  <p:nvPr/>
                </p:nvSpPr>
                <p:spPr bwMode="auto">
                  <a:xfrm>
                    <a:off x="693" y="2329"/>
                    <a:ext cx="539" cy="201"/>
                  </a:xfrm>
                  <a:custGeom>
                    <a:avLst/>
                    <a:gdLst>
                      <a:gd name="T0" fmla="*/ 5 w 1079"/>
                      <a:gd name="T1" fmla="*/ 157 h 402"/>
                      <a:gd name="T2" fmla="*/ 35 w 1079"/>
                      <a:gd name="T3" fmla="*/ 204 h 402"/>
                      <a:gd name="T4" fmla="*/ 89 w 1079"/>
                      <a:gd name="T5" fmla="*/ 228 h 402"/>
                      <a:gd name="T6" fmla="*/ 149 w 1079"/>
                      <a:gd name="T7" fmla="*/ 223 h 402"/>
                      <a:gd name="T8" fmla="*/ 213 w 1079"/>
                      <a:gd name="T9" fmla="*/ 212 h 402"/>
                      <a:gd name="T10" fmla="*/ 247 w 1079"/>
                      <a:gd name="T11" fmla="*/ 206 h 402"/>
                      <a:gd name="T12" fmla="*/ 286 w 1079"/>
                      <a:gd name="T13" fmla="*/ 203 h 402"/>
                      <a:gd name="T14" fmla="*/ 343 w 1079"/>
                      <a:gd name="T15" fmla="*/ 197 h 402"/>
                      <a:gd name="T16" fmla="*/ 406 w 1079"/>
                      <a:gd name="T17" fmla="*/ 190 h 402"/>
                      <a:gd name="T18" fmla="*/ 461 w 1079"/>
                      <a:gd name="T19" fmla="*/ 185 h 402"/>
                      <a:gd name="T20" fmla="*/ 492 w 1079"/>
                      <a:gd name="T21" fmla="*/ 183 h 402"/>
                      <a:gd name="T22" fmla="*/ 524 w 1079"/>
                      <a:gd name="T23" fmla="*/ 182 h 402"/>
                      <a:gd name="T24" fmla="*/ 551 w 1079"/>
                      <a:gd name="T25" fmla="*/ 184 h 402"/>
                      <a:gd name="T26" fmla="*/ 568 w 1079"/>
                      <a:gd name="T27" fmla="*/ 194 h 402"/>
                      <a:gd name="T28" fmla="*/ 607 w 1079"/>
                      <a:gd name="T29" fmla="*/ 233 h 402"/>
                      <a:gd name="T30" fmla="*/ 657 w 1079"/>
                      <a:gd name="T31" fmla="*/ 278 h 402"/>
                      <a:gd name="T32" fmla="*/ 718 w 1079"/>
                      <a:gd name="T33" fmla="*/ 308 h 402"/>
                      <a:gd name="T34" fmla="*/ 795 w 1079"/>
                      <a:gd name="T35" fmla="*/ 328 h 402"/>
                      <a:gd name="T36" fmla="*/ 839 w 1079"/>
                      <a:gd name="T37" fmla="*/ 336 h 402"/>
                      <a:gd name="T38" fmla="*/ 865 w 1079"/>
                      <a:gd name="T39" fmla="*/ 344 h 402"/>
                      <a:gd name="T40" fmla="*/ 902 w 1079"/>
                      <a:gd name="T41" fmla="*/ 359 h 402"/>
                      <a:gd name="T42" fmla="*/ 945 w 1079"/>
                      <a:gd name="T43" fmla="*/ 377 h 402"/>
                      <a:gd name="T44" fmla="*/ 985 w 1079"/>
                      <a:gd name="T45" fmla="*/ 392 h 402"/>
                      <a:gd name="T46" fmla="*/ 1016 w 1079"/>
                      <a:gd name="T47" fmla="*/ 401 h 402"/>
                      <a:gd name="T48" fmla="*/ 1046 w 1079"/>
                      <a:gd name="T49" fmla="*/ 401 h 402"/>
                      <a:gd name="T50" fmla="*/ 1069 w 1079"/>
                      <a:gd name="T51" fmla="*/ 396 h 402"/>
                      <a:gd name="T52" fmla="*/ 1079 w 1079"/>
                      <a:gd name="T53" fmla="*/ 385 h 402"/>
                      <a:gd name="T54" fmla="*/ 1059 w 1079"/>
                      <a:gd name="T55" fmla="*/ 365 h 402"/>
                      <a:gd name="T56" fmla="*/ 1035 w 1079"/>
                      <a:gd name="T57" fmla="*/ 352 h 402"/>
                      <a:gd name="T58" fmla="*/ 998 w 1079"/>
                      <a:gd name="T59" fmla="*/ 331 h 402"/>
                      <a:gd name="T60" fmla="*/ 947 w 1079"/>
                      <a:gd name="T61" fmla="*/ 299 h 402"/>
                      <a:gd name="T62" fmla="*/ 896 w 1079"/>
                      <a:gd name="T63" fmla="*/ 267 h 402"/>
                      <a:gd name="T64" fmla="*/ 855 w 1079"/>
                      <a:gd name="T65" fmla="*/ 242 h 402"/>
                      <a:gd name="T66" fmla="*/ 830 w 1079"/>
                      <a:gd name="T67" fmla="*/ 225 h 402"/>
                      <a:gd name="T68" fmla="*/ 786 w 1079"/>
                      <a:gd name="T69" fmla="*/ 195 h 402"/>
                      <a:gd name="T70" fmla="*/ 740 w 1079"/>
                      <a:gd name="T71" fmla="*/ 165 h 402"/>
                      <a:gd name="T72" fmla="*/ 707 w 1079"/>
                      <a:gd name="T73" fmla="*/ 146 h 402"/>
                      <a:gd name="T74" fmla="*/ 672 w 1079"/>
                      <a:gd name="T75" fmla="*/ 127 h 402"/>
                      <a:gd name="T76" fmla="*/ 648 w 1079"/>
                      <a:gd name="T77" fmla="*/ 112 h 402"/>
                      <a:gd name="T78" fmla="*/ 629 w 1079"/>
                      <a:gd name="T79" fmla="*/ 90 h 402"/>
                      <a:gd name="T80" fmla="*/ 600 w 1079"/>
                      <a:gd name="T81" fmla="*/ 65 h 402"/>
                      <a:gd name="T82" fmla="*/ 565 w 1079"/>
                      <a:gd name="T83" fmla="*/ 53 h 402"/>
                      <a:gd name="T84" fmla="*/ 495 w 1079"/>
                      <a:gd name="T85" fmla="*/ 42 h 402"/>
                      <a:gd name="T86" fmla="*/ 420 w 1079"/>
                      <a:gd name="T87" fmla="*/ 29 h 402"/>
                      <a:gd name="T88" fmla="*/ 366 w 1079"/>
                      <a:gd name="T89" fmla="*/ 19 h 402"/>
                      <a:gd name="T90" fmla="*/ 305 w 1079"/>
                      <a:gd name="T91" fmla="*/ 7 h 402"/>
                      <a:gd name="T92" fmla="*/ 242 w 1079"/>
                      <a:gd name="T93" fmla="*/ 1 h 402"/>
                      <a:gd name="T94" fmla="*/ 159 w 1079"/>
                      <a:gd name="T95" fmla="*/ 2 h 402"/>
                      <a:gd name="T96" fmla="*/ 95 w 1079"/>
                      <a:gd name="T97" fmla="*/ 16 h 402"/>
                      <a:gd name="T98" fmla="*/ 47 w 1079"/>
                      <a:gd name="T99" fmla="*/ 39 h 402"/>
                      <a:gd name="T100" fmla="*/ 16 w 1079"/>
                      <a:gd name="T101" fmla="*/ 71 h 402"/>
                      <a:gd name="T102" fmla="*/ 1 w 1079"/>
                      <a:gd name="T103" fmla="*/ 111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9" h="402">
                        <a:moveTo>
                          <a:pt x="0" y="124"/>
                        </a:moveTo>
                        <a:lnTo>
                          <a:pt x="1" y="139"/>
                        </a:lnTo>
                        <a:lnTo>
                          <a:pt x="5" y="157"/>
                        </a:lnTo>
                        <a:lnTo>
                          <a:pt x="12" y="173"/>
                        </a:lnTo>
                        <a:lnTo>
                          <a:pt x="22" y="189"/>
                        </a:lnTo>
                        <a:lnTo>
                          <a:pt x="35" y="204"/>
                        </a:lnTo>
                        <a:lnTo>
                          <a:pt x="50" y="215"/>
                        </a:lnTo>
                        <a:lnTo>
                          <a:pt x="68" y="225"/>
                        </a:lnTo>
                        <a:lnTo>
                          <a:pt x="89" y="228"/>
                        </a:lnTo>
                        <a:lnTo>
                          <a:pt x="106" y="228"/>
                        </a:lnTo>
                        <a:lnTo>
                          <a:pt x="126" y="226"/>
                        </a:lnTo>
                        <a:lnTo>
                          <a:pt x="149" y="223"/>
                        </a:lnTo>
                        <a:lnTo>
                          <a:pt x="172" y="220"/>
                        </a:lnTo>
                        <a:lnTo>
                          <a:pt x="194" y="217"/>
                        </a:lnTo>
                        <a:lnTo>
                          <a:pt x="213" y="212"/>
                        </a:lnTo>
                        <a:lnTo>
                          <a:pt x="229" y="210"/>
                        </a:lnTo>
                        <a:lnTo>
                          <a:pt x="241" y="207"/>
                        </a:lnTo>
                        <a:lnTo>
                          <a:pt x="247" y="206"/>
                        </a:lnTo>
                        <a:lnTo>
                          <a:pt x="257" y="205"/>
                        </a:lnTo>
                        <a:lnTo>
                          <a:pt x="270" y="204"/>
                        </a:lnTo>
                        <a:lnTo>
                          <a:pt x="286" y="203"/>
                        </a:lnTo>
                        <a:lnTo>
                          <a:pt x="303" y="200"/>
                        </a:lnTo>
                        <a:lnTo>
                          <a:pt x="322" y="198"/>
                        </a:lnTo>
                        <a:lnTo>
                          <a:pt x="343" y="197"/>
                        </a:lnTo>
                        <a:lnTo>
                          <a:pt x="365" y="195"/>
                        </a:lnTo>
                        <a:lnTo>
                          <a:pt x="386" y="192"/>
                        </a:lnTo>
                        <a:lnTo>
                          <a:pt x="406" y="190"/>
                        </a:lnTo>
                        <a:lnTo>
                          <a:pt x="426" y="189"/>
                        </a:lnTo>
                        <a:lnTo>
                          <a:pt x="444" y="187"/>
                        </a:lnTo>
                        <a:lnTo>
                          <a:pt x="461" y="185"/>
                        </a:lnTo>
                        <a:lnTo>
                          <a:pt x="474" y="184"/>
                        </a:lnTo>
                        <a:lnTo>
                          <a:pt x="485" y="183"/>
                        </a:lnTo>
                        <a:lnTo>
                          <a:pt x="492" y="183"/>
                        </a:lnTo>
                        <a:lnTo>
                          <a:pt x="502" y="182"/>
                        </a:lnTo>
                        <a:lnTo>
                          <a:pt x="512" y="182"/>
                        </a:lnTo>
                        <a:lnTo>
                          <a:pt x="524" y="182"/>
                        </a:lnTo>
                        <a:lnTo>
                          <a:pt x="534" y="182"/>
                        </a:lnTo>
                        <a:lnTo>
                          <a:pt x="543" y="183"/>
                        </a:lnTo>
                        <a:lnTo>
                          <a:pt x="551" y="184"/>
                        </a:lnTo>
                        <a:lnTo>
                          <a:pt x="558" y="185"/>
                        </a:lnTo>
                        <a:lnTo>
                          <a:pt x="562" y="188"/>
                        </a:lnTo>
                        <a:lnTo>
                          <a:pt x="568" y="194"/>
                        </a:lnTo>
                        <a:lnTo>
                          <a:pt x="577" y="204"/>
                        </a:lnTo>
                        <a:lnTo>
                          <a:pt x="591" y="218"/>
                        </a:lnTo>
                        <a:lnTo>
                          <a:pt x="607" y="233"/>
                        </a:lnTo>
                        <a:lnTo>
                          <a:pt x="624" y="249"/>
                        </a:lnTo>
                        <a:lnTo>
                          <a:pt x="641" y="265"/>
                        </a:lnTo>
                        <a:lnTo>
                          <a:pt x="657" y="278"/>
                        </a:lnTo>
                        <a:lnTo>
                          <a:pt x="671" y="287"/>
                        </a:lnTo>
                        <a:lnTo>
                          <a:pt x="693" y="298"/>
                        </a:lnTo>
                        <a:lnTo>
                          <a:pt x="718" y="308"/>
                        </a:lnTo>
                        <a:lnTo>
                          <a:pt x="745" y="316"/>
                        </a:lnTo>
                        <a:lnTo>
                          <a:pt x="771" y="323"/>
                        </a:lnTo>
                        <a:lnTo>
                          <a:pt x="795" y="328"/>
                        </a:lnTo>
                        <a:lnTo>
                          <a:pt x="815" y="333"/>
                        </a:lnTo>
                        <a:lnTo>
                          <a:pt x="831" y="335"/>
                        </a:lnTo>
                        <a:lnTo>
                          <a:pt x="839" y="336"/>
                        </a:lnTo>
                        <a:lnTo>
                          <a:pt x="846" y="337"/>
                        </a:lnTo>
                        <a:lnTo>
                          <a:pt x="854" y="341"/>
                        </a:lnTo>
                        <a:lnTo>
                          <a:pt x="865" y="344"/>
                        </a:lnTo>
                        <a:lnTo>
                          <a:pt x="876" y="348"/>
                        </a:lnTo>
                        <a:lnTo>
                          <a:pt x="889" y="354"/>
                        </a:lnTo>
                        <a:lnTo>
                          <a:pt x="902" y="359"/>
                        </a:lnTo>
                        <a:lnTo>
                          <a:pt x="916" y="365"/>
                        </a:lnTo>
                        <a:lnTo>
                          <a:pt x="930" y="371"/>
                        </a:lnTo>
                        <a:lnTo>
                          <a:pt x="945" y="377"/>
                        </a:lnTo>
                        <a:lnTo>
                          <a:pt x="959" y="382"/>
                        </a:lnTo>
                        <a:lnTo>
                          <a:pt x="972" y="387"/>
                        </a:lnTo>
                        <a:lnTo>
                          <a:pt x="985" y="392"/>
                        </a:lnTo>
                        <a:lnTo>
                          <a:pt x="997" y="396"/>
                        </a:lnTo>
                        <a:lnTo>
                          <a:pt x="1007" y="399"/>
                        </a:lnTo>
                        <a:lnTo>
                          <a:pt x="1016" y="401"/>
                        </a:lnTo>
                        <a:lnTo>
                          <a:pt x="1023" y="402"/>
                        </a:lnTo>
                        <a:lnTo>
                          <a:pt x="1035" y="402"/>
                        </a:lnTo>
                        <a:lnTo>
                          <a:pt x="1046" y="401"/>
                        </a:lnTo>
                        <a:lnTo>
                          <a:pt x="1056" y="400"/>
                        </a:lnTo>
                        <a:lnTo>
                          <a:pt x="1064" y="399"/>
                        </a:lnTo>
                        <a:lnTo>
                          <a:pt x="1069" y="396"/>
                        </a:lnTo>
                        <a:lnTo>
                          <a:pt x="1074" y="393"/>
                        </a:lnTo>
                        <a:lnTo>
                          <a:pt x="1077" y="389"/>
                        </a:lnTo>
                        <a:lnTo>
                          <a:pt x="1079" y="385"/>
                        </a:lnTo>
                        <a:lnTo>
                          <a:pt x="1076" y="379"/>
                        </a:lnTo>
                        <a:lnTo>
                          <a:pt x="1069" y="372"/>
                        </a:lnTo>
                        <a:lnTo>
                          <a:pt x="1059" y="365"/>
                        </a:lnTo>
                        <a:lnTo>
                          <a:pt x="1047" y="359"/>
                        </a:lnTo>
                        <a:lnTo>
                          <a:pt x="1043" y="357"/>
                        </a:lnTo>
                        <a:lnTo>
                          <a:pt x="1035" y="352"/>
                        </a:lnTo>
                        <a:lnTo>
                          <a:pt x="1024" y="347"/>
                        </a:lnTo>
                        <a:lnTo>
                          <a:pt x="1012" y="339"/>
                        </a:lnTo>
                        <a:lnTo>
                          <a:pt x="998" y="331"/>
                        </a:lnTo>
                        <a:lnTo>
                          <a:pt x="982" y="320"/>
                        </a:lnTo>
                        <a:lnTo>
                          <a:pt x="965" y="310"/>
                        </a:lnTo>
                        <a:lnTo>
                          <a:pt x="947" y="299"/>
                        </a:lnTo>
                        <a:lnTo>
                          <a:pt x="929" y="288"/>
                        </a:lnTo>
                        <a:lnTo>
                          <a:pt x="912" y="278"/>
                        </a:lnTo>
                        <a:lnTo>
                          <a:pt x="896" y="267"/>
                        </a:lnTo>
                        <a:lnTo>
                          <a:pt x="881" y="258"/>
                        </a:lnTo>
                        <a:lnTo>
                          <a:pt x="867" y="249"/>
                        </a:lnTo>
                        <a:lnTo>
                          <a:pt x="855" y="242"/>
                        </a:lnTo>
                        <a:lnTo>
                          <a:pt x="846" y="236"/>
                        </a:lnTo>
                        <a:lnTo>
                          <a:pt x="840" y="232"/>
                        </a:lnTo>
                        <a:lnTo>
                          <a:pt x="830" y="225"/>
                        </a:lnTo>
                        <a:lnTo>
                          <a:pt x="817" y="215"/>
                        </a:lnTo>
                        <a:lnTo>
                          <a:pt x="802" y="205"/>
                        </a:lnTo>
                        <a:lnTo>
                          <a:pt x="786" y="195"/>
                        </a:lnTo>
                        <a:lnTo>
                          <a:pt x="770" y="183"/>
                        </a:lnTo>
                        <a:lnTo>
                          <a:pt x="754" y="174"/>
                        </a:lnTo>
                        <a:lnTo>
                          <a:pt x="740" y="165"/>
                        </a:lnTo>
                        <a:lnTo>
                          <a:pt x="729" y="158"/>
                        </a:lnTo>
                        <a:lnTo>
                          <a:pt x="718" y="152"/>
                        </a:lnTo>
                        <a:lnTo>
                          <a:pt x="707" y="146"/>
                        </a:lnTo>
                        <a:lnTo>
                          <a:pt x="695" y="139"/>
                        </a:lnTo>
                        <a:lnTo>
                          <a:pt x="684" y="133"/>
                        </a:lnTo>
                        <a:lnTo>
                          <a:pt x="672" y="127"/>
                        </a:lnTo>
                        <a:lnTo>
                          <a:pt x="662" y="121"/>
                        </a:lnTo>
                        <a:lnTo>
                          <a:pt x="654" y="116"/>
                        </a:lnTo>
                        <a:lnTo>
                          <a:pt x="648" y="112"/>
                        </a:lnTo>
                        <a:lnTo>
                          <a:pt x="642" y="106"/>
                        </a:lnTo>
                        <a:lnTo>
                          <a:pt x="637" y="99"/>
                        </a:lnTo>
                        <a:lnTo>
                          <a:pt x="629" y="90"/>
                        </a:lnTo>
                        <a:lnTo>
                          <a:pt x="619" y="81"/>
                        </a:lnTo>
                        <a:lnTo>
                          <a:pt x="610" y="73"/>
                        </a:lnTo>
                        <a:lnTo>
                          <a:pt x="600" y="65"/>
                        </a:lnTo>
                        <a:lnTo>
                          <a:pt x="589" y="59"/>
                        </a:lnTo>
                        <a:lnTo>
                          <a:pt x="579" y="55"/>
                        </a:lnTo>
                        <a:lnTo>
                          <a:pt x="565" y="53"/>
                        </a:lnTo>
                        <a:lnTo>
                          <a:pt x="545" y="50"/>
                        </a:lnTo>
                        <a:lnTo>
                          <a:pt x="522" y="46"/>
                        </a:lnTo>
                        <a:lnTo>
                          <a:pt x="495" y="42"/>
                        </a:lnTo>
                        <a:lnTo>
                          <a:pt x="469" y="38"/>
                        </a:lnTo>
                        <a:lnTo>
                          <a:pt x="443" y="33"/>
                        </a:lnTo>
                        <a:lnTo>
                          <a:pt x="420" y="29"/>
                        </a:lnTo>
                        <a:lnTo>
                          <a:pt x="402" y="25"/>
                        </a:lnTo>
                        <a:lnTo>
                          <a:pt x="385" y="22"/>
                        </a:lnTo>
                        <a:lnTo>
                          <a:pt x="366" y="19"/>
                        </a:lnTo>
                        <a:lnTo>
                          <a:pt x="347" y="14"/>
                        </a:lnTo>
                        <a:lnTo>
                          <a:pt x="326" y="10"/>
                        </a:lnTo>
                        <a:lnTo>
                          <a:pt x="305" y="7"/>
                        </a:lnTo>
                        <a:lnTo>
                          <a:pt x="283" y="5"/>
                        </a:lnTo>
                        <a:lnTo>
                          <a:pt x="263" y="2"/>
                        </a:lnTo>
                        <a:lnTo>
                          <a:pt x="242" y="1"/>
                        </a:lnTo>
                        <a:lnTo>
                          <a:pt x="212" y="0"/>
                        </a:lnTo>
                        <a:lnTo>
                          <a:pt x="184" y="1"/>
                        </a:lnTo>
                        <a:lnTo>
                          <a:pt x="159" y="2"/>
                        </a:lnTo>
                        <a:lnTo>
                          <a:pt x="136" y="6"/>
                        </a:lnTo>
                        <a:lnTo>
                          <a:pt x="114" y="10"/>
                        </a:lnTo>
                        <a:lnTo>
                          <a:pt x="95" y="16"/>
                        </a:lnTo>
                        <a:lnTo>
                          <a:pt x="77" y="23"/>
                        </a:lnTo>
                        <a:lnTo>
                          <a:pt x="61" y="31"/>
                        </a:lnTo>
                        <a:lnTo>
                          <a:pt x="47" y="39"/>
                        </a:lnTo>
                        <a:lnTo>
                          <a:pt x="35" y="50"/>
                        </a:lnTo>
                        <a:lnTo>
                          <a:pt x="24" y="60"/>
                        </a:lnTo>
                        <a:lnTo>
                          <a:pt x="16" y="71"/>
                        </a:lnTo>
                        <a:lnTo>
                          <a:pt x="9" y="84"/>
                        </a:lnTo>
                        <a:lnTo>
                          <a:pt x="5" y="97"/>
                        </a:lnTo>
                        <a:lnTo>
                          <a:pt x="1" y="111"/>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4" name="Freeform 87"/>
                  <p:cNvSpPr/>
                  <p:nvPr/>
                </p:nvSpPr>
                <p:spPr bwMode="auto">
                  <a:xfrm>
                    <a:off x="723" y="2382"/>
                    <a:ext cx="14" cy="14"/>
                  </a:xfrm>
                  <a:custGeom>
                    <a:avLst/>
                    <a:gdLst>
                      <a:gd name="T0" fmla="*/ 29 w 29"/>
                      <a:gd name="T1" fmla="*/ 15 h 29"/>
                      <a:gd name="T2" fmla="*/ 28 w 29"/>
                      <a:gd name="T3" fmla="*/ 9 h 29"/>
                      <a:gd name="T4" fmla="*/ 25 w 29"/>
                      <a:gd name="T5" fmla="*/ 5 h 29"/>
                      <a:gd name="T6" fmla="*/ 21 w 29"/>
                      <a:gd name="T7" fmla="*/ 1 h 29"/>
                      <a:gd name="T8" fmla="*/ 15 w 29"/>
                      <a:gd name="T9" fmla="*/ 0 h 29"/>
                      <a:gd name="T10" fmla="*/ 9 w 29"/>
                      <a:gd name="T11" fmla="*/ 0 h 29"/>
                      <a:gd name="T12" fmla="*/ 5 w 29"/>
                      <a:gd name="T13" fmla="*/ 2 h 29"/>
                      <a:gd name="T14" fmla="*/ 1 w 29"/>
                      <a:gd name="T15" fmla="*/ 7 h 29"/>
                      <a:gd name="T16" fmla="*/ 0 w 29"/>
                      <a:gd name="T17" fmla="*/ 13 h 29"/>
                      <a:gd name="T18" fmla="*/ 0 w 29"/>
                      <a:gd name="T19" fmla="*/ 18 h 29"/>
                      <a:gd name="T20" fmla="*/ 4 w 29"/>
                      <a:gd name="T21" fmla="*/ 23 h 29"/>
                      <a:gd name="T22" fmla="*/ 7 w 29"/>
                      <a:gd name="T23" fmla="*/ 27 h 29"/>
                      <a:gd name="T24" fmla="*/ 13 w 29"/>
                      <a:gd name="T25" fmla="*/ 29 h 29"/>
                      <a:gd name="T26" fmla="*/ 18 w 29"/>
                      <a:gd name="T27" fmla="*/ 28 h 29"/>
                      <a:gd name="T28" fmla="*/ 23 w 29"/>
                      <a:gd name="T29" fmla="*/ 25 h 29"/>
                      <a:gd name="T30" fmla="*/ 27 w 29"/>
                      <a:gd name="T31" fmla="*/ 21 h 29"/>
                      <a:gd name="T32" fmla="*/ 29 w 29"/>
                      <a:gd name="T3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5"/>
                        </a:moveTo>
                        <a:lnTo>
                          <a:pt x="28" y="9"/>
                        </a:lnTo>
                        <a:lnTo>
                          <a:pt x="25" y="5"/>
                        </a:lnTo>
                        <a:lnTo>
                          <a:pt x="21" y="1"/>
                        </a:lnTo>
                        <a:lnTo>
                          <a:pt x="15" y="0"/>
                        </a:lnTo>
                        <a:lnTo>
                          <a:pt x="9" y="0"/>
                        </a:lnTo>
                        <a:lnTo>
                          <a:pt x="5" y="2"/>
                        </a:lnTo>
                        <a:lnTo>
                          <a:pt x="1" y="7"/>
                        </a:lnTo>
                        <a:lnTo>
                          <a:pt x="0" y="13"/>
                        </a:lnTo>
                        <a:lnTo>
                          <a:pt x="0" y="18"/>
                        </a:lnTo>
                        <a:lnTo>
                          <a:pt x="4" y="23"/>
                        </a:lnTo>
                        <a:lnTo>
                          <a:pt x="7" y="27"/>
                        </a:lnTo>
                        <a:lnTo>
                          <a:pt x="13" y="29"/>
                        </a:lnTo>
                        <a:lnTo>
                          <a:pt x="18" y="28"/>
                        </a:lnTo>
                        <a:lnTo>
                          <a:pt x="23" y="25"/>
                        </a:lnTo>
                        <a:lnTo>
                          <a:pt x="27" y="21"/>
                        </a:lnTo>
                        <a:lnTo>
                          <a:pt x="29"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5" name="Freeform 88"/>
                  <p:cNvSpPr/>
                  <p:nvPr/>
                </p:nvSpPr>
                <p:spPr bwMode="auto">
                  <a:xfrm>
                    <a:off x="1196" y="2509"/>
                    <a:ext cx="14" cy="14"/>
                  </a:xfrm>
                  <a:custGeom>
                    <a:avLst/>
                    <a:gdLst>
                      <a:gd name="T0" fmla="*/ 29 w 29"/>
                      <a:gd name="T1" fmla="*/ 15 h 29"/>
                      <a:gd name="T2" fmla="*/ 29 w 29"/>
                      <a:gd name="T3" fmla="*/ 10 h 29"/>
                      <a:gd name="T4" fmla="*/ 25 w 29"/>
                      <a:gd name="T5" fmla="*/ 5 h 29"/>
                      <a:gd name="T6" fmla="*/ 21 w 29"/>
                      <a:gd name="T7" fmla="*/ 2 h 29"/>
                      <a:gd name="T8" fmla="*/ 15 w 29"/>
                      <a:gd name="T9" fmla="*/ 0 h 29"/>
                      <a:gd name="T10" fmla="*/ 9 w 29"/>
                      <a:gd name="T11" fmla="*/ 2 h 29"/>
                      <a:gd name="T12" fmla="*/ 5 w 29"/>
                      <a:gd name="T13" fmla="*/ 4 h 29"/>
                      <a:gd name="T14" fmla="*/ 1 w 29"/>
                      <a:gd name="T15" fmla="*/ 8 h 29"/>
                      <a:gd name="T16" fmla="*/ 0 w 29"/>
                      <a:gd name="T17" fmla="*/ 14 h 29"/>
                      <a:gd name="T18" fmla="*/ 1 w 29"/>
                      <a:gd name="T19" fmla="*/ 20 h 29"/>
                      <a:gd name="T20" fmla="*/ 4 w 29"/>
                      <a:gd name="T21" fmla="*/ 25 h 29"/>
                      <a:gd name="T22" fmla="*/ 8 w 29"/>
                      <a:gd name="T23" fmla="*/ 28 h 29"/>
                      <a:gd name="T24" fmla="*/ 14 w 29"/>
                      <a:gd name="T25" fmla="*/ 29 h 29"/>
                      <a:gd name="T26" fmla="*/ 20 w 29"/>
                      <a:gd name="T27" fmla="*/ 29 h 29"/>
                      <a:gd name="T28" fmla="*/ 24 w 29"/>
                      <a:gd name="T29" fmla="*/ 26 h 29"/>
                      <a:gd name="T30" fmla="*/ 28 w 29"/>
                      <a:gd name="T31" fmla="*/ 21 h 29"/>
                      <a:gd name="T32" fmla="*/ 29 w 29"/>
                      <a:gd name="T33"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29">
                        <a:moveTo>
                          <a:pt x="29" y="15"/>
                        </a:moveTo>
                        <a:lnTo>
                          <a:pt x="29" y="10"/>
                        </a:lnTo>
                        <a:lnTo>
                          <a:pt x="25" y="5"/>
                        </a:lnTo>
                        <a:lnTo>
                          <a:pt x="21" y="2"/>
                        </a:lnTo>
                        <a:lnTo>
                          <a:pt x="15" y="0"/>
                        </a:lnTo>
                        <a:lnTo>
                          <a:pt x="9" y="2"/>
                        </a:lnTo>
                        <a:lnTo>
                          <a:pt x="5" y="4"/>
                        </a:lnTo>
                        <a:lnTo>
                          <a:pt x="1" y="8"/>
                        </a:lnTo>
                        <a:lnTo>
                          <a:pt x="0" y="14"/>
                        </a:lnTo>
                        <a:lnTo>
                          <a:pt x="1" y="20"/>
                        </a:lnTo>
                        <a:lnTo>
                          <a:pt x="4" y="25"/>
                        </a:lnTo>
                        <a:lnTo>
                          <a:pt x="8" y="28"/>
                        </a:lnTo>
                        <a:lnTo>
                          <a:pt x="14" y="29"/>
                        </a:lnTo>
                        <a:lnTo>
                          <a:pt x="20" y="29"/>
                        </a:lnTo>
                        <a:lnTo>
                          <a:pt x="24" y="26"/>
                        </a:lnTo>
                        <a:lnTo>
                          <a:pt x="28" y="21"/>
                        </a:lnTo>
                        <a:lnTo>
                          <a:pt x="29" y="15"/>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sp>
                <p:nvSpPr>
                  <p:cNvPr id="96" name="Freeform 89"/>
                  <p:cNvSpPr/>
                  <p:nvPr/>
                </p:nvSpPr>
                <p:spPr bwMode="auto">
                  <a:xfrm>
                    <a:off x="689" y="2330"/>
                    <a:ext cx="72" cy="116"/>
                  </a:xfrm>
                  <a:custGeom>
                    <a:avLst/>
                    <a:gdLst>
                      <a:gd name="T0" fmla="*/ 145 w 145"/>
                      <a:gd name="T1" fmla="*/ 0 h 233"/>
                      <a:gd name="T2" fmla="*/ 120 w 145"/>
                      <a:gd name="T3" fmla="*/ 6 h 233"/>
                      <a:gd name="T4" fmla="*/ 97 w 145"/>
                      <a:gd name="T5" fmla="*/ 12 h 233"/>
                      <a:gd name="T6" fmla="*/ 76 w 145"/>
                      <a:gd name="T7" fmla="*/ 20 h 233"/>
                      <a:gd name="T8" fmla="*/ 58 w 145"/>
                      <a:gd name="T9" fmla="*/ 29 h 233"/>
                      <a:gd name="T10" fmla="*/ 43 w 145"/>
                      <a:gd name="T11" fmla="*/ 41 h 233"/>
                      <a:gd name="T12" fmla="*/ 29 w 145"/>
                      <a:gd name="T13" fmla="*/ 53 h 233"/>
                      <a:gd name="T14" fmla="*/ 19 w 145"/>
                      <a:gd name="T15" fmla="*/ 69 h 233"/>
                      <a:gd name="T16" fmla="*/ 9 w 145"/>
                      <a:gd name="T17" fmla="*/ 87 h 233"/>
                      <a:gd name="T18" fmla="*/ 2 w 145"/>
                      <a:gd name="T19" fmla="*/ 108 h 233"/>
                      <a:gd name="T20" fmla="*/ 0 w 145"/>
                      <a:gd name="T21" fmla="*/ 129 h 233"/>
                      <a:gd name="T22" fmla="*/ 1 w 145"/>
                      <a:gd name="T23" fmla="*/ 150 h 233"/>
                      <a:gd name="T24" fmla="*/ 8 w 145"/>
                      <a:gd name="T25" fmla="*/ 170 h 233"/>
                      <a:gd name="T26" fmla="*/ 19 w 145"/>
                      <a:gd name="T27" fmla="*/ 189 h 233"/>
                      <a:gd name="T28" fmla="*/ 35 w 145"/>
                      <a:gd name="T29" fmla="*/ 205 h 233"/>
                      <a:gd name="T30" fmla="*/ 54 w 145"/>
                      <a:gd name="T31" fmla="*/ 220 h 233"/>
                      <a:gd name="T32" fmla="*/ 78 w 145"/>
                      <a:gd name="T33" fmla="*/ 233 h 233"/>
                      <a:gd name="T34" fmla="*/ 67 w 145"/>
                      <a:gd name="T35" fmla="*/ 209 h 233"/>
                      <a:gd name="T36" fmla="*/ 58 w 145"/>
                      <a:gd name="T37" fmla="*/ 180 h 233"/>
                      <a:gd name="T38" fmla="*/ 53 w 145"/>
                      <a:gd name="T39" fmla="*/ 150 h 233"/>
                      <a:gd name="T40" fmla="*/ 53 w 145"/>
                      <a:gd name="T41" fmla="*/ 118 h 233"/>
                      <a:gd name="T42" fmla="*/ 61 w 145"/>
                      <a:gd name="T43" fmla="*/ 85 h 233"/>
                      <a:gd name="T44" fmla="*/ 78 w 145"/>
                      <a:gd name="T45" fmla="*/ 54 h 233"/>
                      <a:gd name="T46" fmla="*/ 106 w 145"/>
                      <a:gd name="T47" fmla="*/ 26 h 233"/>
                      <a:gd name="T48" fmla="*/ 145 w 145"/>
                      <a:gd name="T49"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5" h="233">
                        <a:moveTo>
                          <a:pt x="145" y="0"/>
                        </a:moveTo>
                        <a:lnTo>
                          <a:pt x="120" y="6"/>
                        </a:lnTo>
                        <a:lnTo>
                          <a:pt x="97" y="12"/>
                        </a:lnTo>
                        <a:lnTo>
                          <a:pt x="76" y="20"/>
                        </a:lnTo>
                        <a:lnTo>
                          <a:pt x="58" y="29"/>
                        </a:lnTo>
                        <a:lnTo>
                          <a:pt x="43" y="41"/>
                        </a:lnTo>
                        <a:lnTo>
                          <a:pt x="29" y="53"/>
                        </a:lnTo>
                        <a:lnTo>
                          <a:pt x="19" y="69"/>
                        </a:lnTo>
                        <a:lnTo>
                          <a:pt x="9" y="87"/>
                        </a:lnTo>
                        <a:lnTo>
                          <a:pt x="2" y="108"/>
                        </a:lnTo>
                        <a:lnTo>
                          <a:pt x="0" y="129"/>
                        </a:lnTo>
                        <a:lnTo>
                          <a:pt x="1" y="150"/>
                        </a:lnTo>
                        <a:lnTo>
                          <a:pt x="8" y="170"/>
                        </a:lnTo>
                        <a:lnTo>
                          <a:pt x="19" y="189"/>
                        </a:lnTo>
                        <a:lnTo>
                          <a:pt x="35" y="205"/>
                        </a:lnTo>
                        <a:lnTo>
                          <a:pt x="54" y="220"/>
                        </a:lnTo>
                        <a:lnTo>
                          <a:pt x="78" y="233"/>
                        </a:lnTo>
                        <a:lnTo>
                          <a:pt x="67" y="209"/>
                        </a:lnTo>
                        <a:lnTo>
                          <a:pt x="58" y="180"/>
                        </a:lnTo>
                        <a:lnTo>
                          <a:pt x="53" y="150"/>
                        </a:lnTo>
                        <a:lnTo>
                          <a:pt x="53" y="118"/>
                        </a:lnTo>
                        <a:lnTo>
                          <a:pt x="61" y="85"/>
                        </a:lnTo>
                        <a:lnTo>
                          <a:pt x="78" y="54"/>
                        </a:lnTo>
                        <a:lnTo>
                          <a:pt x="106" y="26"/>
                        </a:lnTo>
                        <a:lnTo>
                          <a:pt x="145" y="0"/>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535"/>
                  </a:p>
                </p:txBody>
              </p:sp>
            </p:grpSp>
            <p:sp>
              <p:nvSpPr>
                <p:cNvPr id="47" name="Rectangle 90"/>
                <p:cNvSpPr>
                  <a:spLocks noChangeArrowheads="1"/>
                </p:cNvSpPr>
                <p:nvPr/>
              </p:nvSpPr>
              <p:spPr bwMode="auto">
                <a:xfrm>
                  <a:off x="7512" y="7026"/>
                  <a:ext cx="1497" cy="1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endParaRPr lang="zh-CN" altLang="en-US" sz="2535">
                    <a:ea typeface="宋体" panose="02010600030101010101" pitchFamily="2" charset="-122"/>
                  </a:endParaRPr>
                </a:p>
              </p:txBody>
            </p:sp>
          </p:grpSp>
        </p:grpSp>
        <p:sp>
          <p:nvSpPr>
            <p:cNvPr id="3" name="文本框 2"/>
            <p:cNvSpPr txBox="1"/>
            <p:nvPr/>
          </p:nvSpPr>
          <p:spPr>
            <a:xfrm>
              <a:off x="1762771" y="4352786"/>
              <a:ext cx="1533654" cy="500233"/>
            </a:xfrm>
            <a:prstGeom prst="rect">
              <a:avLst/>
            </a:prstGeom>
            <a:noFill/>
          </p:spPr>
          <p:txBody>
            <a:bodyPr wrap="square" rtlCol="0">
              <a:spAutoFit/>
            </a:bodyPr>
            <a:lstStyle/>
            <a:p>
              <a:r>
                <a:rPr lang="zh-CN" altLang="en-US" sz="1865" b="1" dirty="0">
                  <a:latin typeface="微软雅黑" panose="020B0503020204020204" pitchFamily="34" charset="-122"/>
                  <a:ea typeface="微软雅黑" panose="020B0503020204020204" pitchFamily="34" charset="-122"/>
                </a:rPr>
                <a:t>最高层</a:t>
              </a:r>
              <a:r>
                <a:rPr lang="en-US" altLang="zh-CN" sz="1865" b="1" dirty="0">
                  <a:latin typeface="微软雅黑" panose="020B0503020204020204" pitchFamily="34" charset="-122"/>
                  <a:ea typeface="微软雅黑" panose="020B0503020204020204" pitchFamily="34" charset="-122"/>
                </a:rPr>
                <a:t>IPD</a:t>
              </a:r>
              <a:r>
                <a:rPr lang="zh-CN" altLang="en-US" sz="1865" b="1" dirty="0">
                  <a:latin typeface="微软雅黑" panose="020B0503020204020204" pitchFamily="34" charset="-122"/>
                  <a:ea typeface="微软雅黑" panose="020B0503020204020204" pitchFamily="34" charset="-122"/>
                </a:rPr>
                <a:t>认识不足、不统一</a:t>
              </a:r>
              <a:endParaRPr lang="zh-CN" altLang="en-US" sz="1865" b="1"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3804536" y="4352786"/>
              <a:ext cx="1558635" cy="500233"/>
            </a:xfrm>
            <a:prstGeom prst="rect">
              <a:avLst/>
            </a:prstGeom>
            <a:noFill/>
          </p:spPr>
          <p:txBody>
            <a:bodyPr wrap="square" rtlCol="0">
              <a:spAutoFit/>
            </a:bodyPr>
            <a:lstStyle/>
            <a:p>
              <a:r>
                <a:rPr lang="zh-CN" altLang="en-US" sz="1865" b="1" dirty="0">
                  <a:latin typeface="微软雅黑" panose="020B0503020204020204" pitchFamily="34" charset="-122"/>
                  <a:ea typeface="微软雅黑" panose="020B0503020204020204" pitchFamily="34" charset="-122"/>
                </a:rPr>
                <a:t>员工观念及惯性难以转变</a:t>
              </a:r>
              <a:endParaRPr lang="zh-CN" altLang="en-US" sz="1865" b="1" dirty="0">
                <a:latin typeface="微软雅黑" panose="020B0503020204020204" pitchFamily="34" charset="-122"/>
                <a:ea typeface="微软雅黑" panose="020B0503020204020204" pitchFamily="34" charset="-122"/>
              </a:endParaRPr>
            </a:p>
          </p:txBody>
        </p:sp>
        <p:sp>
          <p:nvSpPr>
            <p:cNvPr id="98" name="文本框 97"/>
            <p:cNvSpPr txBox="1"/>
            <p:nvPr/>
          </p:nvSpPr>
          <p:spPr>
            <a:xfrm>
              <a:off x="5570579" y="4410000"/>
              <a:ext cx="138548" cy="253916"/>
            </a:xfrm>
            <a:prstGeom prst="rect">
              <a:avLst/>
            </a:prstGeom>
            <a:noFill/>
          </p:spPr>
          <p:txBody>
            <a:bodyPr wrap="none" rtlCol="0">
              <a:spAutoFit/>
            </a:bodyPr>
            <a:lstStyle/>
            <a:p>
              <a:endParaRPr lang="zh-CN" altLang="en-US" sz="16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6227268" y="4321976"/>
              <a:ext cx="1584175" cy="500233"/>
            </a:xfrm>
            <a:prstGeom prst="rect">
              <a:avLst/>
            </a:prstGeom>
            <a:noFill/>
          </p:spPr>
          <p:txBody>
            <a:bodyPr wrap="square" rtlCol="0">
              <a:spAutoFit/>
            </a:bodyPr>
            <a:lstStyle/>
            <a:p>
              <a:r>
                <a:rPr lang="zh-CN" altLang="en-US" sz="1865" b="1" dirty="0">
                  <a:latin typeface="微软雅黑" panose="020B0503020204020204" pitchFamily="34" charset="-122"/>
                  <a:ea typeface="微软雅黑" panose="020B0503020204020204" pitchFamily="34" charset="-122"/>
                </a:rPr>
                <a:t>部门本位主义与壁垒难以打破</a:t>
              </a:r>
              <a:endParaRPr lang="zh-CN" altLang="en-US" sz="1865" b="1" dirty="0">
                <a:latin typeface="微软雅黑" panose="020B0503020204020204" pitchFamily="34" charset="-122"/>
                <a:ea typeface="微软雅黑" panose="020B0503020204020204" pitchFamily="34" charset="-122"/>
              </a:endParaRPr>
            </a:p>
          </p:txBody>
        </p:sp>
      </p:grpSp>
      <p:sp>
        <p:nvSpPr>
          <p:cNvPr id="99" name="灯片编号占位符 98"/>
          <p:cNvSpPr>
            <a:spLocks noGrp="1"/>
          </p:cNvSpPr>
          <p:nvPr>
            <p:ph type="sldNum" sz="quarter" idx="12"/>
          </p:nvPr>
        </p:nvSpPr>
        <p:spPr/>
        <p:txBody>
          <a:bodyPr/>
          <a:lstStyle/>
          <a:p>
            <a:fld id="{3035ED93-17FC-4FE4-A1D1-0058140FE02A}" type="slidenum">
              <a:rPr lang="zh-CN" altLang="en-US" smtClean="0"/>
            </a:fld>
            <a:endParaRPr lang="zh-CN" altLang="en-US" dirty="0"/>
          </a:p>
        </p:txBody>
      </p:sp>
      <p:sp>
        <p:nvSpPr>
          <p:cNvPr id="9" name="文本框 8"/>
          <p:cNvSpPr txBox="1"/>
          <p:nvPr/>
        </p:nvSpPr>
        <p:spPr>
          <a:xfrm>
            <a:off x="527051" y="1790587"/>
            <a:ext cx="3141847" cy="2000676"/>
          </a:xfrm>
          <a:prstGeom prst="rect">
            <a:avLst/>
          </a:prstGeom>
          <a:solidFill>
            <a:srgbClr val="FFFF00"/>
          </a:solidFill>
        </p:spPr>
        <p:txBody>
          <a:bodyPr wrap="square" rtlCol="0">
            <a:spAutoFit/>
          </a:bodyPr>
          <a:lstStyle/>
          <a:p>
            <a:pPr>
              <a:lnSpc>
                <a:spcPct val="150000"/>
              </a:lnSpc>
            </a:pPr>
            <a:r>
              <a:rPr lang="zh-CN" altLang="en-US" sz="1865" dirty="0">
                <a:latin typeface="微软雅黑" panose="020B0503020204020204" pitchFamily="34" charset="-122"/>
                <a:ea typeface="微软雅黑" panose="020B0503020204020204" pitchFamily="34" charset="-122"/>
              </a:rPr>
              <a:t>一个项目，</a:t>
            </a:r>
            <a:endParaRPr lang="en-US" altLang="zh-CN" sz="1865" dirty="0">
              <a:latin typeface="微软雅黑" panose="020B0503020204020204" pitchFamily="34" charset="-122"/>
              <a:ea typeface="微软雅黑" panose="020B0503020204020204" pitchFamily="34" charset="-122"/>
            </a:endParaRPr>
          </a:p>
          <a:p>
            <a:pPr>
              <a:lnSpc>
                <a:spcPct val="150000"/>
              </a:lnSpc>
            </a:pPr>
            <a:r>
              <a:rPr lang="zh-CN" altLang="en-US" sz="1865" dirty="0">
                <a:latin typeface="微软雅黑" panose="020B0503020204020204" pitchFamily="34" charset="-122"/>
                <a:ea typeface="微软雅黑" panose="020B0503020204020204" pitchFamily="34" charset="-122"/>
              </a:rPr>
              <a:t>成功需要</a:t>
            </a:r>
            <a:r>
              <a:rPr lang="en-US" altLang="zh-CN" sz="3200" b="1" dirty="0">
                <a:solidFill>
                  <a:srgbClr val="C00000"/>
                </a:solidFill>
                <a:latin typeface="微软雅黑" panose="020B0503020204020204" pitchFamily="34" charset="-122"/>
                <a:ea typeface="微软雅黑" panose="020B0503020204020204" pitchFamily="34" charset="-122"/>
              </a:rPr>
              <a:t>100</a:t>
            </a:r>
            <a:r>
              <a:rPr lang="zh-CN" altLang="en-US" sz="1865" dirty="0">
                <a:latin typeface="微软雅黑" panose="020B0503020204020204" pitchFamily="34" charset="-122"/>
                <a:ea typeface="微软雅黑" panose="020B0503020204020204" pitchFamily="34" charset="-122"/>
              </a:rPr>
              <a:t>个要素，</a:t>
            </a:r>
            <a:endParaRPr lang="en-US" altLang="zh-CN" sz="1865" dirty="0">
              <a:latin typeface="微软雅黑" panose="020B0503020204020204" pitchFamily="34" charset="-122"/>
              <a:ea typeface="微软雅黑" panose="020B0503020204020204" pitchFamily="34" charset="-122"/>
            </a:endParaRPr>
          </a:p>
          <a:p>
            <a:pPr>
              <a:lnSpc>
                <a:spcPct val="150000"/>
              </a:lnSpc>
            </a:pPr>
            <a:r>
              <a:rPr lang="zh-CN" altLang="en-US" sz="1865" dirty="0">
                <a:latin typeface="微软雅黑" panose="020B0503020204020204" pitchFamily="34" charset="-122"/>
                <a:ea typeface="微软雅黑" panose="020B0503020204020204" pitchFamily="34" charset="-122"/>
              </a:rPr>
              <a:t>失败只需要</a:t>
            </a:r>
            <a:r>
              <a:rPr lang="en-US" altLang="zh-CN" sz="3200" b="1" dirty="0">
                <a:solidFill>
                  <a:srgbClr val="C00000"/>
                </a:solidFill>
                <a:latin typeface="微软雅黑" panose="020B0503020204020204" pitchFamily="34" charset="-122"/>
                <a:ea typeface="微软雅黑" panose="020B0503020204020204" pitchFamily="34" charset="-122"/>
              </a:rPr>
              <a:t>1</a:t>
            </a:r>
            <a:r>
              <a:rPr lang="zh-CN" altLang="en-US" sz="1865" dirty="0">
                <a:latin typeface="微软雅黑" panose="020B0503020204020204" pitchFamily="34" charset="-122"/>
                <a:ea typeface="微软雅黑" panose="020B0503020204020204" pitchFamily="34" charset="-122"/>
              </a:rPr>
              <a:t>个要素。</a:t>
            </a:r>
            <a:endParaRPr lang="zh-CN" altLang="en-US" sz="1865" dirty="0">
              <a:latin typeface="微软雅黑" panose="020B0503020204020204" pitchFamily="34" charset="-122"/>
              <a:ea typeface="微软雅黑" panose="020B0503020204020204" pitchFamily="34" charset="-122"/>
            </a:endParaRPr>
          </a:p>
        </p:txBody>
      </p:sp>
      <p:sp>
        <p:nvSpPr>
          <p:cNvPr id="10" name="文本框 9"/>
          <p:cNvSpPr txBox="1"/>
          <p:nvPr/>
        </p:nvSpPr>
        <p:spPr>
          <a:xfrm>
            <a:off x="10837678" y="5107067"/>
            <a:ext cx="707887" cy="379656"/>
          </a:xfrm>
          <a:prstGeom prst="rect">
            <a:avLst/>
          </a:prstGeom>
          <a:noFill/>
        </p:spPr>
        <p:txBody>
          <a:bodyPr wrap="square" rtlCol="0">
            <a:spAutoFit/>
          </a:bodyPr>
          <a:lstStyle>
            <a:defPPr>
              <a:defRPr lang="zh-CN"/>
            </a:defPPr>
            <a:lvl1pPr>
              <a:defRPr sz="1400" b="1">
                <a:solidFill>
                  <a:srgbClr val="C00000"/>
                </a:solidFill>
                <a:latin typeface="微软雅黑" panose="020B0503020204020204" pitchFamily="34" charset="-122"/>
                <a:ea typeface="微软雅黑" panose="020B0503020204020204" pitchFamily="34" charset="-122"/>
              </a:defRPr>
            </a:lvl1pPr>
          </a:lstStyle>
          <a:p>
            <a:r>
              <a:rPr lang="en-US" altLang="zh-CN" sz="1865" dirty="0"/>
              <a:t>……</a:t>
            </a:r>
            <a:endParaRPr lang="zh-CN" altLang="en-US" sz="1865" dirty="0"/>
          </a:p>
        </p:txBody>
      </p:sp>
      <p:sp>
        <p:nvSpPr>
          <p:cNvPr id="14" name="椭圆 13"/>
          <p:cNvSpPr/>
          <p:nvPr/>
        </p:nvSpPr>
        <p:spPr>
          <a:xfrm>
            <a:off x="5123331" y="5733257"/>
            <a:ext cx="599863" cy="5998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101" name="椭圆 100"/>
          <p:cNvSpPr/>
          <p:nvPr/>
        </p:nvSpPr>
        <p:spPr>
          <a:xfrm>
            <a:off x="2394382" y="5733257"/>
            <a:ext cx="599863" cy="5998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102" name="椭圆 101"/>
          <p:cNvSpPr/>
          <p:nvPr/>
        </p:nvSpPr>
        <p:spPr>
          <a:xfrm>
            <a:off x="8282947" y="5733257"/>
            <a:ext cx="599863" cy="59986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pic>
        <p:nvPicPr>
          <p:cNvPr id="24" name="图片 2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7328" y="4580144"/>
            <a:ext cx="2141333" cy="2141333"/>
          </a:xfrm>
          <a:prstGeom prst="rect">
            <a:avLst/>
          </a:prstGeom>
        </p:spPr>
      </p:pic>
      <p:sp>
        <p:nvSpPr>
          <p:cNvPr id="39" name="文本框 38"/>
          <p:cNvSpPr txBox="1"/>
          <p:nvPr/>
        </p:nvSpPr>
        <p:spPr>
          <a:xfrm>
            <a:off x="1717843" y="5267704"/>
            <a:ext cx="512897" cy="1188787"/>
          </a:xfrm>
          <a:prstGeom prst="rect">
            <a:avLst/>
          </a:prstGeom>
          <a:noFill/>
        </p:spPr>
        <p:txBody>
          <a:bodyPr vert="eaVert" wrap="none" rtlCol="0">
            <a:spAutoFit/>
          </a:bodyPr>
          <a:lstStyle/>
          <a:p>
            <a:r>
              <a:rPr lang="zh-CN" altLang="en-US" sz="2135" b="1" dirty="0">
                <a:solidFill>
                  <a:srgbClr val="FF0000"/>
                </a:solidFill>
                <a:latin typeface="微软雅黑" panose="020B0503020204020204" pitchFamily="34" charset="-122"/>
                <a:ea typeface="微软雅黑" panose="020B0503020204020204" pitchFamily="34" charset="-122"/>
              </a:rPr>
              <a:t>三座大山</a:t>
            </a:r>
            <a:endParaRPr lang="zh-CN" altLang="en-US" sz="2135"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2.1.2 </a:t>
            </a:r>
            <a:r>
              <a:rPr lang="zh-CN" altLang="en-US" sz="3200" b="1" dirty="0">
                <a:solidFill>
                  <a:schemeClr val="bg1"/>
                </a:solidFill>
                <a:latin typeface="微软雅黑" panose="020B0503020204020204" pitchFamily="34" charset="-122"/>
                <a:ea typeface="微软雅黑" panose="020B0503020204020204" pitchFamily="34" charset="-122"/>
              </a:rPr>
              <a:t>团队与组织管理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143" name="文本框 142"/>
          <p:cNvSpPr txBox="1"/>
          <p:nvPr/>
        </p:nvSpPr>
        <p:spPr>
          <a:xfrm>
            <a:off x="325093" y="1028734"/>
            <a:ext cx="11627559" cy="379656"/>
          </a:xfrm>
          <a:prstGeom prst="rect">
            <a:avLst/>
          </a:prstGeom>
          <a:solidFill>
            <a:schemeClr val="bg1"/>
          </a:solidFill>
        </p:spPr>
        <p:txBody>
          <a:bodyPr wrap="square" rtlCol="0">
            <a:spAutoFit/>
          </a:bodyPr>
          <a:lstStyle/>
          <a:p>
            <a:r>
              <a:rPr lang="en-US" altLang="zh-CN" sz="1865" b="1" dirty="0">
                <a:latin typeface="微软雅黑" panose="020B0503020204020204" pitchFamily="34" charset="-122"/>
                <a:ea typeface="微软雅黑" panose="020B0503020204020204" pitchFamily="34" charset="-122"/>
              </a:rPr>
              <a:t>IPD</a:t>
            </a:r>
            <a:r>
              <a:rPr lang="zh-CN" altLang="en-US" sz="1865" b="1" dirty="0">
                <a:latin typeface="微软雅黑" panose="020B0503020204020204" pitchFamily="34" charset="-122"/>
                <a:ea typeface="微软雅黑" panose="020B0503020204020204" pitchFamily="34" charset="-122"/>
              </a:rPr>
              <a:t>强调以</a:t>
            </a:r>
            <a:r>
              <a:rPr lang="zh-CN" altLang="en-US" sz="1865" b="1" dirty="0">
                <a:solidFill>
                  <a:srgbClr val="C00000"/>
                </a:solidFill>
                <a:latin typeface="微软雅黑" panose="020B0503020204020204" pitchFamily="34" charset="-122"/>
                <a:ea typeface="微软雅黑" panose="020B0503020204020204" pitchFamily="34" charset="-122"/>
              </a:rPr>
              <a:t>跨部门重量级团队</a:t>
            </a:r>
            <a:r>
              <a:rPr lang="zh-CN" altLang="en-US" sz="1865" b="1" dirty="0">
                <a:latin typeface="微软雅黑" panose="020B0503020204020204" pitchFamily="34" charset="-122"/>
                <a:ea typeface="微软雅黑" panose="020B0503020204020204" pitchFamily="34" charset="-122"/>
              </a:rPr>
              <a:t>为组织单位进行运作，信息始终共享，多领域经验集成，多方利益博弈制衡</a:t>
            </a:r>
            <a:endParaRPr lang="zh-CN" altLang="en-US" sz="1865" b="1" dirty="0">
              <a:latin typeface="微软雅黑" panose="020B0503020204020204" pitchFamily="34" charset="-122"/>
              <a:ea typeface="微软雅黑" panose="020B0503020204020204" pitchFamily="34" charset="-122"/>
            </a:endParaRPr>
          </a:p>
        </p:txBody>
      </p:sp>
      <p:pic>
        <p:nvPicPr>
          <p:cNvPr id="127" name="Picture 14"/>
          <p:cNvPicPr>
            <a:picLocks noChangeAspect="1" noChangeArrowheads="1"/>
          </p:cNvPicPr>
          <p:nvPr/>
        </p:nvPicPr>
        <p:blipFill rotWithShape="1">
          <a:blip r:embed="rId1">
            <a:extLst>
              <a:ext uri="{28A0092B-C50C-407E-A947-70E740481C1C}">
                <a14:useLocalDpi xmlns:a14="http://schemas.microsoft.com/office/drawing/2010/main" val="0"/>
              </a:ext>
            </a:extLst>
          </a:blip>
          <a:srcRect l="10177" r="17132"/>
          <a:stretch>
            <a:fillRect/>
          </a:stretch>
        </p:blipFill>
        <p:spPr bwMode="auto">
          <a:xfrm>
            <a:off x="565547" y="2082147"/>
            <a:ext cx="4800533" cy="396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圆角矩形 47"/>
          <p:cNvSpPr/>
          <p:nvPr/>
        </p:nvSpPr>
        <p:spPr>
          <a:xfrm>
            <a:off x="5809275" y="2082146"/>
            <a:ext cx="5856651" cy="3955796"/>
          </a:xfrm>
          <a:prstGeom prst="roundRect">
            <a:avLst>
              <a:gd name="adj" fmla="val 243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1000" indent="-381000">
              <a:lnSpc>
                <a:spcPct val="150000"/>
              </a:lnSpc>
              <a:buFont typeface="Wingdings" panose="05000000000000000000" pitchFamily="2" charset="2"/>
              <a:buChar char="Ø"/>
            </a:pPr>
            <a:r>
              <a:rPr lang="zh-CN" altLang="en-US" sz="2135" b="1" dirty="0">
                <a:solidFill>
                  <a:schemeClr val="tx1"/>
                </a:solidFill>
                <a:latin typeface="微软雅黑" panose="020B0503020204020204" pitchFamily="34" charset="-122"/>
                <a:ea typeface="微软雅黑" panose="020B0503020204020204" pitchFamily="34" charset="-122"/>
              </a:rPr>
              <a:t>知识和技能互补，工作大力协同</a:t>
            </a:r>
            <a:endParaRPr lang="en-US" altLang="zh-CN" sz="2135" b="1" dirty="0">
              <a:solidFill>
                <a:schemeClr val="tx1"/>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rgbClr val="C00000"/>
                </a:solidFill>
                <a:latin typeface="微软雅黑" panose="020B0503020204020204" pitchFamily="34" charset="-122"/>
                <a:ea typeface="微软雅黑" panose="020B0503020204020204" pitchFamily="34" charset="-122"/>
              </a:rPr>
              <a:t>共同负责</a:t>
            </a:r>
            <a:r>
              <a:rPr lang="zh-CN" altLang="en-US" sz="2135" b="1" dirty="0">
                <a:solidFill>
                  <a:schemeClr val="tx1"/>
                </a:solidFill>
                <a:latin typeface="微软雅黑" panose="020B0503020204020204" pitchFamily="34" charset="-122"/>
                <a:ea typeface="微软雅黑" panose="020B0503020204020204" pitchFamily="34" charset="-122"/>
              </a:rPr>
              <a:t>：平等、主动、承诺</a:t>
            </a:r>
            <a:endParaRPr lang="en-US" altLang="zh-CN" sz="2135" b="1" dirty="0">
              <a:solidFill>
                <a:schemeClr val="tx1"/>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rgbClr val="C00000"/>
                </a:solidFill>
                <a:latin typeface="微软雅黑" panose="020B0503020204020204" pitchFamily="34" charset="-122"/>
                <a:ea typeface="微软雅黑" panose="020B0503020204020204" pitchFamily="34" charset="-122"/>
              </a:rPr>
              <a:t>高度授权</a:t>
            </a:r>
            <a:r>
              <a:rPr lang="zh-CN" altLang="en-US" sz="2135" b="1" dirty="0">
                <a:solidFill>
                  <a:schemeClr val="tx1"/>
                </a:solidFill>
                <a:latin typeface="微软雅黑" panose="020B0503020204020204" pitchFamily="34" charset="-122"/>
                <a:ea typeface="微软雅黑" panose="020B0503020204020204" pitchFamily="34" charset="-122"/>
              </a:rPr>
              <a:t>，降低沟通成本</a:t>
            </a:r>
            <a:endParaRPr lang="en-US" altLang="zh-CN" sz="2135" b="1" dirty="0">
              <a:solidFill>
                <a:schemeClr val="tx1"/>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chemeClr val="tx1"/>
                </a:solidFill>
                <a:latin typeface="微软雅黑" panose="020B0503020204020204" pitchFamily="34" charset="-122"/>
                <a:ea typeface="微软雅黑" panose="020B0503020204020204" pitchFamily="34" charset="-122"/>
              </a:rPr>
              <a:t>建立核心组，贯穿始终</a:t>
            </a:r>
            <a:endParaRPr lang="en-US" altLang="zh-CN" sz="2135" b="1" dirty="0">
              <a:solidFill>
                <a:schemeClr val="tx1"/>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chemeClr val="tx1"/>
                </a:solidFill>
                <a:latin typeface="微软雅黑" panose="020B0503020204020204" pitchFamily="34" charset="-122"/>
                <a:ea typeface="微软雅黑" panose="020B0503020204020204" pitchFamily="34" charset="-122"/>
              </a:rPr>
              <a:t>职责严明，奖惩明确</a:t>
            </a:r>
            <a:endParaRPr lang="en-US" altLang="zh-CN" sz="2135" b="1" dirty="0">
              <a:solidFill>
                <a:schemeClr val="tx1"/>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chemeClr val="tx1"/>
                </a:solidFill>
                <a:latin typeface="微软雅黑" panose="020B0503020204020204" pitchFamily="34" charset="-122"/>
                <a:ea typeface="微软雅黑" panose="020B0503020204020204" pitchFamily="34" charset="-122"/>
              </a:rPr>
              <a:t>强调</a:t>
            </a:r>
            <a:r>
              <a:rPr lang="zh-CN" altLang="en-US" sz="2135" b="1" dirty="0">
                <a:solidFill>
                  <a:srgbClr val="C00000"/>
                </a:solidFill>
                <a:latin typeface="微软雅黑" panose="020B0503020204020204" pitchFamily="34" charset="-122"/>
                <a:ea typeface="微软雅黑" panose="020B0503020204020204" pitchFamily="34" charset="-122"/>
              </a:rPr>
              <a:t>共同构想</a:t>
            </a:r>
            <a:endParaRPr lang="en-US" altLang="zh-CN" sz="2135" b="1" dirty="0">
              <a:solidFill>
                <a:srgbClr val="C00000"/>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chemeClr val="tx1"/>
                </a:solidFill>
                <a:latin typeface="微软雅黑" panose="020B0503020204020204" pitchFamily="34" charset="-122"/>
                <a:ea typeface="微软雅黑" panose="020B0503020204020204" pitchFamily="34" charset="-122"/>
              </a:rPr>
              <a:t>强调及时沟通</a:t>
            </a:r>
            <a:endParaRPr lang="en-US" altLang="zh-CN" sz="2135" b="1" dirty="0">
              <a:solidFill>
                <a:schemeClr val="tx1"/>
              </a:solidFill>
              <a:latin typeface="微软雅黑" panose="020B0503020204020204" pitchFamily="34" charset="-122"/>
              <a:ea typeface="微软雅黑" panose="020B0503020204020204" pitchFamily="34" charset="-122"/>
            </a:endParaRPr>
          </a:p>
          <a:p>
            <a:pPr marL="381000" indent="-381000">
              <a:lnSpc>
                <a:spcPct val="150000"/>
              </a:lnSpc>
              <a:buFont typeface="Wingdings" panose="05000000000000000000" pitchFamily="2" charset="2"/>
              <a:buChar char="Ø"/>
            </a:pPr>
            <a:r>
              <a:rPr lang="zh-CN" altLang="en-US" sz="2135" b="1" dirty="0">
                <a:solidFill>
                  <a:schemeClr val="tx1"/>
                </a:solidFill>
                <a:latin typeface="微软雅黑" panose="020B0503020204020204" pitchFamily="34" charset="-122"/>
                <a:ea typeface="微软雅黑" panose="020B0503020204020204" pitchFamily="34" charset="-122"/>
              </a:rPr>
              <a:t>强调自我管理</a:t>
            </a:r>
            <a:endParaRPr lang="zh-CN" altLang="en-US" sz="2135"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矩形 145"/>
          <p:cNvSpPr/>
          <p:nvPr/>
        </p:nvSpPr>
        <p:spPr>
          <a:xfrm>
            <a:off x="1549704" y="1567629"/>
            <a:ext cx="10498957" cy="1446935"/>
          </a:xfrm>
          <a:prstGeom prst="rect">
            <a:avLst/>
          </a:prstGeom>
          <a:solidFill>
            <a:schemeClr val="accent6">
              <a:lumMod val="20000"/>
              <a:lumOff val="80000"/>
            </a:schemeClr>
          </a:solidFill>
        </p:spPr>
        <p:txBody>
          <a:bodyPr wrap="square">
            <a:spAutoFit/>
          </a:bodyPr>
          <a:lstStyle/>
          <a:p>
            <a:pPr marL="228600" indent="-228600">
              <a:buFont typeface="Arial" panose="020B0604020202020204" pitchFamily="34" charset="0"/>
              <a:buChar char="•"/>
            </a:pPr>
            <a:r>
              <a:rPr lang="zh-CN" altLang="en-US"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产品线端到端经营的第一层责任主体，负责产品线投资决策，对投资的损益和商业成功负责；</a:t>
            </a:r>
            <a:endParaRPr lang="en-US" altLang="zh-CN"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endParaRPr>
          </a:p>
          <a:p>
            <a:pPr marL="228600" indent="-228600">
              <a:buFont typeface="Arial" panose="020B0604020202020204" pitchFamily="34" charset="0"/>
              <a:buChar char="•"/>
            </a:pPr>
            <a:r>
              <a:rPr lang="zh-CN" altLang="en-US"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关注产品投资方向，对产品、解决方案以及软硬件平台的任务书及开发过程的关键决策点</a:t>
            </a:r>
            <a:r>
              <a:rPr lang="en-US" altLang="zh-CN"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DCP</a:t>
            </a:r>
            <a:r>
              <a:rPr lang="zh-CN" altLang="en-US"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、计划变更</a:t>
            </a:r>
            <a:r>
              <a:rPr lang="en-US" altLang="zh-CN"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PCR</a:t>
            </a:r>
            <a:r>
              <a:rPr lang="zh-CN" altLang="en-US"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进行决策；</a:t>
            </a:r>
            <a:endParaRPr lang="en-US" altLang="zh-CN"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endParaRPr>
          </a:p>
          <a:p>
            <a:pPr marL="228600" indent="-228600">
              <a:buFont typeface="Arial" panose="020B0604020202020204" pitchFamily="34" charset="0"/>
              <a:buChar char="•"/>
            </a:pPr>
            <a:r>
              <a:rPr lang="zh-CN" altLang="en-US"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基于市场需求导向，负责产品线跨职能的协同一致，确保产品及解决方案的及时、低成本、高质量交付，并对产品线端到端全流程的质量、成本和效率提升负责；</a:t>
            </a:r>
            <a:endParaRPr lang="en-US" altLang="zh-CN"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endParaRPr>
          </a:p>
          <a:p>
            <a:pPr marL="228600" indent="-228600">
              <a:buFont typeface="Arial" panose="020B0604020202020204" pitchFamily="34" charset="0"/>
              <a:buChar char="•"/>
            </a:pPr>
            <a:r>
              <a:rPr lang="zh-CN" altLang="en-US"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rPr>
              <a:t>负责产品线工程和技术能力（现在和未来）的构建及与业界同步，确保产品线发展需要的工程和技术能力得到保障，避免因技术滞后影响产品市场竞争力和客户需求响应速度</a:t>
            </a:r>
            <a:endParaRPr lang="en-US" altLang="zh-CN" sz="1465" dirty="0">
              <a:solidFill>
                <a:schemeClr val="dk1"/>
              </a:solidFill>
              <a:latin typeface="微软雅黑" panose="020B0503020204020204" pitchFamily="34" charset="-122"/>
              <a:ea typeface="微软雅黑" panose="020B0503020204020204" pitchFamily="34" charset="-122"/>
              <a:sym typeface="Wingdings" panose="05000000000000000000" pitchFamily="2" charset="2"/>
            </a:endParaRPr>
          </a:p>
        </p:txBody>
      </p:sp>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2.1.2 </a:t>
            </a:r>
            <a:r>
              <a:rPr lang="zh-CN" altLang="en-US" sz="3200" b="1" dirty="0">
                <a:solidFill>
                  <a:schemeClr val="bg1"/>
                </a:solidFill>
                <a:latin typeface="微软雅黑" panose="020B0503020204020204" pitchFamily="34" charset="-122"/>
                <a:ea typeface="微软雅黑" panose="020B0503020204020204" pitchFamily="34" charset="-122"/>
              </a:rPr>
              <a:t>团队与组织管理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271257" y="3012259"/>
            <a:ext cx="11618985" cy="1011008"/>
            <a:chOff x="107505" y="749356"/>
            <a:chExt cx="8714239" cy="758256"/>
          </a:xfrm>
        </p:grpSpPr>
        <p:cxnSp>
          <p:nvCxnSpPr>
            <p:cNvPr id="10" name="直接箭头连接符 9"/>
            <p:cNvCxnSpPr/>
            <p:nvPr/>
          </p:nvCxnSpPr>
          <p:spPr>
            <a:xfrm>
              <a:off x="378190" y="1131590"/>
              <a:ext cx="83705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971600"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195736"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3563888"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292080" y="987425"/>
              <a:ext cx="0" cy="1441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56176"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380312" y="987425"/>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979712"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2699792"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851920"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4427984"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148064"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6012160"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509774" y="749356"/>
              <a:ext cx="879183" cy="230833"/>
            </a:xfrm>
            <a:prstGeom prst="rect">
              <a:avLst/>
            </a:prstGeom>
            <a:noFill/>
          </p:spPr>
          <p:txBody>
            <a:bodyPr wrap="none" rtlCol="0">
              <a:spAutoFit/>
            </a:bodyPr>
            <a:lstStyle/>
            <a:p>
              <a:r>
                <a:rPr lang="en-US" altLang="zh-CN" sz="1400" dirty="0" err="1">
                  <a:latin typeface="微软雅黑" panose="020B0503020204020204" pitchFamily="34" charset="-122"/>
                  <a:ea typeface="微软雅黑" panose="020B0503020204020204" pitchFamily="34" charset="-122"/>
                </a:rPr>
                <a:t>Chater</a:t>
              </a:r>
              <a:r>
                <a:rPr lang="en-US" altLang="zh-CN" sz="1400" dirty="0">
                  <a:latin typeface="微软雅黑" panose="020B0503020204020204" pitchFamily="34" charset="-122"/>
                  <a:ea typeface="微软雅黑" panose="020B0503020204020204" pitchFamily="34" charset="-122"/>
                </a:rPr>
                <a:t> DCP</a:t>
              </a:r>
              <a:endParaRPr lang="zh-CN" altLang="en-US" sz="1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1935220" y="749356"/>
              <a:ext cx="50398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3275856" y="749356"/>
              <a:ext cx="49677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5890851" y="749356"/>
              <a:ext cx="508793"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7164288" y="749356"/>
              <a:ext cx="33326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cxnSp>
          <p:nvCxnSpPr>
            <p:cNvPr id="29" name="直接连接符 28"/>
            <p:cNvCxnSpPr/>
            <p:nvPr/>
          </p:nvCxnSpPr>
          <p:spPr>
            <a:xfrm>
              <a:off x="8460432" y="987424"/>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8100392" y="749356"/>
              <a:ext cx="721352"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EOX DCP</a:t>
              </a:r>
              <a:endParaRPr lang="zh-CN" altLang="en-US" sz="14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739759"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32" name="文本框 31"/>
            <p:cNvSpPr txBox="1"/>
            <p:nvPr/>
          </p:nvSpPr>
          <p:spPr>
            <a:xfrm>
              <a:off x="2425518"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3563888"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34" name="文本框 33"/>
            <p:cNvSpPr txBox="1"/>
            <p:nvPr/>
          </p:nvSpPr>
          <p:spPr>
            <a:xfrm>
              <a:off x="4153710" y="1276779"/>
              <a:ext cx="477535"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4935766" y="1259908"/>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5799862"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3384191"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3109917"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107505" y="919396"/>
              <a:ext cx="781705"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任务书开发</a:t>
              </a:r>
              <a:endParaRPr lang="zh-CN" altLang="en-US" sz="1335"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1394550"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2647325"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4193477"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5490258"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44" name="文本框 43"/>
            <p:cNvSpPr txBox="1"/>
            <p:nvPr/>
          </p:nvSpPr>
          <p:spPr>
            <a:xfrm>
              <a:off x="6610581"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7699799" y="919396"/>
              <a:ext cx="653063"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生命周期</a:t>
              </a:r>
              <a:endParaRPr lang="zh-CN" altLang="en-US" sz="1335" dirty="0">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grpSp>
        <p:nvGrpSpPr>
          <p:cNvPr id="75" name="组合 74"/>
          <p:cNvGrpSpPr/>
          <p:nvPr/>
        </p:nvGrpSpPr>
        <p:grpSpPr>
          <a:xfrm>
            <a:off x="239350" y="1611850"/>
            <a:ext cx="1241087" cy="1241087"/>
            <a:chOff x="4050201" y="3507854"/>
            <a:chExt cx="930815" cy="930815"/>
          </a:xfrm>
          <a:solidFill>
            <a:schemeClr val="accent2"/>
          </a:solidFill>
        </p:grpSpPr>
        <p:sp>
          <p:nvSpPr>
            <p:cNvPr id="46" name="流程图: 联系 45"/>
            <p:cNvSpPr/>
            <p:nvPr/>
          </p:nvSpPr>
          <p:spPr>
            <a:xfrm>
              <a:off x="4050201" y="3507854"/>
              <a:ext cx="930815" cy="930815"/>
            </a:xfrm>
            <a:prstGeom prst="flowChartConnector">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 name="流程图: 联系 2"/>
            <p:cNvSpPr/>
            <p:nvPr/>
          </p:nvSpPr>
          <p:spPr>
            <a:xfrm>
              <a:off x="4299112" y="3757237"/>
              <a:ext cx="432048" cy="432048"/>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cxnSp>
          <p:nvCxnSpPr>
            <p:cNvPr id="47" name="直接连接符 46"/>
            <p:cNvCxnSpPr>
              <a:stCxn id="3" idx="0"/>
              <a:endCxn id="46" idx="0"/>
            </p:cNvCxnSpPr>
            <p:nvPr/>
          </p:nvCxnSpPr>
          <p:spPr>
            <a:xfrm flipV="1">
              <a:off x="4515136" y="3507854"/>
              <a:ext cx="473" cy="2493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3" idx="6"/>
              <a:endCxn id="46" idx="6"/>
            </p:cNvCxnSpPr>
            <p:nvPr/>
          </p:nvCxnSpPr>
          <p:spPr>
            <a:xfrm>
              <a:off x="4731160" y="3973261"/>
              <a:ext cx="249856" cy="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3" idx="5"/>
              <a:endCxn id="46" idx="5"/>
            </p:cNvCxnSpPr>
            <p:nvPr/>
          </p:nvCxnSpPr>
          <p:spPr>
            <a:xfrm>
              <a:off x="4667888" y="4126013"/>
              <a:ext cx="176813" cy="17634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3" idx="7"/>
              <a:endCxn id="46" idx="7"/>
            </p:cNvCxnSpPr>
            <p:nvPr/>
          </p:nvCxnSpPr>
          <p:spPr>
            <a:xfrm flipV="1">
              <a:off x="4667888" y="3644169"/>
              <a:ext cx="176813" cy="17634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a:stCxn id="3" idx="1"/>
              <a:endCxn id="46" idx="1"/>
            </p:cNvCxnSpPr>
            <p:nvPr/>
          </p:nvCxnSpPr>
          <p:spPr>
            <a:xfrm flipH="1" flipV="1">
              <a:off x="4186516" y="3644169"/>
              <a:ext cx="175868" cy="17634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3" idx="2"/>
              <a:endCxn id="46" idx="2"/>
            </p:cNvCxnSpPr>
            <p:nvPr/>
          </p:nvCxnSpPr>
          <p:spPr>
            <a:xfrm flipH="1">
              <a:off x="4050201" y="3973261"/>
              <a:ext cx="248911" cy="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a:stCxn id="3" idx="3"/>
              <a:endCxn id="46" idx="3"/>
            </p:cNvCxnSpPr>
            <p:nvPr/>
          </p:nvCxnSpPr>
          <p:spPr>
            <a:xfrm flipH="1">
              <a:off x="4186516" y="4126013"/>
              <a:ext cx="175868" cy="17634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3" idx="4"/>
              <a:endCxn id="46" idx="4"/>
            </p:cNvCxnSpPr>
            <p:nvPr/>
          </p:nvCxnSpPr>
          <p:spPr>
            <a:xfrm>
              <a:off x="4515136" y="4189285"/>
              <a:ext cx="473" cy="24938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文本框 62"/>
            <p:cNvSpPr txBox="1"/>
            <p:nvPr/>
          </p:nvSpPr>
          <p:spPr>
            <a:xfrm>
              <a:off x="4230686" y="3846236"/>
              <a:ext cx="546063" cy="253915"/>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IPMT</a:t>
              </a:r>
              <a:endParaRPr lang="zh-CN" altLang="en-US" sz="1600" b="1" dirty="0">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143339" y="3820095"/>
            <a:ext cx="1241087" cy="1241087"/>
            <a:chOff x="2018360" y="3507853"/>
            <a:chExt cx="930815" cy="930815"/>
          </a:xfrm>
        </p:grpSpPr>
        <p:sp>
          <p:nvSpPr>
            <p:cNvPr id="65" name="流程图: 联系 64"/>
            <p:cNvSpPr/>
            <p:nvPr/>
          </p:nvSpPr>
          <p:spPr>
            <a:xfrm>
              <a:off x="2018360" y="3507853"/>
              <a:ext cx="930815" cy="930815"/>
            </a:xfrm>
            <a:prstGeom prst="flowChartConnector">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64" name="流程图: 联系 63"/>
            <p:cNvSpPr/>
            <p:nvPr/>
          </p:nvSpPr>
          <p:spPr>
            <a:xfrm>
              <a:off x="2267271" y="3757236"/>
              <a:ext cx="432048" cy="432048"/>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cxnSp>
          <p:nvCxnSpPr>
            <p:cNvPr id="66" name="直接连接符 65"/>
            <p:cNvCxnSpPr>
              <a:stCxn id="64" idx="0"/>
              <a:endCxn id="65" idx="0"/>
            </p:cNvCxnSpPr>
            <p:nvPr/>
          </p:nvCxnSpPr>
          <p:spPr>
            <a:xfrm flipV="1">
              <a:off x="2483295" y="3507853"/>
              <a:ext cx="473" cy="24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64" idx="6"/>
              <a:endCxn id="65" idx="6"/>
            </p:cNvCxnSpPr>
            <p:nvPr/>
          </p:nvCxnSpPr>
          <p:spPr>
            <a:xfrm>
              <a:off x="2699319" y="3973260"/>
              <a:ext cx="24985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a:stCxn id="64" idx="5"/>
              <a:endCxn id="65" idx="5"/>
            </p:cNvCxnSpPr>
            <p:nvPr/>
          </p:nvCxnSpPr>
          <p:spPr>
            <a:xfrm>
              <a:off x="2636047" y="4126012"/>
              <a:ext cx="176813" cy="176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a:stCxn id="64" idx="7"/>
              <a:endCxn id="65" idx="7"/>
            </p:cNvCxnSpPr>
            <p:nvPr/>
          </p:nvCxnSpPr>
          <p:spPr>
            <a:xfrm flipV="1">
              <a:off x="2636047" y="3644168"/>
              <a:ext cx="176813" cy="176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接连接符 69"/>
            <p:cNvCxnSpPr>
              <a:stCxn id="64" idx="1"/>
              <a:endCxn id="65" idx="1"/>
            </p:cNvCxnSpPr>
            <p:nvPr/>
          </p:nvCxnSpPr>
          <p:spPr>
            <a:xfrm flipH="1" flipV="1">
              <a:off x="2154675" y="3644168"/>
              <a:ext cx="175868" cy="176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a:stCxn id="64" idx="2"/>
              <a:endCxn id="65" idx="2"/>
            </p:cNvCxnSpPr>
            <p:nvPr/>
          </p:nvCxnSpPr>
          <p:spPr>
            <a:xfrm flipH="1">
              <a:off x="2018360" y="3973260"/>
              <a:ext cx="2489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a:stCxn id="64" idx="3"/>
              <a:endCxn id="65" idx="3"/>
            </p:cNvCxnSpPr>
            <p:nvPr/>
          </p:nvCxnSpPr>
          <p:spPr>
            <a:xfrm flipH="1">
              <a:off x="2154675" y="4126012"/>
              <a:ext cx="175868" cy="176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a:stCxn id="64" idx="4"/>
              <a:endCxn id="65" idx="4"/>
            </p:cNvCxnSpPr>
            <p:nvPr/>
          </p:nvCxnSpPr>
          <p:spPr>
            <a:xfrm>
              <a:off x="2483295" y="4189284"/>
              <a:ext cx="473" cy="249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文本框 73"/>
            <p:cNvSpPr txBox="1"/>
            <p:nvPr/>
          </p:nvSpPr>
          <p:spPr>
            <a:xfrm>
              <a:off x="2220617" y="3857121"/>
              <a:ext cx="453490" cy="253915"/>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CDT</a:t>
              </a:r>
              <a:endParaRPr lang="zh-CN" altLang="en-US" sz="1600" b="1" dirty="0">
                <a:latin typeface="微软雅黑" panose="020B0503020204020204" pitchFamily="34" charset="-122"/>
                <a:ea typeface="微软雅黑" panose="020B0503020204020204" pitchFamily="34" charset="-122"/>
              </a:endParaRPr>
            </a:p>
          </p:txBody>
        </p:sp>
      </p:grpSp>
      <p:cxnSp>
        <p:nvCxnSpPr>
          <p:cNvPr id="77" name="曲线连接符 76"/>
          <p:cNvCxnSpPr>
            <a:stCxn id="23" idx="0"/>
            <a:endCxn id="46" idx="4"/>
          </p:cNvCxnSpPr>
          <p:nvPr/>
        </p:nvCxnSpPr>
        <p:spPr>
          <a:xfrm rot="16200000" flipV="1">
            <a:off x="1047155" y="2665676"/>
            <a:ext cx="159322" cy="533844"/>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9" name="曲线连接符 78"/>
          <p:cNvCxnSpPr>
            <a:stCxn id="25" idx="0"/>
            <a:endCxn id="46" idx="4"/>
          </p:cNvCxnSpPr>
          <p:nvPr/>
        </p:nvCxnSpPr>
        <p:spPr>
          <a:xfrm rot="16200000" flipV="1">
            <a:off x="1872386" y="1840445"/>
            <a:ext cx="159322" cy="2184306"/>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1" name="曲线连接符 80"/>
          <p:cNvCxnSpPr>
            <a:stCxn id="26" idx="0"/>
            <a:endCxn id="46" idx="4"/>
          </p:cNvCxnSpPr>
          <p:nvPr/>
        </p:nvCxnSpPr>
        <p:spPr>
          <a:xfrm rot="16200000" flipV="1">
            <a:off x="2763739" y="949092"/>
            <a:ext cx="159322" cy="3967012"/>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3" name="曲线连接符 82"/>
          <p:cNvCxnSpPr>
            <a:stCxn id="27" idx="0"/>
            <a:endCxn id="46" idx="4"/>
          </p:cNvCxnSpPr>
          <p:nvPr/>
        </p:nvCxnSpPr>
        <p:spPr>
          <a:xfrm rot="16200000" flipV="1">
            <a:off x="4511077" y="-798246"/>
            <a:ext cx="159322" cy="7461687"/>
          </a:xfrm>
          <a:prstGeom prst="curvedConnector3">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8" name="直接连接符 87"/>
          <p:cNvCxnSpPr>
            <a:stCxn id="39" idx="3"/>
          </p:cNvCxnSpPr>
          <p:nvPr/>
        </p:nvCxnSpPr>
        <p:spPr>
          <a:xfrm>
            <a:off x="1313530" y="3387707"/>
            <a:ext cx="79192" cy="296744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a:off x="6066095" y="3521903"/>
            <a:ext cx="3938333" cy="2833244"/>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02" name="组合 101"/>
          <p:cNvGrpSpPr/>
          <p:nvPr/>
        </p:nvGrpSpPr>
        <p:grpSpPr>
          <a:xfrm>
            <a:off x="10231511" y="3603727"/>
            <a:ext cx="1241087" cy="1241087"/>
            <a:chOff x="2018360" y="3507853"/>
            <a:chExt cx="930815" cy="930815"/>
          </a:xfrm>
        </p:grpSpPr>
        <p:sp>
          <p:nvSpPr>
            <p:cNvPr id="104" name="流程图: 联系 103"/>
            <p:cNvSpPr/>
            <p:nvPr/>
          </p:nvSpPr>
          <p:spPr>
            <a:xfrm>
              <a:off x="2018360" y="3507853"/>
              <a:ext cx="930815" cy="930815"/>
            </a:xfrm>
            <a:prstGeom prst="flowChartConnector">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03" name="流程图: 联系 102"/>
            <p:cNvSpPr/>
            <p:nvPr/>
          </p:nvSpPr>
          <p:spPr>
            <a:xfrm>
              <a:off x="2267271" y="3757236"/>
              <a:ext cx="432048" cy="432048"/>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cxnSp>
          <p:nvCxnSpPr>
            <p:cNvPr id="105" name="直接连接符 104"/>
            <p:cNvCxnSpPr>
              <a:stCxn id="103" idx="0"/>
              <a:endCxn id="104" idx="0"/>
            </p:cNvCxnSpPr>
            <p:nvPr/>
          </p:nvCxnSpPr>
          <p:spPr>
            <a:xfrm flipV="1">
              <a:off x="2483295" y="3507853"/>
              <a:ext cx="473" cy="24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a:stCxn id="103" idx="6"/>
              <a:endCxn id="104" idx="6"/>
            </p:cNvCxnSpPr>
            <p:nvPr/>
          </p:nvCxnSpPr>
          <p:spPr>
            <a:xfrm>
              <a:off x="2699319" y="3973260"/>
              <a:ext cx="24985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 name="直接连接符 106"/>
            <p:cNvCxnSpPr>
              <a:stCxn id="103" idx="5"/>
              <a:endCxn id="104" idx="5"/>
            </p:cNvCxnSpPr>
            <p:nvPr/>
          </p:nvCxnSpPr>
          <p:spPr>
            <a:xfrm>
              <a:off x="2636047" y="4126012"/>
              <a:ext cx="176813" cy="176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 name="直接连接符 107"/>
            <p:cNvCxnSpPr>
              <a:stCxn id="103" idx="7"/>
              <a:endCxn id="104" idx="7"/>
            </p:cNvCxnSpPr>
            <p:nvPr/>
          </p:nvCxnSpPr>
          <p:spPr>
            <a:xfrm flipV="1">
              <a:off x="2636047" y="3644168"/>
              <a:ext cx="176813" cy="176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a:stCxn id="103" idx="1"/>
              <a:endCxn id="104" idx="1"/>
            </p:cNvCxnSpPr>
            <p:nvPr/>
          </p:nvCxnSpPr>
          <p:spPr>
            <a:xfrm flipH="1" flipV="1">
              <a:off x="2154675" y="3644168"/>
              <a:ext cx="175868" cy="176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直接连接符 109"/>
            <p:cNvCxnSpPr>
              <a:stCxn id="103" idx="2"/>
              <a:endCxn id="104" idx="2"/>
            </p:cNvCxnSpPr>
            <p:nvPr/>
          </p:nvCxnSpPr>
          <p:spPr>
            <a:xfrm flipH="1">
              <a:off x="2018360" y="3973260"/>
              <a:ext cx="2489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接连接符 110"/>
            <p:cNvCxnSpPr>
              <a:stCxn id="103" idx="3"/>
              <a:endCxn id="104" idx="3"/>
            </p:cNvCxnSpPr>
            <p:nvPr/>
          </p:nvCxnSpPr>
          <p:spPr>
            <a:xfrm flipH="1">
              <a:off x="2154675" y="4126012"/>
              <a:ext cx="175868" cy="176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直接连接符 111"/>
            <p:cNvCxnSpPr>
              <a:stCxn id="103" idx="4"/>
              <a:endCxn id="104" idx="4"/>
            </p:cNvCxnSpPr>
            <p:nvPr/>
          </p:nvCxnSpPr>
          <p:spPr>
            <a:xfrm>
              <a:off x="2483295" y="4189284"/>
              <a:ext cx="473" cy="249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文本框 112"/>
            <p:cNvSpPr txBox="1"/>
            <p:nvPr/>
          </p:nvSpPr>
          <p:spPr>
            <a:xfrm>
              <a:off x="2220617" y="3857121"/>
              <a:ext cx="477535" cy="253915"/>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LMT</a:t>
              </a:r>
              <a:endParaRPr lang="zh-CN" altLang="en-US" sz="1600" b="1" dirty="0">
                <a:latin typeface="微软雅黑" panose="020B0503020204020204" pitchFamily="34" charset="-122"/>
                <a:ea typeface="微软雅黑" panose="020B0503020204020204" pitchFamily="34" charset="-122"/>
              </a:endParaRPr>
            </a:p>
          </p:txBody>
        </p:sp>
      </p:grpSp>
      <p:sp>
        <p:nvSpPr>
          <p:cNvPr id="149" name="矩形 148"/>
          <p:cNvSpPr/>
          <p:nvPr/>
        </p:nvSpPr>
        <p:spPr>
          <a:xfrm>
            <a:off x="2639616" y="5038724"/>
            <a:ext cx="3653096" cy="1569660"/>
          </a:xfrm>
          <a:prstGeom prst="rect">
            <a:avLst/>
          </a:prstGeom>
          <a:solidFill>
            <a:schemeClr val="accent6">
              <a:lumMod val="20000"/>
              <a:lumOff val="80000"/>
            </a:schemeClr>
          </a:solidFill>
        </p:spPr>
        <p:txBody>
          <a:bodyPr wrap="square">
            <a:spAutoFit/>
          </a:bodyPr>
          <a:lstStyle/>
          <a:p>
            <a:pPr marL="228600" indent="-228600">
              <a:buFont typeface="Arial" panose="020B0604020202020204" pitchFamily="34" charset="0"/>
              <a:buChar char="•"/>
              <a:defRPr/>
            </a:pPr>
            <a:r>
              <a:rPr lang="zh-CN" altLang="en-US" sz="1600" dirty="0">
                <a:solidFill>
                  <a:schemeClr val="dk1"/>
                </a:solidFill>
                <a:latin typeface="微软雅黑" panose="020B0503020204020204" pitchFamily="34" charset="-122"/>
                <a:ea typeface="微软雅黑" panose="020B0503020204020204" pitchFamily="34" charset="-122"/>
              </a:rPr>
              <a:t>负责对产品开发的整个过程，从立项，到产品开发，到将产品推向市场进行管理</a:t>
            </a:r>
            <a:endParaRPr lang="en-US" altLang="zh-CN" sz="1600" dirty="0">
              <a:solidFill>
                <a:schemeClr val="dk1"/>
              </a:solidFill>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defRPr/>
            </a:pPr>
            <a:r>
              <a:rPr lang="zh-CN" altLang="en-US" sz="1600" dirty="0">
                <a:solidFill>
                  <a:schemeClr val="dk1"/>
                </a:solidFill>
                <a:latin typeface="微软雅黑" panose="020B0503020204020204" pitchFamily="34" charset="-122"/>
                <a:ea typeface="微软雅黑" panose="020B0503020204020204" pitchFamily="34" charset="-122"/>
              </a:rPr>
              <a:t>主要目标：根据</a:t>
            </a:r>
            <a:r>
              <a:rPr lang="en-US" altLang="zh-CN" sz="1600" dirty="0">
                <a:solidFill>
                  <a:schemeClr val="dk1"/>
                </a:solidFill>
                <a:latin typeface="微软雅黑" panose="020B0503020204020204" pitchFamily="34" charset="-122"/>
                <a:ea typeface="微软雅黑" panose="020B0503020204020204" pitchFamily="34" charset="-122"/>
              </a:rPr>
              <a:t>IPMT</a:t>
            </a:r>
            <a:r>
              <a:rPr lang="zh-CN" altLang="en-US" sz="1600" dirty="0">
                <a:solidFill>
                  <a:schemeClr val="dk1"/>
                </a:solidFill>
                <a:latin typeface="微软雅黑" panose="020B0503020204020204" pitchFamily="34" charset="-122"/>
                <a:ea typeface="微软雅黑" panose="020B0503020204020204" pitchFamily="34" charset="-122"/>
              </a:rPr>
              <a:t>项目任务书的要求，保证产品在财务和市场上的成功</a:t>
            </a:r>
            <a:endParaRPr lang="en-US" altLang="zh-CN" sz="1600" dirty="0">
              <a:solidFill>
                <a:schemeClr val="dk1"/>
              </a:solidFill>
              <a:latin typeface="微软雅黑" panose="020B0503020204020204" pitchFamily="34" charset="-122"/>
              <a:ea typeface="微软雅黑" panose="020B0503020204020204" pitchFamily="34" charset="-122"/>
            </a:endParaRPr>
          </a:p>
        </p:txBody>
      </p:sp>
      <p:sp>
        <p:nvSpPr>
          <p:cNvPr id="150" name="矩形 149"/>
          <p:cNvSpPr/>
          <p:nvPr/>
        </p:nvSpPr>
        <p:spPr>
          <a:xfrm>
            <a:off x="7805880" y="4900903"/>
            <a:ext cx="4338793" cy="1569660"/>
          </a:xfrm>
          <a:prstGeom prst="rect">
            <a:avLst/>
          </a:prstGeom>
          <a:solidFill>
            <a:schemeClr val="accent6">
              <a:lumMod val="20000"/>
              <a:lumOff val="80000"/>
            </a:schemeClr>
          </a:solidFill>
        </p:spPr>
        <p:txBody>
          <a:bodyPr wrap="square">
            <a:spAutoFit/>
          </a:bodyPr>
          <a:lstStyle/>
          <a:p>
            <a:pPr marL="228600" indent="-228600">
              <a:buFont typeface="Arial" panose="020B0604020202020204" pitchFamily="34" charset="0"/>
              <a:buChar char="•"/>
            </a:pPr>
            <a:r>
              <a:rPr lang="zh-CN" altLang="en-US" sz="1600" dirty="0">
                <a:solidFill>
                  <a:schemeClr val="dk1"/>
                </a:solidFill>
                <a:latin typeface="微软雅黑" panose="020B0503020204020204" pitchFamily="34" charset="-122"/>
                <a:ea typeface="微软雅黑" panose="020B0503020204020204" pitchFamily="34" charset="-122"/>
              </a:rPr>
              <a:t>以</a:t>
            </a:r>
            <a:r>
              <a:rPr lang="en-US" altLang="zh-CN" sz="1600" dirty="0">
                <a:solidFill>
                  <a:schemeClr val="dk1"/>
                </a:solidFill>
                <a:latin typeface="微软雅黑" panose="020B0503020204020204" pitchFamily="34" charset="-122"/>
                <a:ea typeface="微软雅黑" panose="020B0503020204020204" pitchFamily="34" charset="-122"/>
              </a:rPr>
              <a:t>GA</a:t>
            </a:r>
            <a:r>
              <a:rPr lang="zh-CN" altLang="en-US" sz="1600" dirty="0">
                <a:solidFill>
                  <a:schemeClr val="dk1"/>
                </a:solidFill>
                <a:latin typeface="微软雅黑" panose="020B0503020204020204" pitchFamily="34" charset="-122"/>
                <a:ea typeface="微软雅黑" panose="020B0503020204020204" pitchFamily="34" charset="-122"/>
              </a:rPr>
              <a:t>交付的内容为基础进行不断刷新和持续优化，满足市场变化的要求</a:t>
            </a:r>
            <a:endParaRPr lang="en-US" altLang="zh-CN" sz="1600" dirty="0">
              <a:solidFill>
                <a:schemeClr val="dk1"/>
              </a:solidFill>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solidFill>
                  <a:schemeClr val="dk1"/>
                </a:solidFill>
                <a:latin typeface="微软雅黑" panose="020B0503020204020204" pitchFamily="34" charset="-122"/>
                <a:ea typeface="微软雅黑" panose="020B0503020204020204" pitchFamily="34" charset="-122"/>
              </a:rPr>
              <a:t>依据产品运营绩效目标例行监控市场、制造、服务绩效的实际表现，进行差距和机会分析，制定改进措施并推动职能部门落实</a:t>
            </a:r>
            <a:endParaRPr lang="en-US" altLang="zh-CN" sz="1600" dirty="0">
              <a:solidFill>
                <a:schemeClr val="dk1"/>
              </a:solidFill>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solidFill>
                  <a:schemeClr val="dk1"/>
                </a:solidFill>
                <a:latin typeface="微软雅黑" panose="020B0503020204020204" pitchFamily="34" charset="-122"/>
                <a:ea typeface="微软雅黑" panose="020B0503020204020204" pitchFamily="34" charset="-122"/>
              </a:rPr>
              <a:t>适时建议进行销售、生产、服务的终止</a:t>
            </a:r>
            <a:endParaRPr lang="en-US" altLang="zh-CN" sz="1600" dirty="0">
              <a:solidFill>
                <a:schemeClr val="dk1"/>
              </a:solidFill>
              <a:latin typeface="微软雅黑" panose="020B0503020204020204" pitchFamily="34" charset="-122"/>
              <a:ea typeface="微软雅黑" panose="020B0503020204020204" pitchFamily="34" charset="-122"/>
            </a:endParaRPr>
          </a:p>
        </p:txBody>
      </p:sp>
      <p:sp>
        <p:nvSpPr>
          <p:cNvPr id="155" name="文本框 154"/>
          <p:cNvSpPr txBox="1"/>
          <p:nvPr/>
        </p:nvSpPr>
        <p:spPr>
          <a:xfrm>
            <a:off x="176903" y="5157193"/>
            <a:ext cx="1118564" cy="1077218"/>
          </a:xfrm>
          <a:prstGeom prst="rect">
            <a:avLst/>
          </a:prstGeom>
          <a:solidFill>
            <a:schemeClr val="accent6">
              <a:lumMod val="20000"/>
              <a:lumOff val="80000"/>
            </a:schemeClr>
          </a:solidFill>
        </p:spPr>
        <p:txBody>
          <a:bodyPr wrap="square">
            <a:spAutoFit/>
          </a:bodyPr>
          <a:lstStyle>
            <a:defPPr>
              <a:defRPr lang="zh-CN"/>
            </a:defPPr>
            <a:lvl1pPr marL="171450" indent="-171450">
              <a:buFont typeface="Arial" panose="020B0604020202020204" pitchFamily="34" charset="0"/>
              <a:buChar char="•"/>
              <a:defRPr sz="1200">
                <a:solidFill>
                  <a:schemeClr val="dk1"/>
                </a:solidFill>
                <a:latin typeface="微软雅黑" panose="020B0503020204020204" pitchFamily="34" charset="-122"/>
                <a:ea typeface="微软雅黑" panose="020B0503020204020204" pitchFamily="34" charset="-122"/>
              </a:defRPr>
            </a:lvl1pPr>
          </a:lstStyle>
          <a:p>
            <a:pPr marL="0" indent="0">
              <a:buNone/>
            </a:pPr>
            <a:r>
              <a:rPr lang="zh-CN" altLang="en-US" sz="1600" dirty="0"/>
              <a:t>对立项产品的市场竞争力负责</a:t>
            </a:r>
            <a:endParaRPr lang="zh-CN" altLang="en-US" sz="1600" dirty="0"/>
          </a:p>
        </p:txBody>
      </p:sp>
      <p:sp>
        <p:nvSpPr>
          <p:cNvPr id="126" name="矩形 125"/>
          <p:cNvSpPr/>
          <p:nvPr/>
        </p:nvSpPr>
        <p:spPr>
          <a:xfrm>
            <a:off x="1608000" y="4103397"/>
            <a:ext cx="4919184" cy="830997"/>
          </a:xfrm>
          <a:prstGeom prst="rect">
            <a:avLst/>
          </a:prstGeom>
          <a:solidFill>
            <a:schemeClr val="accent6">
              <a:lumMod val="20000"/>
              <a:lumOff val="80000"/>
            </a:schemeClr>
          </a:solidFill>
        </p:spPr>
        <p:txBody>
          <a:bodyPr wrap="square">
            <a:spAutoFit/>
          </a:bodyPr>
          <a:lstStyle/>
          <a:p>
            <a:pPr marL="228600" indent="-228600">
              <a:buFont typeface="Arial" panose="020B0604020202020204" pitchFamily="34" charset="0"/>
              <a:buChar char="•"/>
            </a:pPr>
            <a:r>
              <a:rPr lang="zh-CN" altLang="en-US" sz="1600" dirty="0">
                <a:solidFill>
                  <a:schemeClr val="dk1"/>
                </a:solidFill>
                <a:latin typeface="微软雅黑" panose="020B0503020204020204" pitchFamily="34" charset="-122"/>
                <a:ea typeface="微软雅黑" panose="020B0503020204020204" pitchFamily="34" charset="-122"/>
              </a:rPr>
              <a:t>产品线技术和工程专家委员会，是产品线创新、技术开发投资责任主体；</a:t>
            </a:r>
            <a:endParaRPr lang="en-US" altLang="zh-CN" sz="1600" dirty="0">
              <a:solidFill>
                <a:schemeClr val="dk1"/>
              </a:solidFill>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solidFill>
                  <a:schemeClr val="dk1"/>
                </a:solidFill>
                <a:latin typeface="微软雅黑" panose="020B0503020204020204" pitchFamily="34" charset="-122"/>
                <a:ea typeface="微软雅黑" panose="020B0503020204020204" pitchFamily="34" charset="-122"/>
              </a:rPr>
              <a:t>负责产品开发项目的技术评审</a:t>
            </a:r>
            <a:endParaRPr lang="zh-CN" altLang="en-US" sz="1600" dirty="0">
              <a:solidFill>
                <a:schemeClr val="dk1"/>
              </a:solidFill>
              <a:latin typeface="微软雅黑" panose="020B0503020204020204" pitchFamily="34" charset="-122"/>
              <a:ea typeface="微软雅黑" panose="020B0503020204020204" pitchFamily="34" charset="-122"/>
            </a:endParaRPr>
          </a:p>
        </p:txBody>
      </p:sp>
      <p:grpSp>
        <p:nvGrpSpPr>
          <p:cNvPr id="89" name="组合 88"/>
          <p:cNvGrpSpPr/>
          <p:nvPr/>
        </p:nvGrpSpPr>
        <p:grpSpPr>
          <a:xfrm>
            <a:off x="1487489" y="5164245"/>
            <a:ext cx="1241087" cy="1241087"/>
            <a:chOff x="2018360" y="3507853"/>
            <a:chExt cx="930815" cy="930815"/>
          </a:xfrm>
        </p:grpSpPr>
        <p:sp>
          <p:nvSpPr>
            <p:cNvPr id="91" name="流程图: 联系 90"/>
            <p:cNvSpPr/>
            <p:nvPr/>
          </p:nvSpPr>
          <p:spPr>
            <a:xfrm>
              <a:off x="2018360" y="3507853"/>
              <a:ext cx="930815" cy="930815"/>
            </a:xfrm>
            <a:prstGeom prst="flowChartConnector">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0" name="流程图: 联系 89"/>
            <p:cNvSpPr/>
            <p:nvPr/>
          </p:nvSpPr>
          <p:spPr>
            <a:xfrm>
              <a:off x="2267271" y="3757236"/>
              <a:ext cx="432048" cy="432048"/>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cxnSp>
          <p:nvCxnSpPr>
            <p:cNvPr id="92" name="直接连接符 91"/>
            <p:cNvCxnSpPr>
              <a:stCxn id="90" idx="0"/>
              <a:endCxn id="91" idx="0"/>
            </p:cNvCxnSpPr>
            <p:nvPr/>
          </p:nvCxnSpPr>
          <p:spPr>
            <a:xfrm flipV="1">
              <a:off x="2483295" y="3507853"/>
              <a:ext cx="473" cy="24938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a:stCxn id="90" idx="6"/>
              <a:endCxn id="91" idx="6"/>
            </p:cNvCxnSpPr>
            <p:nvPr/>
          </p:nvCxnSpPr>
          <p:spPr>
            <a:xfrm>
              <a:off x="2699319" y="3973260"/>
              <a:ext cx="249856"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a:stCxn id="90" idx="5"/>
              <a:endCxn id="91" idx="5"/>
            </p:cNvCxnSpPr>
            <p:nvPr/>
          </p:nvCxnSpPr>
          <p:spPr>
            <a:xfrm>
              <a:off x="2636047" y="4126012"/>
              <a:ext cx="176813" cy="176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a:stCxn id="90" idx="7"/>
              <a:endCxn id="91" idx="7"/>
            </p:cNvCxnSpPr>
            <p:nvPr/>
          </p:nvCxnSpPr>
          <p:spPr>
            <a:xfrm flipV="1">
              <a:off x="2636047" y="3644168"/>
              <a:ext cx="176813" cy="176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a:stCxn id="90" idx="1"/>
              <a:endCxn id="91" idx="1"/>
            </p:cNvCxnSpPr>
            <p:nvPr/>
          </p:nvCxnSpPr>
          <p:spPr>
            <a:xfrm flipH="1" flipV="1">
              <a:off x="2154675" y="3644168"/>
              <a:ext cx="175868" cy="1763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a:stCxn id="90" idx="2"/>
              <a:endCxn id="91" idx="2"/>
            </p:cNvCxnSpPr>
            <p:nvPr/>
          </p:nvCxnSpPr>
          <p:spPr>
            <a:xfrm flipH="1">
              <a:off x="2018360" y="3973260"/>
              <a:ext cx="248911"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a:stCxn id="90" idx="3"/>
              <a:endCxn id="91" idx="3"/>
            </p:cNvCxnSpPr>
            <p:nvPr/>
          </p:nvCxnSpPr>
          <p:spPr>
            <a:xfrm flipH="1">
              <a:off x="2154675" y="4126012"/>
              <a:ext cx="175868" cy="1763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a:stCxn id="90" idx="4"/>
              <a:endCxn id="91" idx="4"/>
            </p:cNvCxnSpPr>
            <p:nvPr/>
          </p:nvCxnSpPr>
          <p:spPr>
            <a:xfrm>
              <a:off x="2483295" y="4189284"/>
              <a:ext cx="473" cy="24938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2220617" y="3857121"/>
              <a:ext cx="451085" cy="253915"/>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PDT</a:t>
              </a:r>
              <a:endParaRPr lang="zh-CN" altLang="en-US" sz="1600" b="1" dirty="0">
                <a:latin typeface="微软雅黑" panose="020B0503020204020204" pitchFamily="34" charset="-122"/>
                <a:ea typeface="微软雅黑" panose="020B0503020204020204" pitchFamily="34" charset="-122"/>
              </a:endParaRPr>
            </a:p>
          </p:txBody>
        </p:sp>
      </p:grpSp>
      <p:cxnSp>
        <p:nvCxnSpPr>
          <p:cNvPr id="84" name="曲线连接符 83"/>
          <p:cNvCxnSpPr>
            <a:stCxn id="31" idx="0"/>
            <a:endCxn id="116" idx="0"/>
          </p:cNvCxnSpPr>
          <p:nvPr/>
        </p:nvCxnSpPr>
        <p:spPr>
          <a:xfrm rot="16200000" flipH="1">
            <a:off x="4705291" y="1712832"/>
            <a:ext cx="392637" cy="4397953"/>
          </a:xfrm>
          <a:prstGeom prst="curvedConnector3">
            <a:avLst>
              <a:gd name="adj1" fmla="val -58222"/>
            </a:avLst>
          </a:prstGeom>
          <a:ln>
            <a:prstDash val="dash"/>
            <a:tailEnd type="triangle"/>
          </a:ln>
        </p:spPr>
        <p:style>
          <a:lnRef idx="1">
            <a:schemeClr val="accent1"/>
          </a:lnRef>
          <a:fillRef idx="0">
            <a:schemeClr val="accent1"/>
          </a:fillRef>
          <a:effectRef idx="0">
            <a:schemeClr val="accent1"/>
          </a:effectRef>
          <a:fontRef idx="minor">
            <a:schemeClr val="tx1"/>
          </a:fontRef>
        </p:style>
      </p:cxnSp>
      <p:grpSp>
        <p:nvGrpSpPr>
          <p:cNvPr id="114" name="组合 113"/>
          <p:cNvGrpSpPr/>
          <p:nvPr/>
        </p:nvGrpSpPr>
        <p:grpSpPr>
          <a:xfrm>
            <a:off x="6480043" y="4108127"/>
            <a:ext cx="1241087" cy="1241087"/>
            <a:chOff x="2018360" y="3507853"/>
            <a:chExt cx="930815" cy="930815"/>
          </a:xfrm>
          <a:solidFill>
            <a:schemeClr val="accent2"/>
          </a:solidFill>
        </p:grpSpPr>
        <p:sp>
          <p:nvSpPr>
            <p:cNvPr id="116" name="流程图: 联系 115"/>
            <p:cNvSpPr/>
            <p:nvPr/>
          </p:nvSpPr>
          <p:spPr>
            <a:xfrm>
              <a:off x="2018360" y="3507853"/>
              <a:ext cx="930815" cy="930815"/>
            </a:xfrm>
            <a:prstGeom prst="flowChartConnector">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5" name="流程图: 联系 114"/>
            <p:cNvSpPr/>
            <p:nvPr/>
          </p:nvSpPr>
          <p:spPr>
            <a:xfrm>
              <a:off x="2267271" y="3757236"/>
              <a:ext cx="432048" cy="432048"/>
            </a:xfrm>
            <a:prstGeom prst="flowChartConnector">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cxnSp>
          <p:nvCxnSpPr>
            <p:cNvPr id="117" name="直接连接符 116"/>
            <p:cNvCxnSpPr>
              <a:stCxn id="115" idx="0"/>
              <a:endCxn id="116" idx="0"/>
            </p:cNvCxnSpPr>
            <p:nvPr/>
          </p:nvCxnSpPr>
          <p:spPr>
            <a:xfrm flipV="1">
              <a:off x="2483295" y="3507853"/>
              <a:ext cx="473" cy="249383"/>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15" idx="6"/>
              <a:endCxn id="116" idx="6"/>
            </p:cNvCxnSpPr>
            <p:nvPr/>
          </p:nvCxnSpPr>
          <p:spPr>
            <a:xfrm>
              <a:off x="2699319" y="3973260"/>
              <a:ext cx="249856" cy="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15" idx="5"/>
              <a:endCxn id="116" idx="5"/>
            </p:cNvCxnSpPr>
            <p:nvPr/>
          </p:nvCxnSpPr>
          <p:spPr>
            <a:xfrm>
              <a:off x="2636047" y="4126012"/>
              <a:ext cx="176813" cy="17634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15" idx="7"/>
              <a:endCxn id="116" idx="7"/>
            </p:cNvCxnSpPr>
            <p:nvPr/>
          </p:nvCxnSpPr>
          <p:spPr>
            <a:xfrm flipV="1">
              <a:off x="2636047" y="3644168"/>
              <a:ext cx="176813" cy="17634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15" idx="1"/>
              <a:endCxn id="116" idx="1"/>
            </p:cNvCxnSpPr>
            <p:nvPr/>
          </p:nvCxnSpPr>
          <p:spPr>
            <a:xfrm flipH="1" flipV="1">
              <a:off x="2154675" y="3644168"/>
              <a:ext cx="175868" cy="17634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15" idx="2"/>
              <a:endCxn id="116" idx="2"/>
            </p:cNvCxnSpPr>
            <p:nvPr/>
          </p:nvCxnSpPr>
          <p:spPr>
            <a:xfrm flipH="1">
              <a:off x="2018360" y="3973260"/>
              <a:ext cx="248911" cy="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15" idx="3"/>
              <a:endCxn id="116" idx="3"/>
            </p:cNvCxnSpPr>
            <p:nvPr/>
          </p:nvCxnSpPr>
          <p:spPr>
            <a:xfrm flipH="1">
              <a:off x="2154675" y="4126012"/>
              <a:ext cx="175868" cy="176341"/>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15" idx="4"/>
              <a:endCxn id="116" idx="4"/>
            </p:cNvCxnSpPr>
            <p:nvPr/>
          </p:nvCxnSpPr>
          <p:spPr>
            <a:xfrm>
              <a:off x="2483295" y="4189284"/>
              <a:ext cx="473" cy="249384"/>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文本框 124"/>
            <p:cNvSpPr txBox="1"/>
            <p:nvPr/>
          </p:nvSpPr>
          <p:spPr>
            <a:xfrm>
              <a:off x="2220617" y="3857121"/>
              <a:ext cx="489557" cy="253915"/>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TMT</a:t>
              </a:r>
              <a:endParaRPr lang="zh-CN" altLang="en-US" sz="1600" b="1" dirty="0">
                <a:latin typeface="微软雅黑" panose="020B0503020204020204" pitchFamily="34" charset="-122"/>
                <a:ea typeface="微软雅黑" panose="020B0503020204020204" pitchFamily="34" charset="-122"/>
              </a:endParaRPr>
            </a:p>
          </p:txBody>
        </p:sp>
      </p:grpSp>
      <p:cxnSp>
        <p:nvCxnSpPr>
          <p:cNvPr id="131" name="曲线连接符 130"/>
          <p:cNvCxnSpPr>
            <a:stCxn id="36" idx="0"/>
            <a:endCxn id="116" idx="0"/>
          </p:cNvCxnSpPr>
          <p:nvPr/>
        </p:nvCxnSpPr>
        <p:spPr>
          <a:xfrm rot="16200000" flipH="1" flipV="1">
            <a:off x="7412027" y="3404049"/>
            <a:ext cx="392637" cy="1015517"/>
          </a:xfrm>
          <a:prstGeom prst="curvedConnector3">
            <a:avLst>
              <a:gd name="adj1" fmla="val -58222"/>
            </a:avLst>
          </a:prstGeom>
          <a:ln>
            <a:prstDash val="dash"/>
            <a:tailEnd type="triangle"/>
          </a:ln>
        </p:spPr>
        <p:style>
          <a:lnRef idx="1">
            <a:schemeClr val="accent1"/>
          </a:lnRef>
          <a:fillRef idx="0">
            <a:schemeClr val="accent1"/>
          </a:fillRef>
          <a:effectRef idx="0">
            <a:schemeClr val="accent1"/>
          </a:effectRef>
          <a:fontRef idx="minor">
            <a:schemeClr val="tx1"/>
          </a:fontRef>
        </p:style>
      </p:cxnSp>
      <p:sp>
        <p:nvSpPr>
          <p:cNvPr id="143" name="文本框 142"/>
          <p:cNvSpPr txBox="1"/>
          <p:nvPr/>
        </p:nvSpPr>
        <p:spPr>
          <a:xfrm>
            <a:off x="325093" y="1028734"/>
            <a:ext cx="11627559" cy="379656"/>
          </a:xfrm>
          <a:prstGeom prst="rect">
            <a:avLst/>
          </a:prstGeom>
          <a:solidFill>
            <a:schemeClr val="bg1"/>
          </a:solidFill>
        </p:spPr>
        <p:txBody>
          <a:bodyPr wrap="square" rtlCol="0">
            <a:spAutoFit/>
          </a:bodyPr>
          <a:lstStyle/>
          <a:p>
            <a:r>
              <a:rPr lang="en-US" altLang="zh-CN" sz="1865" b="1" dirty="0">
                <a:latin typeface="微软雅黑" panose="020B0503020204020204" pitchFamily="34" charset="-122"/>
                <a:ea typeface="微软雅黑" panose="020B0503020204020204" pitchFamily="34" charset="-122"/>
              </a:rPr>
              <a:t>IPD</a:t>
            </a:r>
            <a:r>
              <a:rPr lang="zh-CN" altLang="en-US" sz="1865" b="1" dirty="0">
                <a:latin typeface="微软雅黑" panose="020B0503020204020204" pitchFamily="34" charset="-122"/>
                <a:ea typeface="微软雅黑" panose="020B0503020204020204" pitchFamily="34" charset="-122"/>
              </a:rPr>
              <a:t>强调以</a:t>
            </a:r>
            <a:r>
              <a:rPr lang="zh-CN" altLang="en-US" sz="1865" b="1" dirty="0">
                <a:solidFill>
                  <a:srgbClr val="C00000"/>
                </a:solidFill>
                <a:latin typeface="微软雅黑" panose="020B0503020204020204" pitchFamily="34" charset="-122"/>
                <a:ea typeface="微软雅黑" panose="020B0503020204020204" pitchFamily="34" charset="-122"/>
              </a:rPr>
              <a:t>跨部门重量级团队</a:t>
            </a:r>
            <a:r>
              <a:rPr lang="zh-CN" altLang="en-US" sz="1865" b="1" dirty="0">
                <a:latin typeface="微软雅黑" panose="020B0503020204020204" pitchFamily="34" charset="-122"/>
                <a:ea typeface="微软雅黑" panose="020B0503020204020204" pitchFamily="34" charset="-122"/>
              </a:rPr>
              <a:t>为组织单位进行运作，信息始终共享，多领域经验集成，多方利益博弈制衡</a:t>
            </a:r>
            <a:endParaRPr lang="zh-CN" altLang="en-US" sz="1865"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11218622"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2.1.2 </a:t>
            </a:r>
            <a:r>
              <a:rPr lang="zh-CN" altLang="en-US" sz="3200" b="1" dirty="0">
                <a:solidFill>
                  <a:schemeClr val="bg1"/>
                </a:solidFill>
                <a:latin typeface="微软雅黑" panose="020B0503020204020204" pitchFamily="34" charset="-122"/>
                <a:ea typeface="微软雅黑" panose="020B0503020204020204" pitchFamily="34" charset="-122"/>
              </a:rPr>
              <a:t>团队与组织管理</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如何理解</a:t>
            </a:r>
            <a:r>
              <a:rPr lang="en-US" altLang="zh-CN" sz="3200" b="1" dirty="0">
                <a:solidFill>
                  <a:schemeClr val="bg1"/>
                </a:solidFill>
                <a:latin typeface="微软雅黑" panose="020B0503020204020204" pitchFamily="34" charset="-122"/>
                <a:ea typeface="微软雅黑" panose="020B0503020204020204" pitchFamily="34" charset="-122"/>
              </a:rPr>
              <a:t>IPMT</a:t>
            </a:r>
            <a:r>
              <a:rPr lang="zh-CN" altLang="en-US" sz="3200" b="1" dirty="0">
                <a:solidFill>
                  <a:schemeClr val="bg1"/>
                </a:solidFill>
                <a:latin typeface="微软雅黑" panose="020B0503020204020204" pitchFamily="34" charset="-122"/>
                <a:ea typeface="微软雅黑" panose="020B0503020204020204" pitchFamily="34" charset="-122"/>
              </a:rPr>
              <a:t>和</a:t>
            </a:r>
            <a:r>
              <a:rPr lang="en-US" altLang="zh-CN" sz="3200" b="1" dirty="0">
                <a:solidFill>
                  <a:schemeClr val="bg1"/>
                </a:solidFill>
                <a:latin typeface="微软雅黑" panose="020B0503020204020204" pitchFamily="34" charset="-122"/>
                <a:ea typeface="微软雅黑" panose="020B0503020204020204" pitchFamily="34" charset="-122"/>
              </a:rPr>
              <a:t>PDT</a:t>
            </a:r>
            <a:r>
              <a:rPr lang="zh-CN" altLang="en-US" sz="3200" b="1" dirty="0">
                <a:solidFill>
                  <a:schemeClr val="bg1"/>
                </a:solidFill>
                <a:latin typeface="微软雅黑" panose="020B0503020204020204" pitchFamily="34" charset="-122"/>
                <a:ea typeface="微软雅黑" panose="020B0503020204020204" pitchFamily="34" charset="-122"/>
              </a:rPr>
              <a:t>以及外围的关系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3035ED93-17FC-4FE4-A1D1-0058140FE02A}" type="slidenum">
              <a:rPr lang="zh-CN" altLang="en-US" smtClean="0"/>
            </a:fld>
            <a:endParaRPr lang="zh-CN" altLang="en-US"/>
          </a:p>
        </p:txBody>
      </p:sp>
      <p:pic>
        <p:nvPicPr>
          <p:cNvPr id="2" name="图片 1"/>
          <p:cNvPicPr>
            <a:picLocks noChangeAspect="1"/>
          </p:cNvPicPr>
          <p:nvPr/>
        </p:nvPicPr>
        <p:blipFill>
          <a:blip r:embed="rId1"/>
          <a:stretch>
            <a:fillRect/>
          </a:stretch>
        </p:blipFill>
        <p:spPr>
          <a:xfrm>
            <a:off x="1713345" y="1148121"/>
            <a:ext cx="8303491" cy="47434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2.1.2 </a:t>
            </a:r>
            <a:r>
              <a:rPr lang="zh-CN" altLang="en-US" sz="3200" b="1" dirty="0">
                <a:solidFill>
                  <a:schemeClr val="bg1"/>
                </a:solidFill>
                <a:latin typeface="微软雅黑" panose="020B0503020204020204" pitchFamily="34" charset="-122"/>
                <a:ea typeface="微软雅黑" panose="020B0503020204020204" pitchFamily="34" charset="-122"/>
              </a:rPr>
              <a:t>团队与组织管理：强矩阵团队阵型 </a:t>
            </a:r>
            <a:r>
              <a:rPr lang="zh-CN" altLang="en-US" sz="3200" b="1" dirty="0">
                <a:solidFill>
                  <a:srgbClr val="FF0000"/>
                </a:solidFill>
                <a:latin typeface="微软雅黑" panose="020B0503020204020204" pitchFamily="34" charset="-122"/>
                <a:ea typeface="微软雅黑" panose="020B0503020204020204" pitchFamily="34" charset="-122"/>
              </a:rPr>
              <a:t>示例</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pic>
        <p:nvPicPr>
          <p:cNvPr id="4" name="图片 3"/>
          <p:cNvPicPr>
            <a:picLocks noChangeAspect="1"/>
          </p:cNvPicPr>
          <p:nvPr/>
        </p:nvPicPr>
        <p:blipFill>
          <a:blip r:embed="rId1"/>
          <a:stretch>
            <a:fillRect/>
          </a:stretch>
        </p:blipFill>
        <p:spPr>
          <a:xfrm>
            <a:off x="1689748" y="1264225"/>
            <a:ext cx="8220075" cy="50577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2.1.2 </a:t>
            </a:r>
            <a:r>
              <a:rPr lang="zh-CN" altLang="en-US" sz="3200" b="1" dirty="0">
                <a:solidFill>
                  <a:schemeClr val="bg1"/>
                </a:solidFill>
                <a:latin typeface="微软雅黑" panose="020B0503020204020204" pitchFamily="34" charset="-122"/>
                <a:ea typeface="微软雅黑" panose="020B0503020204020204" pitchFamily="34" charset="-122"/>
              </a:rPr>
              <a:t>团队与组织管理：汇报与管理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grpSp>
        <p:nvGrpSpPr>
          <p:cNvPr id="28" name="组合 39"/>
          <p:cNvGrpSpPr/>
          <p:nvPr/>
        </p:nvGrpSpPr>
        <p:grpSpPr>
          <a:xfrm>
            <a:off x="3825618" y="2832055"/>
            <a:ext cx="3217627" cy="2064468"/>
            <a:chOff x="3048745" y="1844824"/>
            <a:chExt cx="3037423" cy="2664296"/>
          </a:xfrm>
        </p:grpSpPr>
        <p:sp>
          <p:nvSpPr>
            <p:cNvPr id="85" name="Text Box 24"/>
            <p:cNvSpPr txBox="1">
              <a:spLocks noChangeArrowheads="1"/>
            </p:cNvSpPr>
            <p:nvPr/>
          </p:nvSpPr>
          <p:spPr bwMode="auto">
            <a:xfrm>
              <a:off x="4860032" y="3010452"/>
              <a:ext cx="1226136" cy="359529"/>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市场代表</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86" name="Oval 4"/>
            <p:cNvSpPr>
              <a:spLocks noChangeArrowheads="1"/>
            </p:cNvSpPr>
            <p:nvPr/>
          </p:nvSpPr>
          <p:spPr bwMode="auto">
            <a:xfrm>
              <a:off x="4111396" y="2677417"/>
              <a:ext cx="899166" cy="915852"/>
            </a:xfrm>
            <a:prstGeom prst="ellipse">
              <a:avLst/>
            </a:prstGeom>
            <a:solidFill>
              <a:srgbClr val="FFCC00"/>
            </a:solidFill>
            <a:ln w="9525" algn="ctr">
              <a:solidFill>
                <a:srgbClr val="000066"/>
              </a:solidFill>
              <a:round/>
            </a:ln>
            <a:effectLst/>
          </p:spPr>
          <p:txBody>
            <a:bodyPr wrap="none" anchor="ctr"/>
            <a:lstStyle/>
            <a:p>
              <a:pPr algn="ctr" fontAlgn="auto">
                <a:spcAft>
                  <a:spcPts val="0"/>
                </a:spcAft>
                <a:defRPr/>
              </a:pPr>
              <a:r>
                <a:rPr lang="en-US" altLang="zh-CN" sz="1400" b="1" kern="0" dirty="0">
                  <a:solidFill>
                    <a:srgbClr val="000000"/>
                  </a:solidFill>
                  <a:latin typeface="微软雅黑" panose="020B0503020204020204" pitchFamily="34" charset="-122"/>
                  <a:ea typeface="微软雅黑" panose="020B0503020204020204" pitchFamily="34" charset="-122"/>
                </a:rPr>
                <a:t>PDT</a:t>
              </a:r>
              <a:endParaRPr lang="en-US" altLang="zh-CN" sz="1400" b="1" kern="0" dirty="0">
                <a:solidFill>
                  <a:srgbClr val="000000"/>
                </a:solidFill>
                <a:latin typeface="微软雅黑" panose="020B0503020204020204" pitchFamily="34" charset="-122"/>
                <a:ea typeface="微软雅黑" panose="020B0503020204020204" pitchFamily="34" charset="-122"/>
              </a:endParaRPr>
            </a:p>
            <a:p>
              <a:pPr algn="ctr" fontAlgn="auto">
                <a:spcAft>
                  <a:spcPts val="0"/>
                </a:spcAft>
                <a:defRPr/>
              </a:pPr>
              <a:r>
                <a:rPr lang="en-US" altLang="zh-CN" sz="1400" b="1" kern="0" dirty="0">
                  <a:solidFill>
                    <a:srgbClr val="000000"/>
                  </a:solidFill>
                  <a:latin typeface="微软雅黑" panose="020B0503020204020204" pitchFamily="34" charset="-122"/>
                  <a:ea typeface="微软雅黑" panose="020B0503020204020204" pitchFamily="34" charset="-122"/>
                </a:rPr>
                <a:t>/ LMT</a:t>
              </a:r>
              <a:endParaRPr lang="en-US" altLang="zh-CN" sz="1400" b="1" kern="0" dirty="0">
                <a:solidFill>
                  <a:srgbClr val="000000"/>
                </a:solidFill>
                <a:latin typeface="微软雅黑" panose="020B0503020204020204" pitchFamily="34" charset="-122"/>
                <a:ea typeface="微软雅黑" panose="020B0503020204020204" pitchFamily="34" charset="-122"/>
              </a:endParaRPr>
            </a:p>
          </p:txBody>
        </p:sp>
        <p:sp>
          <p:nvSpPr>
            <p:cNvPr id="87" name="Oval 5"/>
            <p:cNvSpPr>
              <a:spLocks noChangeArrowheads="1"/>
            </p:cNvSpPr>
            <p:nvPr/>
          </p:nvSpPr>
          <p:spPr bwMode="auto">
            <a:xfrm>
              <a:off x="3184982" y="1844824"/>
              <a:ext cx="2724747" cy="2664296"/>
            </a:xfrm>
            <a:prstGeom prst="ellipse">
              <a:avLst/>
            </a:prstGeom>
            <a:noFill/>
            <a:ln w="28575" algn="ctr">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88" name="Line 11"/>
            <p:cNvSpPr>
              <a:spLocks noChangeShapeType="1"/>
            </p:cNvSpPr>
            <p:nvPr/>
          </p:nvSpPr>
          <p:spPr bwMode="auto">
            <a:xfrm flipV="1">
              <a:off x="4683593" y="1928083"/>
              <a:ext cx="163485" cy="749333"/>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89" name="Text Box 21"/>
            <p:cNvSpPr txBox="1">
              <a:spLocks noChangeArrowheads="1"/>
            </p:cNvSpPr>
            <p:nvPr/>
          </p:nvSpPr>
          <p:spPr bwMode="auto">
            <a:xfrm>
              <a:off x="3048745" y="3225540"/>
              <a:ext cx="1226136" cy="359529"/>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400" kern="0">
                  <a:solidFill>
                    <a:srgbClr val="000000"/>
                  </a:solidFill>
                  <a:latin typeface="微软雅黑" panose="020B0503020204020204" pitchFamily="34" charset="-122"/>
                  <a:ea typeface="微软雅黑" panose="020B0503020204020204" pitchFamily="34" charset="-122"/>
                </a:rPr>
                <a:t>用服代表</a:t>
              </a:r>
              <a:endParaRPr lang="zh-CN" altLang="en-US" sz="1400" kern="0">
                <a:solidFill>
                  <a:srgbClr val="000000"/>
                </a:solidFill>
                <a:latin typeface="微软雅黑" panose="020B0503020204020204" pitchFamily="34" charset="-122"/>
                <a:ea typeface="微软雅黑" panose="020B0503020204020204" pitchFamily="34" charset="-122"/>
              </a:endParaRPr>
            </a:p>
          </p:txBody>
        </p:sp>
        <p:sp>
          <p:nvSpPr>
            <p:cNvPr id="90" name="Text Box 22"/>
            <p:cNvSpPr txBox="1">
              <a:spLocks noChangeArrowheads="1"/>
            </p:cNvSpPr>
            <p:nvPr/>
          </p:nvSpPr>
          <p:spPr bwMode="auto">
            <a:xfrm>
              <a:off x="3959969" y="2094599"/>
              <a:ext cx="862487" cy="397201"/>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采购代表</a:t>
              </a:r>
              <a:endParaRPr lang="en-US" altLang="zh-CN" sz="1400" kern="0" dirty="0">
                <a:solidFill>
                  <a:srgbClr val="000000"/>
                </a:solidFill>
                <a:latin typeface="微软雅黑" panose="020B0503020204020204" pitchFamily="34" charset="-122"/>
                <a:ea typeface="微软雅黑" panose="020B0503020204020204" pitchFamily="34" charset="-122"/>
              </a:endParaRPr>
            </a:p>
          </p:txBody>
        </p:sp>
        <p:sp>
          <p:nvSpPr>
            <p:cNvPr id="91" name="Text Box 23"/>
            <p:cNvSpPr txBox="1">
              <a:spLocks noChangeArrowheads="1"/>
            </p:cNvSpPr>
            <p:nvPr/>
          </p:nvSpPr>
          <p:spPr bwMode="auto">
            <a:xfrm>
              <a:off x="4601851" y="2226429"/>
              <a:ext cx="1226136" cy="359529"/>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400" kern="0" dirty="0">
                  <a:solidFill>
                    <a:srgbClr val="000000"/>
                  </a:solidFill>
                  <a:latin typeface="微软雅黑" panose="020B0503020204020204" pitchFamily="34" charset="-122"/>
                  <a:ea typeface="微软雅黑" panose="020B0503020204020204" pitchFamily="34" charset="-122"/>
                </a:rPr>
                <a:t>研发代表</a:t>
              </a:r>
              <a:endParaRPr lang="zh-CN" altLang="en-US" sz="1400" kern="0" dirty="0">
                <a:solidFill>
                  <a:srgbClr val="000000"/>
                </a:solidFill>
                <a:latin typeface="微软雅黑" panose="020B0503020204020204" pitchFamily="34" charset="-122"/>
                <a:ea typeface="微软雅黑" panose="020B0503020204020204" pitchFamily="34" charset="-122"/>
              </a:endParaRPr>
            </a:p>
          </p:txBody>
        </p:sp>
        <p:sp>
          <p:nvSpPr>
            <p:cNvPr id="92" name="Text Box 25"/>
            <p:cNvSpPr txBox="1">
              <a:spLocks noChangeArrowheads="1"/>
            </p:cNvSpPr>
            <p:nvPr/>
          </p:nvSpPr>
          <p:spPr bwMode="auto">
            <a:xfrm>
              <a:off x="4438366" y="3759787"/>
              <a:ext cx="1144394" cy="359529"/>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400" kern="0">
                  <a:solidFill>
                    <a:srgbClr val="000000"/>
                  </a:solidFill>
                  <a:latin typeface="微软雅黑" panose="020B0503020204020204" pitchFamily="34" charset="-122"/>
                  <a:ea typeface="微软雅黑" panose="020B0503020204020204" pitchFamily="34" charset="-122"/>
                </a:rPr>
                <a:t>制造代表</a:t>
              </a:r>
              <a:endParaRPr lang="zh-CN" altLang="en-US" sz="1400" kern="0">
                <a:solidFill>
                  <a:srgbClr val="000000"/>
                </a:solidFill>
                <a:latin typeface="微软雅黑" panose="020B0503020204020204" pitchFamily="34" charset="-122"/>
                <a:ea typeface="微软雅黑" panose="020B0503020204020204" pitchFamily="34" charset="-122"/>
              </a:endParaRPr>
            </a:p>
          </p:txBody>
        </p:sp>
        <p:sp>
          <p:nvSpPr>
            <p:cNvPr id="93" name="Line 26"/>
            <p:cNvSpPr>
              <a:spLocks noChangeShapeType="1"/>
            </p:cNvSpPr>
            <p:nvPr/>
          </p:nvSpPr>
          <p:spPr bwMode="auto">
            <a:xfrm flipH="1" flipV="1">
              <a:off x="3784427" y="2094602"/>
              <a:ext cx="490454" cy="666074"/>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94" name="Line 28"/>
            <p:cNvSpPr>
              <a:spLocks noChangeShapeType="1"/>
            </p:cNvSpPr>
            <p:nvPr/>
          </p:nvSpPr>
          <p:spPr bwMode="auto">
            <a:xfrm flipH="1">
              <a:off x="3212230" y="3093713"/>
              <a:ext cx="899166" cy="0"/>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95" name="Line 30"/>
            <p:cNvSpPr>
              <a:spLocks noChangeShapeType="1"/>
            </p:cNvSpPr>
            <p:nvPr/>
          </p:nvSpPr>
          <p:spPr bwMode="auto">
            <a:xfrm>
              <a:off x="4520108" y="3593268"/>
              <a:ext cx="81742" cy="915852"/>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96" name="Text Box 33"/>
            <p:cNvSpPr txBox="1">
              <a:spLocks noChangeArrowheads="1"/>
            </p:cNvSpPr>
            <p:nvPr/>
          </p:nvSpPr>
          <p:spPr bwMode="auto">
            <a:xfrm>
              <a:off x="3130487" y="2559466"/>
              <a:ext cx="1144394" cy="359529"/>
            </a:xfrm>
            <a:prstGeom prst="rect">
              <a:avLst/>
            </a:prstGeom>
            <a:noFill/>
            <a:ln w="9525" algn="ctr">
              <a:noFill/>
              <a:miter lim="800000"/>
            </a:ln>
            <a:effectLst/>
          </p:spPr>
          <p:txBody>
            <a:bodyPr>
              <a:spAutoFit/>
            </a:bodyPr>
            <a:lstStyle/>
            <a:p>
              <a:pPr algn="ctr" fontAlgn="auto">
                <a:spcBef>
                  <a:spcPts val="0"/>
                </a:spcBef>
                <a:spcAft>
                  <a:spcPts val="0"/>
                </a:spcAft>
                <a:defRPr/>
              </a:pPr>
              <a:r>
                <a:rPr lang="en-US" altLang="zh-CN" sz="1400" kern="0" dirty="0">
                  <a:solidFill>
                    <a:srgbClr val="000000"/>
                  </a:solidFill>
                  <a:latin typeface="微软雅黑" panose="020B0503020204020204" pitchFamily="34" charset="-122"/>
                  <a:ea typeface="微软雅黑" panose="020B0503020204020204" pitchFamily="34" charset="-122"/>
                </a:rPr>
                <a:t>PQA</a:t>
              </a:r>
              <a:endParaRPr lang="en-US" altLang="zh-CN" sz="1400" kern="0" dirty="0">
                <a:solidFill>
                  <a:srgbClr val="000000"/>
                </a:solidFill>
                <a:latin typeface="微软雅黑" panose="020B0503020204020204" pitchFamily="34" charset="-122"/>
                <a:ea typeface="微软雅黑" panose="020B0503020204020204" pitchFamily="34" charset="-122"/>
              </a:endParaRPr>
            </a:p>
          </p:txBody>
        </p:sp>
        <p:sp>
          <p:nvSpPr>
            <p:cNvPr id="97" name="Text Box 34"/>
            <p:cNvSpPr txBox="1">
              <a:spLocks noChangeArrowheads="1"/>
            </p:cNvSpPr>
            <p:nvPr/>
          </p:nvSpPr>
          <p:spPr bwMode="auto">
            <a:xfrm>
              <a:off x="3539199" y="3891614"/>
              <a:ext cx="1144394" cy="359529"/>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400" kern="0">
                  <a:solidFill>
                    <a:srgbClr val="000000"/>
                  </a:solidFill>
                  <a:latin typeface="微软雅黑" panose="020B0503020204020204" pitchFamily="34" charset="-122"/>
                  <a:ea typeface="微软雅黑" panose="020B0503020204020204" pitchFamily="34" charset="-122"/>
                </a:rPr>
                <a:t>财务代表</a:t>
              </a:r>
              <a:endParaRPr lang="zh-CN" altLang="en-US" sz="1400" kern="0">
                <a:solidFill>
                  <a:srgbClr val="000000"/>
                </a:solidFill>
                <a:latin typeface="微软雅黑" panose="020B0503020204020204" pitchFamily="34" charset="-122"/>
                <a:ea typeface="微软雅黑" panose="020B0503020204020204" pitchFamily="34" charset="-122"/>
              </a:endParaRPr>
            </a:p>
          </p:txBody>
        </p:sp>
        <p:sp>
          <p:nvSpPr>
            <p:cNvPr id="98" name="Line 35"/>
            <p:cNvSpPr>
              <a:spLocks noChangeShapeType="1"/>
            </p:cNvSpPr>
            <p:nvPr/>
          </p:nvSpPr>
          <p:spPr bwMode="auto">
            <a:xfrm flipH="1">
              <a:off x="3539199" y="3426750"/>
              <a:ext cx="653939" cy="582815"/>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99" name="Line 37"/>
            <p:cNvSpPr>
              <a:spLocks noChangeShapeType="1"/>
            </p:cNvSpPr>
            <p:nvPr/>
          </p:nvSpPr>
          <p:spPr bwMode="auto">
            <a:xfrm>
              <a:off x="4928820" y="3426750"/>
              <a:ext cx="735682" cy="499556"/>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sp>
          <p:nvSpPr>
            <p:cNvPr id="100" name="Line 39"/>
            <p:cNvSpPr>
              <a:spLocks noChangeShapeType="1"/>
            </p:cNvSpPr>
            <p:nvPr/>
          </p:nvSpPr>
          <p:spPr bwMode="auto">
            <a:xfrm flipV="1">
              <a:off x="4928820" y="2677417"/>
              <a:ext cx="899166" cy="249778"/>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400" kern="0">
                <a:solidFill>
                  <a:sysClr val="windowText" lastClr="000000"/>
                </a:solidFill>
                <a:latin typeface="微软雅黑" panose="020B0503020204020204" pitchFamily="34" charset="-122"/>
                <a:ea typeface="微软雅黑" panose="020B0503020204020204" pitchFamily="34" charset="-122"/>
              </a:endParaRPr>
            </a:p>
          </p:txBody>
        </p:sp>
      </p:grpSp>
      <p:grpSp>
        <p:nvGrpSpPr>
          <p:cNvPr id="29" name="Group 105"/>
          <p:cNvGrpSpPr/>
          <p:nvPr/>
        </p:nvGrpSpPr>
        <p:grpSpPr bwMode="auto">
          <a:xfrm>
            <a:off x="6963361" y="2444728"/>
            <a:ext cx="2693828" cy="1629843"/>
            <a:chOff x="3792" y="1296"/>
            <a:chExt cx="1776" cy="1536"/>
          </a:xfrm>
        </p:grpSpPr>
        <p:sp>
          <p:nvSpPr>
            <p:cNvPr id="69" name="Text Box 24"/>
            <p:cNvSpPr txBox="1">
              <a:spLocks noChangeArrowheads="1"/>
            </p:cNvSpPr>
            <p:nvPr/>
          </p:nvSpPr>
          <p:spPr bwMode="auto">
            <a:xfrm>
              <a:off x="4848" y="1968"/>
              <a:ext cx="720" cy="236"/>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硬件经理</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70" name="Oval 4"/>
            <p:cNvSpPr>
              <a:spLocks noChangeArrowheads="1"/>
            </p:cNvSpPr>
            <p:nvPr/>
          </p:nvSpPr>
          <p:spPr bwMode="auto">
            <a:xfrm>
              <a:off x="4416" y="1776"/>
              <a:ext cx="528" cy="528"/>
            </a:xfrm>
            <a:prstGeom prst="ellipse">
              <a:avLst/>
            </a:prstGeom>
            <a:solidFill>
              <a:srgbClr val="FFFF00"/>
            </a:solidFill>
            <a:ln w="9525" algn="ctr">
              <a:solidFill>
                <a:schemeClr val="tx1"/>
              </a:solidFill>
              <a:round/>
            </a:ln>
            <a:effectLst/>
          </p:spPr>
          <p:txBody>
            <a:bodyPr wrap="none" anchor="ctr"/>
            <a:lstStyle/>
            <a:p>
              <a:pPr algn="ctr"/>
              <a:r>
                <a:rPr lang="zh-CN" altLang="en-US" sz="1200" b="1" dirty="0">
                  <a:solidFill>
                    <a:srgbClr val="000000"/>
                  </a:solidFill>
                  <a:latin typeface="微软雅黑" panose="020B0503020204020204" pitchFamily="34" charset="-122"/>
                  <a:ea typeface="微软雅黑" panose="020B0503020204020204" pitchFamily="34" charset="-122"/>
                </a:rPr>
                <a:t>研发代表</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71" name="Oval 5"/>
            <p:cNvSpPr>
              <a:spLocks noChangeArrowheads="1"/>
            </p:cNvSpPr>
            <p:nvPr/>
          </p:nvSpPr>
          <p:spPr bwMode="auto">
            <a:xfrm>
              <a:off x="3872" y="1296"/>
              <a:ext cx="1600" cy="1536"/>
            </a:xfrm>
            <a:prstGeom prst="ellipse">
              <a:avLst/>
            </a:prstGeom>
            <a:noFill/>
            <a:ln w="28575" algn="ctr">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72" name="Line 11"/>
            <p:cNvSpPr>
              <a:spLocks noChangeShapeType="1"/>
            </p:cNvSpPr>
            <p:nvPr/>
          </p:nvSpPr>
          <p:spPr bwMode="auto">
            <a:xfrm flipV="1">
              <a:off x="4752" y="1344"/>
              <a:ext cx="96" cy="432"/>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73" name="Text Box 21"/>
            <p:cNvSpPr txBox="1">
              <a:spLocks noChangeArrowheads="1"/>
            </p:cNvSpPr>
            <p:nvPr/>
          </p:nvSpPr>
          <p:spPr bwMode="auto">
            <a:xfrm>
              <a:off x="3792" y="2092"/>
              <a:ext cx="720" cy="236"/>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资料经理</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74" name="Text Box 22"/>
            <p:cNvSpPr txBox="1">
              <a:spLocks noChangeArrowheads="1"/>
            </p:cNvSpPr>
            <p:nvPr/>
          </p:nvSpPr>
          <p:spPr bwMode="auto">
            <a:xfrm>
              <a:off x="4368" y="1440"/>
              <a:ext cx="432" cy="236"/>
            </a:xfrm>
            <a:prstGeom prst="rect">
              <a:avLst/>
            </a:prstGeom>
            <a:noFill/>
            <a:ln w="9525" algn="ctr">
              <a:noFill/>
              <a:miter lim="800000"/>
            </a:ln>
            <a:effectLst/>
          </p:spPr>
          <p:txBody>
            <a:bodyPr>
              <a:spAutoFit/>
            </a:bodyPr>
            <a:lstStyle/>
            <a:p>
              <a:pPr algn="ctr"/>
              <a:r>
                <a:rPr lang="en-US" altLang="zh-CN" sz="1200" dirty="0">
                  <a:solidFill>
                    <a:srgbClr val="000000"/>
                  </a:solidFill>
                  <a:latin typeface="微软雅黑" panose="020B0503020204020204" pitchFamily="34" charset="-122"/>
                  <a:ea typeface="微软雅黑" panose="020B0503020204020204" pitchFamily="34" charset="-122"/>
                </a:rPr>
                <a:t>POP</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75" name="Text Box 23"/>
            <p:cNvSpPr txBox="1">
              <a:spLocks noChangeArrowheads="1"/>
            </p:cNvSpPr>
            <p:nvPr/>
          </p:nvSpPr>
          <p:spPr bwMode="auto">
            <a:xfrm>
              <a:off x="4704" y="1516"/>
              <a:ext cx="720" cy="236"/>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软件经理</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76" name="Text Box 25"/>
            <p:cNvSpPr txBox="1">
              <a:spLocks noChangeArrowheads="1"/>
            </p:cNvSpPr>
            <p:nvPr/>
          </p:nvSpPr>
          <p:spPr bwMode="auto">
            <a:xfrm>
              <a:off x="4608" y="2400"/>
              <a:ext cx="672" cy="236"/>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测试代表</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77" name="Line 26"/>
            <p:cNvSpPr>
              <a:spLocks noChangeShapeType="1"/>
            </p:cNvSpPr>
            <p:nvPr/>
          </p:nvSpPr>
          <p:spPr bwMode="auto">
            <a:xfrm flipH="1" flipV="1">
              <a:off x="4224" y="1440"/>
              <a:ext cx="288" cy="384"/>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78" name="Line 28"/>
            <p:cNvSpPr>
              <a:spLocks noChangeShapeType="1"/>
            </p:cNvSpPr>
            <p:nvPr/>
          </p:nvSpPr>
          <p:spPr bwMode="auto">
            <a:xfrm flipH="1">
              <a:off x="3888" y="2016"/>
              <a:ext cx="528" cy="0"/>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79" name="Line 30"/>
            <p:cNvSpPr>
              <a:spLocks noChangeShapeType="1"/>
            </p:cNvSpPr>
            <p:nvPr/>
          </p:nvSpPr>
          <p:spPr bwMode="auto">
            <a:xfrm>
              <a:off x="4656" y="2304"/>
              <a:ext cx="48" cy="528"/>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80" name="Text Box 33"/>
            <p:cNvSpPr txBox="1">
              <a:spLocks noChangeArrowheads="1"/>
            </p:cNvSpPr>
            <p:nvPr/>
          </p:nvSpPr>
          <p:spPr bwMode="auto">
            <a:xfrm>
              <a:off x="3840" y="1708"/>
              <a:ext cx="672" cy="236"/>
            </a:xfrm>
            <a:prstGeom prst="rect">
              <a:avLst/>
            </a:prstGeom>
            <a:noFill/>
            <a:ln w="9525" algn="ctr">
              <a:noFill/>
              <a:miter lim="800000"/>
            </a:ln>
            <a:effectLst/>
          </p:spPr>
          <p:txBody>
            <a:bodyPr>
              <a:spAutoFit/>
            </a:bodyPr>
            <a:lstStyle/>
            <a:p>
              <a:pPr algn="ctr"/>
              <a:r>
                <a:rPr lang="en-US" altLang="zh-CN" sz="1200" dirty="0">
                  <a:solidFill>
                    <a:srgbClr val="000000"/>
                  </a:solidFill>
                  <a:latin typeface="微软雅黑" panose="020B0503020204020204" pitchFamily="34" charset="-122"/>
                  <a:ea typeface="微软雅黑" panose="020B0503020204020204" pitchFamily="34" charset="-122"/>
                </a:rPr>
                <a:t>RQA</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81" name="Text Box 34"/>
            <p:cNvSpPr txBox="1">
              <a:spLocks noChangeArrowheads="1"/>
            </p:cNvSpPr>
            <p:nvPr/>
          </p:nvSpPr>
          <p:spPr bwMode="auto">
            <a:xfrm>
              <a:off x="4080" y="2476"/>
              <a:ext cx="672" cy="319"/>
            </a:xfrm>
            <a:prstGeom prst="rect">
              <a:avLst/>
            </a:prstGeom>
            <a:noFill/>
            <a:ln w="9525" algn="ctr">
              <a:noFill/>
              <a:miter lim="800000"/>
            </a:ln>
            <a:effectLst/>
          </p:spPr>
          <p:txBody>
            <a:bodyPr>
              <a:spAutoFit/>
            </a:bodyPr>
            <a:lstStyle/>
            <a:p>
              <a:pPr algn="ctr"/>
              <a:r>
                <a:rPr lang="en-US" altLang="zh-CN" sz="1600" b="1" dirty="0">
                  <a:solidFill>
                    <a:srgbClr val="FF0000"/>
                  </a:solidFill>
                  <a:latin typeface="微软雅黑" panose="020B0503020204020204" pitchFamily="34" charset="-122"/>
                  <a:ea typeface="微软雅黑" panose="020B0503020204020204" pitchFamily="34" charset="-122"/>
                </a:rPr>
                <a:t>SE</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82" name="Line 35"/>
            <p:cNvSpPr>
              <a:spLocks noChangeShapeType="1"/>
            </p:cNvSpPr>
            <p:nvPr/>
          </p:nvSpPr>
          <p:spPr bwMode="auto">
            <a:xfrm flipH="1">
              <a:off x="4080" y="2208"/>
              <a:ext cx="384" cy="336"/>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83" name="Line 37"/>
            <p:cNvSpPr>
              <a:spLocks noChangeShapeType="1"/>
            </p:cNvSpPr>
            <p:nvPr/>
          </p:nvSpPr>
          <p:spPr bwMode="auto">
            <a:xfrm>
              <a:off x="4896" y="2208"/>
              <a:ext cx="432" cy="288"/>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84" name="Line 39"/>
            <p:cNvSpPr>
              <a:spLocks noChangeShapeType="1"/>
            </p:cNvSpPr>
            <p:nvPr/>
          </p:nvSpPr>
          <p:spPr bwMode="auto">
            <a:xfrm flipV="1">
              <a:off x="4896" y="1776"/>
              <a:ext cx="528" cy="144"/>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grpSp>
        <p:nvGrpSpPr>
          <p:cNvPr id="30" name="组合 82"/>
          <p:cNvGrpSpPr/>
          <p:nvPr/>
        </p:nvGrpSpPr>
        <p:grpSpPr>
          <a:xfrm>
            <a:off x="8160618" y="4400540"/>
            <a:ext cx="2618999" cy="1140890"/>
            <a:chOff x="5868144" y="3789040"/>
            <a:chExt cx="2520280" cy="1512168"/>
          </a:xfrm>
        </p:grpSpPr>
        <p:sp>
          <p:nvSpPr>
            <p:cNvPr id="63" name="矩形 62"/>
            <p:cNvSpPr/>
            <p:nvPr/>
          </p:nvSpPr>
          <p:spPr>
            <a:xfrm>
              <a:off x="5868144" y="4379618"/>
              <a:ext cx="1008112"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微软雅黑" panose="020B0503020204020204" pitchFamily="34" charset="-122"/>
                  <a:ea typeface="微软雅黑" panose="020B0503020204020204" pitchFamily="34" charset="-122"/>
                </a:rPr>
                <a:t>测试代表</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4" name="矩形 63"/>
            <p:cNvSpPr/>
            <p:nvPr/>
          </p:nvSpPr>
          <p:spPr>
            <a:xfrm>
              <a:off x="7236296" y="4149080"/>
              <a:ext cx="1152128"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微软雅黑" panose="020B0503020204020204" pitchFamily="34" charset="-122"/>
                  <a:ea typeface="微软雅黑" panose="020B0503020204020204" pitchFamily="34" charset="-122"/>
                </a:rPr>
                <a:t>硬件测试经理</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5" name="矩形 64"/>
            <p:cNvSpPr/>
            <p:nvPr/>
          </p:nvSpPr>
          <p:spPr>
            <a:xfrm>
              <a:off x="7236296" y="3789040"/>
              <a:ext cx="1152128"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微软雅黑" panose="020B0503020204020204" pitchFamily="34" charset="-122"/>
                  <a:ea typeface="微软雅黑" panose="020B0503020204020204" pitchFamily="34" charset="-122"/>
                </a:rPr>
                <a:t>硬件</a:t>
              </a:r>
              <a:r>
                <a:rPr lang="en-US" altLang="zh-CN" sz="1200" dirty="0">
                  <a:solidFill>
                    <a:prstClr val="black"/>
                  </a:solidFill>
                  <a:latin typeface="微软雅黑" panose="020B0503020204020204" pitchFamily="34" charset="-122"/>
                  <a:ea typeface="微软雅黑" panose="020B0503020204020204" pitchFamily="34" charset="-122"/>
                </a:rPr>
                <a:t>TSE</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6" name="矩形 65"/>
            <p:cNvSpPr/>
            <p:nvPr/>
          </p:nvSpPr>
          <p:spPr>
            <a:xfrm>
              <a:off x="7236296" y="4509120"/>
              <a:ext cx="1152128" cy="28803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微软雅黑" panose="020B0503020204020204" pitchFamily="34" charset="-122"/>
                  <a:ea typeface="微软雅黑" panose="020B0503020204020204" pitchFamily="34" charset="-122"/>
                </a:rPr>
                <a:t>软件</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系统</a:t>
              </a:r>
              <a:r>
                <a:rPr lang="en-US" altLang="zh-CN" sz="1200" dirty="0">
                  <a:solidFill>
                    <a:prstClr val="black"/>
                  </a:solidFill>
                  <a:latin typeface="微软雅黑" panose="020B0503020204020204" pitchFamily="34" charset="-122"/>
                  <a:ea typeface="微软雅黑" panose="020B0503020204020204" pitchFamily="34" charset="-122"/>
                </a:rPr>
                <a:t>TSE</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7" name="矩形 66"/>
            <p:cNvSpPr/>
            <p:nvPr/>
          </p:nvSpPr>
          <p:spPr>
            <a:xfrm>
              <a:off x="7236296" y="4869160"/>
              <a:ext cx="1152128" cy="43204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prstClr val="black"/>
                  </a:solidFill>
                  <a:latin typeface="微软雅黑" panose="020B0503020204020204" pitchFamily="34" charset="-122"/>
                  <a:ea typeface="微软雅黑" panose="020B0503020204020204" pitchFamily="34" charset="-122"/>
                </a:rPr>
                <a:t>软件</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系统测试经理</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68" name="左大括号 67"/>
            <p:cNvSpPr/>
            <p:nvPr/>
          </p:nvSpPr>
          <p:spPr>
            <a:xfrm>
              <a:off x="6948264" y="3933056"/>
              <a:ext cx="216024" cy="1224136"/>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prstClr val="black"/>
                </a:solidFill>
                <a:latin typeface="微软雅黑" panose="020B0503020204020204" pitchFamily="34" charset="-122"/>
                <a:ea typeface="微软雅黑" panose="020B0503020204020204" pitchFamily="34" charset="-122"/>
              </a:endParaRPr>
            </a:p>
          </p:txBody>
        </p:sp>
      </p:grpSp>
      <p:grpSp>
        <p:nvGrpSpPr>
          <p:cNvPr id="31" name="组合 132"/>
          <p:cNvGrpSpPr/>
          <p:nvPr/>
        </p:nvGrpSpPr>
        <p:grpSpPr>
          <a:xfrm>
            <a:off x="5579002" y="4932685"/>
            <a:ext cx="2618999" cy="1629843"/>
            <a:chOff x="539552" y="4509120"/>
            <a:chExt cx="2520280" cy="2160240"/>
          </a:xfrm>
        </p:grpSpPr>
        <p:sp>
          <p:nvSpPr>
            <p:cNvPr id="50" name="Line 11"/>
            <p:cNvSpPr>
              <a:spLocks noChangeShapeType="1"/>
            </p:cNvSpPr>
            <p:nvPr/>
          </p:nvSpPr>
          <p:spPr bwMode="auto">
            <a:xfrm flipH="1" flipV="1">
              <a:off x="1763688" y="4509120"/>
              <a:ext cx="0" cy="648072"/>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nvGrpSpPr>
            <p:cNvPr id="51" name="组合 100"/>
            <p:cNvGrpSpPr/>
            <p:nvPr/>
          </p:nvGrpSpPr>
          <p:grpSpPr>
            <a:xfrm>
              <a:off x="539552" y="4509120"/>
              <a:ext cx="2520280" cy="2160240"/>
              <a:chOff x="3851920" y="4509120"/>
              <a:chExt cx="2520280" cy="2160240"/>
            </a:xfrm>
          </p:grpSpPr>
          <p:sp>
            <p:nvSpPr>
              <p:cNvPr id="52" name="Text Box 24"/>
              <p:cNvSpPr txBox="1">
                <a:spLocks noChangeArrowheads="1"/>
              </p:cNvSpPr>
              <p:nvPr/>
            </p:nvSpPr>
            <p:spPr bwMode="auto">
              <a:xfrm>
                <a:off x="5321272" y="5600273"/>
                <a:ext cx="1050928"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装备</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53" name="Oval 4"/>
              <p:cNvSpPr>
                <a:spLocks noChangeArrowheads="1"/>
              </p:cNvSpPr>
              <p:nvPr/>
            </p:nvSpPr>
            <p:spPr bwMode="auto">
              <a:xfrm>
                <a:off x="4690716" y="5184195"/>
                <a:ext cx="770680" cy="742583"/>
              </a:xfrm>
              <a:prstGeom prst="ellipse">
                <a:avLst/>
              </a:prstGeom>
              <a:solidFill>
                <a:srgbClr val="FFFF00"/>
              </a:solidFill>
              <a:ln w="9525" algn="ctr">
                <a:solidFill>
                  <a:schemeClr val="tx1"/>
                </a:solidFill>
                <a:round/>
              </a:ln>
              <a:effectLst/>
            </p:spPr>
            <p:txBody>
              <a:bodyPr wrap="none" anchor="ctr"/>
              <a:lstStyle/>
              <a:p>
                <a:pPr algn="ctr"/>
                <a:r>
                  <a:rPr lang="zh-CN" altLang="en-US" sz="1200" b="1" dirty="0">
                    <a:solidFill>
                      <a:srgbClr val="000000"/>
                    </a:solidFill>
                    <a:latin typeface="微软雅黑" panose="020B0503020204020204" pitchFamily="34" charset="-122"/>
                    <a:ea typeface="微软雅黑" panose="020B0503020204020204" pitchFamily="34" charset="-122"/>
                  </a:rPr>
                  <a:t>制造代表</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54" name="Oval 5"/>
              <p:cNvSpPr>
                <a:spLocks noChangeArrowheads="1"/>
              </p:cNvSpPr>
              <p:nvPr/>
            </p:nvSpPr>
            <p:spPr bwMode="auto">
              <a:xfrm>
                <a:off x="3896682" y="4509120"/>
                <a:ext cx="2335395" cy="2160240"/>
              </a:xfrm>
              <a:prstGeom prst="ellipse">
                <a:avLst/>
              </a:prstGeom>
              <a:noFill/>
              <a:ln w="28575" algn="ctr">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55" name="Text Box 21"/>
              <p:cNvSpPr txBox="1">
                <a:spLocks noChangeArrowheads="1"/>
              </p:cNvSpPr>
              <p:nvPr/>
            </p:nvSpPr>
            <p:spPr bwMode="auto">
              <a:xfrm>
                <a:off x="4025128" y="4869160"/>
                <a:ext cx="1050928"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制造</a:t>
                </a:r>
                <a:r>
                  <a:rPr lang="en-US" altLang="zh-CN" sz="1200" dirty="0">
                    <a:solidFill>
                      <a:srgbClr val="000000"/>
                    </a:solidFill>
                    <a:latin typeface="微软雅黑" panose="020B0503020204020204" pitchFamily="34" charset="-122"/>
                    <a:ea typeface="微软雅黑" panose="020B0503020204020204" pitchFamily="34" charset="-122"/>
                  </a:rPr>
                  <a:t>QA</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56" name="Text Box 23"/>
              <p:cNvSpPr txBox="1">
                <a:spLocks noChangeArrowheads="1"/>
              </p:cNvSpPr>
              <p:nvPr/>
            </p:nvSpPr>
            <p:spPr bwMode="auto">
              <a:xfrm>
                <a:off x="4932040" y="4797152"/>
                <a:ext cx="1050928"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试制</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57" name="Text Box 25"/>
              <p:cNvSpPr txBox="1">
                <a:spLocks noChangeArrowheads="1"/>
              </p:cNvSpPr>
              <p:nvPr/>
            </p:nvSpPr>
            <p:spPr bwMode="auto">
              <a:xfrm>
                <a:off x="4572000" y="6165304"/>
                <a:ext cx="980866"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工艺</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58" name="Line 30"/>
              <p:cNvSpPr>
                <a:spLocks noChangeShapeType="1"/>
              </p:cNvSpPr>
              <p:nvPr/>
            </p:nvSpPr>
            <p:spPr bwMode="auto">
              <a:xfrm flipH="1">
                <a:off x="4355976" y="5877273"/>
                <a:ext cx="504056" cy="576064"/>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59" name="Text Box 34"/>
              <p:cNvSpPr txBox="1">
                <a:spLocks noChangeArrowheads="1"/>
              </p:cNvSpPr>
              <p:nvPr/>
            </p:nvSpPr>
            <p:spPr bwMode="auto">
              <a:xfrm>
                <a:off x="3851920" y="5733256"/>
                <a:ext cx="980866"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库存</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60" name="Line 35"/>
              <p:cNvSpPr>
                <a:spLocks noChangeShapeType="1"/>
              </p:cNvSpPr>
              <p:nvPr/>
            </p:nvSpPr>
            <p:spPr bwMode="auto">
              <a:xfrm flipH="1" flipV="1">
                <a:off x="3995936" y="5229200"/>
                <a:ext cx="648072" cy="216024"/>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1" name="Line 37"/>
              <p:cNvSpPr>
                <a:spLocks noChangeShapeType="1"/>
              </p:cNvSpPr>
              <p:nvPr/>
            </p:nvSpPr>
            <p:spPr bwMode="auto">
              <a:xfrm>
                <a:off x="5364088" y="5805264"/>
                <a:ext cx="576064" cy="504056"/>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62" name="Line 39"/>
              <p:cNvSpPr>
                <a:spLocks noChangeShapeType="1"/>
              </p:cNvSpPr>
              <p:nvPr/>
            </p:nvSpPr>
            <p:spPr bwMode="auto">
              <a:xfrm flipV="1">
                <a:off x="5391334" y="5184195"/>
                <a:ext cx="770680" cy="202523"/>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grpSp>
      <p:grpSp>
        <p:nvGrpSpPr>
          <p:cNvPr id="32" name="组合 134"/>
          <p:cNvGrpSpPr/>
          <p:nvPr/>
        </p:nvGrpSpPr>
        <p:grpSpPr>
          <a:xfrm>
            <a:off x="1725363" y="4346211"/>
            <a:ext cx="2618999" cy="1629843"/>
            <a:chOff x="0" y="3933056"/>
            <a:chExt cx="2520280" cy="2160240"/>
          </a:xfrm>
        </p:grpSpPr>
        <p:grpSp>
          <p:nvGrpSpPr>
            <p:cNvPr id="37" name="组合 131"/>
            <p:cNvGrpSpPr/>
            <p:nvPr/>
          </p:nvGrpSpPr>
          <p:grpSpPr>
            <a:xfrm>
              <a:off x="0" y="3933056"/>
              <a:ext cx="2520280" cy="2160240"/>
              <a:chOff x="3563888" y="3861048"/>
              <a:chExt cx="2520280" cy="2160240"/>
            </a:xfrm>
          </p:grpSpPr>
          <p:sp>
            <p:nvSpPr>
              <p:cNvPr id="39" name="Text Box 24"/>
              <p:cNvSpPr txBox="1">
                <a:spLocks noChangeArrowheads="1"/>
              </p:cNvSpPr>
              <p:nvPr/>
            </p:nvSpPr>
            <p:spPr bwMode="auto">
              <a:xfrm>
                <a:off x="5033240" y="4952201"/>
                <a:ext cx="1050928"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工程设计</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0" name="Oval 4"/>
              <p:cNvSpPr>
                <a:spLocks noChangeArrowheads="1"/>
              </p:cNvSpPr>
              <p:nvPr/>
            </p:nvSpPr>
            <p:spPr bwMode="auto">
              <a:xfrm>
                <a:off x="4402684" y="4536123"/>
                <a:ext cx="770680" cy="742583"/>
              </a:xfrm>
              <a:prstGeom prst="ellipse">
                <a:avLst/>
              </a:prstGeom>
              <a:solidFill>
                <a:srgbClr val="FFFF00"/>
              </a:solidFill>
              <a:ln w="9525" algn="ctr">
                <a:solidFill>
                  <a:schemeClr val="tx1"/>
                </a:solidFill>
                <a:round/>
              </a:ln>
              <a:effectLst/>
            </p:spPr>
            <p:txBody>
              <a:bodyPr wrap="none" anchor="ctr"/>
              <a:lstStyle/>
              <a:p>
                <a:pPr algn="ctr"/>
                <a:r>
                  <a:rPr lang="zh-CN" altLang="en-US" sz="1200" b="1" dirty="0">
                    <a:solidFill>
                      <a:srgbClr val="000000"/>
                    </a:solidFill>
                    <a:latin typeface="微软雅黑" panose="020B0503020204020204" pitchFamily="34" charset="-122"/>
                    <a:ea typeface="微软雅黑" panose="020B0503020204020204" pitchFamily="34" charset="-122"/>
                  </a:rPr>
                  <a:t>用服代表</a:t>
                </a:r>
                <a:endParaRPr lang="en-US" altLang="zh-CN" sz="1200" b="1" dirty="0">
                  <a:solidFill>
                    <a:srgbClr val="000000"/>
                  </a:solidFill>
                  <a:latin typeface="微软雅黑" panose="020B0503020204020204" pitchFamily="34" charset="-122"/>
                  <a:ea typeface="微软雅黑" panose="020B0503020204020204" pitchFamily="34" charset="-122"/>
                </a:endParaRPr>
              </a:p>
            </p:txBody>
          </p:sp>
          <p:sp>
            <p:nvSpPr>
              <p:cNvPr id="41" name="Oval 5"/>
              <p:cNvSpPr>
                <a:spLocks noChangeArrowheads="1"/>
              </p:cNvSpPr>
              <p:nvPr/>
            </p:nvSpPr>
            <p:spPr bwMode="auto">
              <a:xfrm>
                <a:off x="3608650" y="3861048"/>
                <a:ext cx="2335395" cy="2160240"/>
              </a:xfrm>
              <a:prstGeom prst="ellipse">
                <a:avLst/>
              </a:prstGeom>
              <a:noFill/>
              <a:ln w="28575" algn="ctr">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42" name="Text Box 21"/>
              <p:cNvSpPr txBox="1">
                <a:spLocks noChangeArrowheads="1"/>
              </p:cNvSpPr>
              <p:nvPr/>
            </p:nvSpPr>
            <p:spPr bwMode="auto">
              <a:xfrm>
                <a:off x="3737096" y="4221088"/>
                <a:ext cx="1050928"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一线用服</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3" name="Text Box 23"/>
              <p:cNvSpPr txBox="1">
                <a:spLocks noChangeArrowheads="1"/>
              </p:cNvSpPr>
              <p:nvPr/>
            </p:nvSpPr>
            <p:spPr bwMode="auto">
              <a:xfrm>
                <a:off x="4644008" y="4149080"/>
                <a:ext cx="1050928"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维护问题</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4" name="Text Box 25"/>
              <p:cNvSpPr txBox="1">
                <a:spLocks noChangeArrowheads="1"/>
              </p:cNvSpPr>
              <p:nvPr/>
            </p:nvSpPr>
            <p:spPr bwMode="auto">
              <a:xfrm>
                <a:off x="4283968" y="5517232"/>
                <a:ext cx="980866"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工程安装</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5" name="Line 30"/>
              <p:cNvSpPr>
                <a:spLocks noChangeShapeType="1"/>
              </p:cNvSpPr>
              <p:nvPr/>
            </p:nvSpPr>
            <p:spPr bwMode="auto">
              <a:xfrm flipH="1">
                <a:off x="4067944" y="5229201"/>
                <a:ext cx="504056" cy="576064"/>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46" name="Text Box 34"/>
              <p:cNvSpPr txBox="1">
                <a:spLocks noChangeArrowheads="1"/>
              </p:cNvSpPr>
              <p:nvPr/>
            </p:nvSpPr>
            <p:spPr bwMode="auto">
              <a:xfrm>
                <a:off x="3563888" y="5085184"/>
                <a:ext cx="980866" cy="332321"/>
              </a:xfrm>
              <a:prstGeom prst="rect">
                <a:avLst/>
              </a:prstGeom>
              <a:noFill/>
              <a:ln w="9525" algn="ctr">
                <a:noFill/>
                <a:miter lim="800000"/>
              </a:ln>
              <a:effectLst/>
            </p:spPr>
            <p:txBody>
              <a:bodyPr>
                <a:spAutoFit/>
              </a:bodyPr>
              <a:lstStyle/>
              <a:p>
                <a:pPr algn="ctr"/>
                <a:r>
                  <a:rPr lang="zh-CN" altLang="en-US" sz="1200" dirty="0">
                    <a:solidFill>
                      <a:srgbClr val="000000"/>
                    </a:solidFill>
                    <a:latin typeface="微软雅黑" panose="020B0503020204020204" pitchFamily="34" charset="-122"/>
                    <a:ea typeface="微软雅黑" panose="020B0503020204020204" pitchFamily="34" charset="-122"/>
                  </a:rPr>
                  <a:t>用服</a:t>
                </a:r>
                <a:r>
                  <a:rPr lang="en-US" altLang="zh-CN" sz="1200" dirty="0">
                    <a:solidFill>
                      <a:srgbClr val="000000"/>
                    </a:solidFill>
                    <a:latin typeface="微软雅黑" panose="020B0503020204020204" pitchFamily="34" charset="-122"/>
                    <a:ea typeface="微软雅黑" panose="020B0503020204020204" pitchFamily="34" charset="-122"/>
                  </a:rPr>
                  <a:t>QA</a:t>
                </a:r>
                <a:endParaRPr lang="zh-CN" altLang="en-US" sz="1200" dirty="0">
                  <a:solidFill>
                    <a:srgbClr val="000000"/>
                  </a:solidFill>
                  <a:latin typeface="微软雅黑" panose="020B0503020204020204" pitchFamily="34" charset="-122"/>
                  <a:ea typeface="微软雅黑" panose="020B0503020204020204" pitchFamily="34" charset="-122"/>
                </a:endParaRPr>
              </a:p>
            </p:txBody>
          </p:sp>
          <p:sp>
            <p:nvSpPr>
              <p:cNvPr id="47" name="Line 35"/>
              <p:cNvSpPr>
                <a:spLocks noChangeShapeType="1"/>
              </p:cNvSpPr>
              <p:nvPr/>
            </p:nvSpPr>
            <p:spPr bwMode="auto">
              <a:xfrm flipH="1" flipV="1">
                <a:off x="3707904" y="4581128"/>
                <a:ext cx="648072" cy="216024"/>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48" name="Line 37"/>
              <p:cNvSpPr>
                <a:spLocks noChangeShapeType="1"/>
              </p:cNvSpPr>
              <p:nvPr/>
            </p:nvSpPr>
            <p:spPr bwMode="auto">
              <a:xfrm>
                <a:off x="5076056" y="5157192"/>
                <a:ext cx="576064" cy="504056"/>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sp>
            <p:nvSpPr>
              <p:cNvPr id="49" name="Line 39"/>
              <p:cNvSpPr>
                <a:spLocks noChangeShapeType="1"/>
              </p:cNvSpPr>
              <p:nvPr/>
            </p:nvSpPr>
            <p:spPr bwMode="auto">
              <a:xfrm flipV="1">
                <a:off x="5103302" y="4536123"/>
                <a:ext cx="770680" cy="202523"/>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sp>
          <p:nvSpPr>
            <p:cNvPr id="38" name="Line 11"/>
            <p:cNvSpPr>
              <a:spLocks noChangeShapeType="1"/>
            </p:cNvSpPr>
            <p:nvPr/>
          </p:nvSpPr>
          <p:spPr bwMode="auto">
            <a:xfrm flipH="1" flipV="1">
              <a:off x="1187624" y="3933056"/>
              <a:ext cx="0" cy="648072"/>
            </a:xfrm>
            <a:prstGeom prst="line">
              <a:avLst/>
            </a:prstGeom>
            <a:noFill/>
            <a:ln w="9525">
              <a:solidFill>
                <a:schemeClr val="tx1"/>
              </a:solidFill>
              <a:round/>
            </a:ln>
            <a:effectLst/>
          </p:spPr>
          <p:txBody>
            <a:bodyPr wrap="none" anchor="ctr"/>
            <a:lstStyle/>
            <a:p>
              <a:endParaRPr lang="zh-CN" altLang="en-US" sz="1200">
                <a:solidFill>
                  <a:prstClr val="black"/>
                </a:solidFill>
                <a:latin typeface="微软雅黑" panose="020B0503020204020204" pitchFamily="34" charset="-122"/>
                <a:ea typeface="微软雅黑" panose="020B0503020204020204" pitchFamily="34" charset="-122"/>
              </a:endParaRPr>
            </a:p>
          </p:txBody>
        </p:sp>
      </p:grpSp>
      <p:cxnSp>
        <p:nvCxnSpPr>
          <p:cNvPr id="33" name="直接箭头连接符 32"/>
          <p:cNvCxnSpPr/>
          <p:nvPr/>
        </p:nvCxnSpPr>
        <p:spPr>
          <a:xfrm flipH="1">
            <a:off x="3147106" y="4007655"/>
            <a:ext cx="890660" cy="338556"/>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rot="16200000" flipH="1">
            <a:off x="6064427" y="4811445"/>
            <a:ext cx="380297" cy="224486"/>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87" idx="7"/>
          </p:cNvCxnSpPr>
          <p:nvPr/>
        </p:nvCxnSpPr>
        <p:spPr>
          <a:xfrm flipV="1">
            <a:off x="6433635" y="2771895"/>
            <a:ext cx="829040" cy="362494"/>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rot="16200000" flipH="1">
            <a:off x="8517644" y="4391001"/>
            <a:ext cx="706864" cy="74003"/>
          </a:xfrm>
          <a:prstGeom prst="straightConnector1">
            <a:avLst/>
          </a:prstGeom>
          <a:ln w="28575">
            <a:solidFill>
              <a:srgbClr val="0066FF"/>
            </a:solidFill>
            <a:tailEnd type="arrow"/>
          </a:ln>
        </p:spPr>
        <p:style>
          <a:lnRef idx="1">
            <a:schemeClr val="accent1"/>
          </a:lnRef>
          <a:fillRef idx="0">
            <a:schemeClr val="accent1"/>
          </a:fillRef>
          <a:effectRef idx="0">
            <a:schemeClr val="accent1"/>
          </a:effectRef>
          <a:fontRef idx="minor">
            <a:schemeClr val="tx1"/>
          </a:fontRef>
        </p:style>
      </p:cxnSp>
      <p:grpSp>
        <p:nvGrpSpPr>
          <p:cNvPr id="101" name="组合 39"/>
          <p:cNvGrpSpPr/>
          <p:nvPr/>
        </p:nvGrpSpPr>
        <p:grpSpPr>
          <a:xfrm>
            <a:off x="2688967" y="834260"/>
            <a:ext cx="2810008" cy="1901023"/>
            <a:chOff x="3048745" y="1844824"/>
            <a:chExt cx="3037423" cy="2664296"/>
          </a:xfrm>
        </p:grpSpPr>
        <p:sp>
          <p:nvSpPr>
            <p:cNvPr id="102" name="Text Box 24"/>
            <p:cNvSpPr txBox="1">
              <a:spLocks noChangeArrowheads="1"/>
            </p:cNvSpPr>
            <p:nvPr/>
          </p:nvSpPr>
          <p:spPr bwMode="auto">
            <a:xfrm>
              <a:off x="4860032" y="3010453"/>
              <a:ext cx="1226136" cy="397201"/>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市场委员</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sp>
          <p:nvSpPr>
            <p:cNvPr id="103" name="Oval 4"/>
            <p:cNvSpPr>
              <a:spLocks noChangeArrowheads="1"/>
            </p:cNvSpPr>
            <p:nvPr/>
          </p:nvSpPr>
          <p:spPr bwMode="auto">
            <a:xfrm>
              <a:off x="4111396" y="2677417"/>
              <a:ext cx="899166" cy="915852"/>
            </a:xfrm>
            <a:prstGeom prst="ellipse">
              <a:avLst/>
            </a:prstGeom>
            <a:solidFill>
              <a:srgbClr val="FFCC00"/>
            </a:solidFill>
            <a:ln w="9525" algn="ctr">
              <a:solidFill>
                <a:srgbClr val="000066"/>
              </a:solidFill>
              <a:round/>
            </a:ln>
            <a:effectLst/>
          </p:spPr>
          <p:txBody>
            <a:bodyPr wrap="none" anchor="ctr"/>
            <a:lstStyle/>
            <a:p>
              <a:pPr algn="ctr" fontAlgn="auto">
                <a:spcAft>
                  <a:spcPts val="0"/>
                </a:spcAft>
                <a:defRPr/>
              </a:pPr>
              <a:r>
                <a:rPr lang="en-US" altLang="zh-CN" sz="1200" b="1" kern="0" dirty="0">
                  <a:solidFill>
                    <a:srgbClr val="000000"/>
                  </a:solidFill>
                  <a:latin typeface="微软雅黑" panose="020B0503020204020204" pitchFamily="34" charset="-122"/>
                  <a:ea typeface="微软雅黑" panose="020B0503020204020204" pitchFamily="34" charset="-122"/>
                </a:rPr>
                <a:t>IPMT</a:t>
              </a:r>
              <a:r>
                <a:rPr lang="zh-CN" altLang="en-US" sz="1200" b="1" kern="0" dirty="0">
                  <a:solidFill>
                    <a:srgbClr val="000000"/>
                  </a:solidFill>
                  <a:latin typeface="微软雅黑" panose="020B0503020204020204" pitchFamily="34" charset="-122"/>
                  <a:ea typeface="微软雅黑" panose="020B0503020204020204" pitchFamily="34" charset="-122"/>
                </a:rPr>
                <a:t>主任</a:t>
              </a:r>
              <a:endParaRPr lang="en-US" altLang="zh-CN" sz="1200" b="1" kern="0" dirty="0">
                <a:solidFill>
                  <a:srgbClr val="000000"/>
                </a:solidFill>
                <a:latin typeface="微软雅黑" panose="020B0503020204020204" pitchFamily="34" charset="-122"/>
                <a:ea typeface="微软雅黑" panose="020B0503020204020204" pitchFamily="34" charset="-122"/>
              </a:endParaRPr>
            </a:p>
          </p:txBody>
        </p:sp>
        <p:sp>
          <p:nvSpPr>
            <p:cNvPr id="104" name="Oval 5"/>
            <p:cNvSpPr>
              <a:spLocks noChangeArrowheads="1"/>
            </p:cNvSpPr>
            <p:nvPr/>
          </p:nvSpPr>
          <p:spPr bwMode="auto">
            <a:xfrm>
              <a:off x="3184982" y="1844824"/>
              <a:ext cx="2724747" cy="2664296"/>
            </a:xfrm>
            <a:prstGeom prst="ellipse">
              <a:avLst/>
            </a:prstGeom>
            <a:noFill/>
            <a:ln w="28575" algn="ctr">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05" name="Line 11"/>
            <p:cNvSpPr>
              <a:spLocks noChangeShapeType="1"/>
            </p:cNvSpPr>
            <p:nvPr/>
          </p:nvSpPr>
          <p:spPr bwMode="auto">
            <a:xfrm flipV="1">
              <a:off x="4683593" y="1928083"/>
              <a:ext cx="163485" cy="749333"/>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06" name="Text Box 21"/>
            <p:cNvSpPr txBox="1">
              <a:spLocks noChangeArrowheads="1"/>
            </p:cNvSpPr>
            <p:nvPr/>
          </p:nvSpPr>
          <p:spPr bwMode="auto">
            <a:xfrm>
              <a:off x="3048745" y="3225541"/>
              <a:ext cx="1226136" cy="397201"/>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用服委员</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sp>
          <p:nvSpPr>
            <p:cNvPr id="107" name="Text Box 22"/>
            <p:cNvSpPr txBox="1">
              <a:spLocks noChangeArrowheads="1"/>
            </p:cNvSpPr>
            <p:nvPr/>
          </p:nvSpPr>
          <p:spPr bwMode="auto">
            <a:xfrm>
              <a:off x="3971856" y="2044616"/>
              <a:ext cx="875220" cy="388216"/>
            </a:xfrm>
            <a:prstGeom prst="rect">
              <a:avLst/>
            </a:prstGeom>
            <a:noFill/>
            <a:ln w="9525" algn="ctr">
              <a:noFill/>
              <a:miter lim="800000"/>
            </a:ln>
            <a:effectLst/>
          </p:spPr>
          <p:txBody>
            <a:bodyPr wrap="square">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采购委员</a:t>
              </a:r>
              <a:endParaRPr lang="en-US" altLang="zh-CN" sz="1200" kern="0" dirty="0">
                <a:solidFill>
                  <a:srgbClr val="000000"/>
                </a:solidFill>
                <a:latin typeface="微软雅黑" panose="020B0503020204020204" pitchFamily="34" charset="-122"/>
                <a:ea typeface="微软雅黑" panose="020B0503020204020204" pitchFamily="34" charset="-122"/>
              </a:endParaRPr>
            </a:p>
          </p:txBody>
        </p:sp>
        <p:sp>
          <p:nvSpPr>
            <p:cNvPr id="108" name="Text Box 23"/>
            <p:cNvSpPr txBox="1">
              <a:spLocks noChangeArrowheads="1"/>
            </p:cNvSpPr>
            <p:nvPr/>
          </p:nvSpPr>
          <p:spPr bwMode="auto">
            <a:xfrm>
              <a:off x="4601851" y="2226429"/>
              <a:ext cx="1226136" cy="397201"/>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研发委员</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sp>
          <p:nvSpPr>
            <p:cNvPr id="109" name="Text Box 25"/>
            <p:cNvSpPr txBox="1">
              <a:spLocks noChangeArrowheads="1"/>
            </p:cNvSpPr>
            <p:nvPr/>
          </p:nvSpPr>
          <p:spPr bwMode="auto">
            <a:xfrm>
              <a:off x="4438366" y="3759788"/>
              <a:ext cx="1144394" cy="397201"/>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制造委员</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sp>
          <p:nvSpPr>
            <p:cNvPr id="110" name="Line 26"/>
            <p:cNvSpPr>
              <a:spLocks noChangeShapeType="1"/>
            </p:cNvSpPr>
            <p:nvPr/>
          </p:nvSpPr>
          <p:spPr bwMode="auto">
            <a:xfrm flipH="1" flipV="1">
              <a:off x="3784427" y="2094602"/>
              <a:ext cx="490454" cy="666074"/>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11" name="Line 28"/>
            <p:cNvSpPr>
              <a:spLocks noChangeShapeType="1"/>
            </p:cNvSpPr>
            <p:nvPr/>
          </p:nvSpPr>
          <p:spPr bwMode="auto">
            <a:xfrm flipH="1">
              <a:off x="3212230" y="3093713"/>
              <a:ext cx="899166" cy="0"/>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12" name="Line 30"/>
            <p:cNvSpPr>
              <a:spLocks noChangeShapeType="1"/>
            </p:cNvSpPr>
            <p:nvPr/>
          </p:nvSpPr>
          <p:spPr bwMode="auto">
            <a:xfrm>
              <a:off x="4520108" y="3593268"/>
              <a:ext cx="81742" cy="915852"/>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13" name="Text Box 33"/>
            <p:cNvSpPr txBox="1">
              <a:spLocks noChangeArrowheads="1"/>
            </p:cNvSpPr>
            <p:nvPr/>
          </p:nvSpPr>
          <p:spPr bwMode="auto">
            <a:xfrm>
              <a:off x="3130487" y="2559467"/>
              <a:ext cx="1144394" cy="397201"/>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质量委员</a:t>
              </a:r>
              <a:endParaRPr lang="en-US" altLang="zh-CN" sz="1200" kern="0" dirty="0">
                <a:solidFill>
                  <a:srgbClr val="000000"/>
                </a:solidFill>
                <a:latin typeface="微软雅黑" panose="020B0503020204020204" pitchFamily="34" charset="-122"/>
                <a:ea typeface="微软雅黑" panose="020B0503020204020204" pitchFamily="34" charset="-122"/>
              </a:endParaRPr>
            </a:p>
          </p:txBody>
        </p:sp>
        <p:sp>
          <p:nvSpPr>
            <p:cNvPr id="114" name="Text Box 34"/>
            <p:cNvSpPr txBox="1">
              <a:spLocks noChangeArrowheads="1"/>
            </p:cNvSpPr>
            <p:nvPr/>
          </p:nvSpPr>
          <p:spPr bwMode="auto">
            <a:xfrm>
              <a:off x="3539199" y="3891615"/>
              <a:ext cx="1144394" cy="397201"/>
            </a:xfrm>
            <a:prstGeom prst="rect">
              <a:avLst/>
            </a:prstGeom>
            <a:noFill/>
            <a:ln w="9525" algn="ctr">
              <a:noFill/>
              <a:miter lim="800000"/>
            </a:ln>
            <a:effectLst/>
          </p:spPr>
          <p:txBody>
            <a:bodyPr>
              <a:spAutoFit/>
            </a:bodyPr>
            <a:lstStyle/>
            <a:p>
              <a:pPr algn="ctr" fontAlgn="auto">
                <a:spcBef>
                  <a:spcPts val="0"/>
                </a:spcBef>
                <a:spcAft>
                  <a:spcPts val="0"/>
                </a:spcAft>
                <a:defRPr/>
              </a:pPr>
              <a:r>
                <a:rPr lang="zh-CN" altLang="en-US" sz="1200" kern="0" dirty="0">
                  <a:solidFill>
                    <a:srgbClr val="000000"/>
                  </a:solidFill>
                  <a:latin typeface="微软雅黑" panose="020B0503020204020204" pitchFamily="34" charset="-122"/>
                  <a:ea typeface="微软雅黑" panose="020B0503020204020204" pitchFamily="34" charset="-122"/>
                </a:rPr>
                <a:t>财务委员</a:t>
              </a:r>
              <a:endParaRPr lang="zh-CN" altLang="en-US" sz="1200" kern="0" dirty="0">
                <a:solidFill>
                  <a:srgbClr val="000000"/>
                </a:solidFill>
                <a:latin typeface="微软雅黑" panose="020B0503020204020204" pitchFamily="34" charset="-122"/>
                <a:ea typeface="微软雅黑" panose="020B0503020204020204" pitchFamily="34" charset="-122"/>
              </a:endParaRPr>
            </a:p>
          </p:txBody>
        </p:sp>
        <p:sp>
          <p:nvSpPr>
            <p:cNvPr id="115" name="Line 35"/>
            <p:cNvSpPr>
              <a:spLocks noChangeShapeType="1"/>
            </p:cNvSpPr>
            <p:nvPr/>
          </p:nvSpPr>
          <p:spPr bwMode="auto">
            <a:xfrm flipH="1">
              <a:off x="3539199" y="3426750"/>
              <a:ext cx="653939" cy="582815"/>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16" name="Line 37"/>
            <p:cNvSpPr>
              <a:spLocks noChangeShapeType="1"/>
            </p:cNvSpPr>
            <p:nvPr/>
          </p:nvSpPr>
          <p:spPr bwMode="auto">
            <a:xfrm>
              <a:off x="4928820" y="3426750"/>
              <a:ext cx="735682" cy="499556"/>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sp>
          <p:nvSpPr>
            <p:cNvPr id="117" name="Line 39"/>
            <p:cNvSpPr>
              <a:spLocks noChangeShapeType="1"/>
            </p:cNvSpPr>
            <p:nvPr/>
          </p:nvSpPr>
          <p:spPr bwMode="auto">
            <a:xfrm flipV="1">
              <a:off x="4928820" y="2677417"/>
              <a:ext cx="899166" cy="249778"/>
            </a:xfrm>
            <a:prstGeom prst="line">
              <a:avLst/>
            </a:prstGeom>
            <a:noFill/>
            <a:ln w="9525">
              <a:solidFill>
                <a:srgbClr val="000066"/>
              </a:solidFill>
              <a:round/>
            </a:ln>
            <a:effectLst/>
          </p:spPr>
          <p:txBody>
            <a:bodyPr wrap="none" anchor="ctr"/>
            <a:lstStyle/>
            <a:p>
              <a:pPr fontAlgn="auto">
                <a:spcBef>
                  <a:spcPts val="0"/>
                </a:spcBef>
                <a:spcAft>
                  <a:spcPts val="0"/>
                </a:spcAft>
                <a:defRPr/>
              </a:pPr>
              <a:endParaRPr lang="zh-CN" altLang="en-US" sz="1200" kern="0">
                <a:solidFill>
                  <a:sysClr val="windowText" lastClr="000000"/>
                </a:solidFill>
                <a:latin typeface="微软雅黑" panose="020B0503020204020204" pitchFamily="34" charset="-122"/>
                <a:ea typeface="微软雅黑" panose="020B0503020204020204" pitchFamily="34" charset="-122"/>
              </a:endParaRPr>
            </a:p>
          </p:txBody>
        </p:sp>
      </p:grpSp>
      <p:cxnSp>
        <p:nvCxnSpPr>
          <p:cNvPr id="120" name="直接箭头连接符 119"/>
          <p:cNvCxnSpPr/>
          <p:nvPr/>
        </p:nvCxnSpPr>
        <p:spPr>
          <a:xfrm flipH="1" flipV="1">
            <a:off x="2845715" y="2174465"/>
            <a:ext cx="1188663" cy="1879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接箭头连接符 123"/>
          <p:cNvCxnSpPr/>
          <p:nvPr/>
        </p:nvCxnSpPr>
        <p:spPr>
          <a:xfrm flipH="1" flipV="1">
            <a:off x="5022403" y="1248099"/>
            <a:ext cx="1188663" cy="187964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 </a:t>
            </a:r>
            <a:r>
              <a:rPr lang="zh-CN" altLang="en-US" sz="3200" b="1" dirty="0">
                <a:solidFill>
                  <a:schemeClr val="bg1"/>
                </a:solidFill>
                <a:latin typeface="微软雅黑" panose="020B0503020204020204" pitchFamily="34" charset="-122"/>
                <a:ea typeface="微软雅黑" panose="020B0503020204020204" pitchFamily="34" charset="-122"/>
              </a:rPr>
              <a:t>产品实现（分层流程框架）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239349" y="3794473"/>
            <a:ext cx="1373555" cy="666977"/>
          </a:xfrm>
          <a:prstGeom prst="rect">
            <a:avLst/>
          </a:prstGeom>
        </p:spPr>
        <p:txBody>
          <a:bodyPr wrap="square">
            <a:spAutoFit/>
          </a:bodyPr>
          <a:lstStyle>
            <a:defPPr>
              <a:defRPr lang="zh-CN"/>
            </a:defPPr>
            <a:lvl1pPr algn="ctr">
              <a:defRPr sz="1400">
                <a:latin typeface="微软雅黑" panose="020B0503020204020204" pitchFamily="34" charset="-122"/>
                <a:ea typeface="微软雅黑" panose="020B0503020204020204" pitchFamily="34" charset="-122"/>
              </a:defRPr>
            </a:lvl1pPr>
          </a:lstStyle>
          <a:p>
            <a:r>
              <a:rPr lang="zh-CN" altLang="en-US" sz="1865" b="1" dirty="0"/>
              <a:t>功能领域支撑流程</a:t>
            </a:r>
            <a:endParaRPr lang="en-US" altLang="zh-CN" sz="1865" b="1" dirty="0"/>
          </a:p>
        </p:txBody>
      </p:sp>
      <p:grpSp>
        <p:nvGrpSpPr>
          <p:cNvPr id="9" name="组合 8"/>
          <p:cNvGrpSpPr/>
          <p:nvPr/>
        </p:nvGrpSpPr>
        <p:grpSpPr>
          <a:xfrm>
            <a:off x="2933187" y="1707094"/>
            <a:ext cx="8565188" cy="395486"/>
            <a:chOff x="2932755" y="2964346"/>
            <a:chExt cx="3623250" cy="785898"/>
          </a:xfrm>
        </p:grpSpPr>
        <p:cxnSp>
          <p:nvCxnSpPr>
            <p:cNvPr id="10" name="直接连接符 9"/>
            <p:cNvCxnSpPr/>
            <p:nvPr/>
          </p:nvCxnSpPr>
          <p:spPr>
            <a:xfrm>
              <a:off x="4003502" y="3075806"/>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03502" y="3632033"/>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87824" y="2964346"/>
              <a:ext cx="1015677" cy="11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987824" y="3633885"/>
              <a:ext cx="1020247" cy="104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010247" y="3072937"/>
              <a:ext cx="0" cy="556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987824" y="2964346"/>
              <a:ext cx="0" cy="77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491880" y="3020076"/>
              <a:ext cx="0" cy="66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460537" y="3074194"/>
              <a:ext cx="0"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889866" y="3072937"/>
              <a:ext cx="0" cy="559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793581" y="3074194"/>
              <a:ext cx="2555"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532765" y="3073681"/>
              <a:ext cx="0" cy="560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321078" y="3073681"/>
              <a:ext cx="0" cy="556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2932755" y="3260961"/>
              <a:ext cx="624061"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任务书开发</a:t>
              </a:r>
              <a:endParaRPr lang="zh-CN" altLang="en-US" sz="16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3493999" y="3260961"/>
              <a:ext cx="560657"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概念</a:t>
              </a:r>
              <a:endParaRPr lang="zh-CN" altLang="en-US" sz="16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4000321" y="3260961"/>
              <a:ext cx="560657"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计划</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4450582" y="3260961"/>
              <a:ext cx="560657"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开发</a:t>
              </a:r>
              <a:endParaRPr lang="zh-CN" altLang="en-US" sz="16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4859672" y="3260961"/>
              <a:ext cx="560657"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验证</a:t>
              </a:r>
              <a:endParaRPr lang="zh-CN" altLang="en-US" sz="16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5335377" y="3260961"/>
              <a:ext cx="560657"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发布</a:t>
              </a:r>
              <a:endParaRPr lang="zh-CN" altLang="en-US" sz="1600"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5803546" y="3260961"/>
              <a:ext cx="752459" cy="489283"/>
            </a:xfrm>
            <a:prstGeom prst="rect">
              <a:avLst/>
            </a:prstGeom>
            <a:noFill/>
          </p:spPr>
          <p:txBody>
            <a:bodyPr wrap="square" lIns="0" tIns="0" rIns="0" bIns="0" rtlCol="0">
              <a:spAutoFit/>
            </a:bodyPr>
            <a:lstStyle/>
            <a:p>
              <a:pPr algn="ctr"/>
              <a:r>
                <a:rPr lang="zh-CN" altLang="en-US" sz="1600" dirty="0">
                  <a:latin typeface="微软雅黑" panose="020B0503020204020204" pitchFamily="34" charset="-122"/>
                  <a:ea typeface="微软雅黑" panose="020B0503020204020204" pitchFamily="34" charset="-122"/>
                </a:rPr>
                <a:t>生命周期</a:t>
              </a:r>
              <a:endParaRPr lang="zh-CN" altLang="en-US" sz="1600" dirty="0">
                <a:latin typeface="微软雅黑" panose="020B0503020204020204" pitchFamily="34" charset="-122"/>
                <a:ea typeface="微软雅黑" panose="020B0503020204020204" pitchFamily="34" charset="-122"/>
              </a:endParaRPr>
            </a:p>
          </p:txBody>
        </p:sp>
      </p:grpSp>
      <p:sp>
        <p:nvSpPr>
          <p:cNvPr id="3" name="矩形 2"/>
          <p:cNvSpPr/>
          <p:nvPr/>
        </p:nvSpPr>
        <p:spPr>
          <a:xfrm>
            <a:off x="1943850" y="3925037"/>
            <a:ext cx="1487319"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营销计划</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2" name="矩形 31"/>
          <p:cNvSpPr/>
          <p:nvPr/>
        </p:nvSpPr>
        <p:spPr>
          <a:xfrm>
            <a:off x="3503943" y="3925037"/>
            <a:ext cx="1177495"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4754213" y="3925037"/>
            <a:ext cx="2023668"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供应</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制造导入</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6850655" y="3925037"/>
            <a:ext cx="1368004"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研发采购</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5" name="矩形 34"/>
          <p:cNvSpPr/>
          <p:nvPr/>
        </p:nvSpPr>
        <p:spPr>
          <a:xfrm>
            <a:off x="8291434" y="3925037"/>
            <a:ext cx="136217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服务导入</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1843643" y="4798724"/>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需求管理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7" name="矩形 36"/>
          <p:cNvSpPr/>
          <p:nvPr/>
        </p:nvSpPr>
        <p:spPr>
          <a:xfrm>
            <a:off x="3776148" y="4798724"/>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市场管理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7608377" y="4795753"/>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成本管理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0" name="矩形 39"/>
          <p:cNvSpPr/>
          <p:nvPr/>
        </p:nvSpPr>
        <p:spPr>
          <a:xfrm>
            <a:off x="9524492" y="4795753"/>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技术管理制度</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1843643" y="5365759"/>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产品数据管理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2" name="矩形 41"/>
          <p:cNvSpPr/>
          <p:nvPr/>
        </p:nvSpPr>
        <p:spPr>
          <a:xfrm>
            <a:off x="3776148" y="5365759"/>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配置管理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3" name="矩形 42"/>
          <p:cNvSpPr/>
          <p:nvPr/>
        </p:nvSpPr>
        <p:spPr>
          <a:xfrm>
            <a:off x="5758808" y="5365759"/>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质量管理制度</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7608377" y="5362788"/>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项目及组合管理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9524492" y="5362788"/>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合作管理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5717360" y="4795753"/>
            <a:ext cx="177735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定价</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 name="矩形 3"/>
          <p:cNvSpPr/>
          <p:nvPr/>
        </p:nvSpPr>
        <p:spPr>
          <a:xfrm>
            <a:off x="1555611" y="1660200"/>
            <a:ext cx="9985109" cy="201243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2" name="矩形 51"/>
          <p:cNvSpPr/>
          <p:nvPr/>
        </p:nvSpPr>
        <p:spPr>
          <a:xfrm>
            <a:off x="1555611" y="4690229"/>
            <a:ext cx="9985109" cy="1291443"/>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solidFill>
            </a:endParaRPr>
          </a:p>
        </p:txBody>
      </p:sp>
      <p:sp>
        <p:nvSpPr>
          <p:cNvPr id="53" name="矩形 52"/>
          <p:cNvSpPr/>
          <p:nvPr/>
        </p:nvSpPr>
        <p:spPr>
          <a:xfrm>
            <a:off x="1555611" y="3748878"/>
            <a:ext cx="9985109" cy="788820"/>
          </a:xfrm>
          <a:prstGeom prst="rect">
            <a:avLst/>
          </a:prstGeom>
          <a:noFill/>
          <a:ln>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60" name="矩形 59"/>
          <p:cNvSpPr/>
          <p:nvPr/>
        </p:nvSpPr>
        <p:spPr>
          <a:xfrm>
            <a:off x="382756" y="2306920"/>
            <a:ext cx="1139053" cy="666977"/>
          </a:xfrm>
          <a:prstGeom prst="rect">
            <a:avLst/>
          </a:prstGeom>
        </p:spPr>
        <p:txBody>
          <a:bodyPr wrap="square">
            <a:spAutoFit/>
          </a:bodyPr>
          <a:lstStyle/>
          <a:p>
            <a:pPr algn="ctr"/>
            <a:r>
              <a:rPr lang="zh-CN" altLang="en-US" sz="1865" b="1" dirty="0">
                <a:latin typeface="微软雅黑" panose="020B0503020204020204" pitchFamily="34" charset="-122"/>
                <a:ea typeface="微软雅黑" panose="020B0503020204020204" pitchFamily="34" charset="-122"/>
              </a:rPr>
              <a:t>主业务流程</a:t>
            </a:r>
            <a:endParaRPr lang="en-US" altLang="zh-CN" sz="1865" b="1" dirty="0">
              <a:latin typeface="微软雅黑" panose="020B0503020204020204" pitchFamily="34" charset="-122"/>
              <a:ea typeface="微软雅黑" panose="020B0503020204020204" pitchFamily="34" charset="-122"/>
            </a:endParaRPr>
          </a:p>
        </p:txBody>
      </p:sp>
      <p:sp>
        <p:nvSpPr>
          <p:cNvPr id="61" name="矩形 60"/>
          <p:cNvSpPr/>
          <p:nvPr/>
        </p:nvSpPr>
        <p:spPr>
          <a:xfrm>
            <a:off x="338918" y="5077165"/>
            <a:ext cx="1203748" cy="666977"/>
          </a:xfrm>
          <a:prstGeom prst="rect">
            <a:avLst/>
          </a:prstGeom>
        </p:spPr>
        <p:txBody>
          <a:bodyPr wrap="square">
            <a:spAutoFit/>
          </a:bodyPr>
          <a:lstStyle/>
          <a:p>
            <a:pPr algn="ctr"/>
            <a:r>
              <a:rPr lang="zh-CN" altLang="en-US" sz="1865" b="1" dirty="0">
                <a:latin typeface="微软雅黑" panose="020B0503020204020204" pitchFamily="34" charset="-122"/>
                <a:ea typeface="微软雅黑" panose="020B0503020204020204" pitchFamily="34" charset="-122"/>
              </a:rPr>
              <a:t>基础支撑</a:t>
            </a:r>
            <a:endParaRPr lang="en-US" altLang="zh-CN" sz="1865" b="1" dirty="0">
              <a:latin typeface="微软雅黑" panose="020B0503020204020204" pitchFamily="34" charset="-122"/>
              <a:ea typeface="微软雅黑" panose="020B0503020204020204" pitchFamily="34" charset="-122"/>
            </a:endParaRPr>
          </a:p>
          <a:p>
            <a:pPr algn="ctr"/>
            <a:r>
              <a:rPr lang="zh-CN" altLang="en-US" sz="1865" b="1" dirty="0">
                <a:latin typeface="微软雅黑" panose="020B0503020204020204" pitchFamily="34" charset="-122"/>
                <a:ea typeface="微软雅黑" panose="020B0503020204020204" pitchFamily="34" charset="-122"/>
              </a:rPr>
              <a:t>流程</a:t>
            </a:r>
            <a:endParaRPr lang="zh-CN" altLang="en-US" sz="1865" b="1" dirty="0">
              <a:latin typeface="微软雅黑" panose="020B0503020204020204" pitchFamily="34" charset="-122"/>
              <a:ea typeface="微软雅黑" panose="020B0503020204020204" pitchFamily="34" charset="-122"/>
            </a:endParaRPr>
          </a:p>
        </p:txBody>
      </p:sp>
      <p:sp>
        <p:nvSpPr>
          <p:cNvPr id="71" name="矩形 70"/>
          <p:cNvSpPr/>
          <p:nvPr/>
        </p:nvSpPr>
        <p:spPr>
          <a:xfrm>
            <a:off x="9726383" y="3925037"/>
            <a:ext cx="1362172" cy="4800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财经导入</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68" name="五边形 67"/>
          <p:cNvSpPr/>
          <p:nvPr/>
        </p:nvSpPr>
        <p:spPr>
          <a:xfrm>
            <a:off x="1555611" y="1006866"/>
            <a:ext cx="796866" cy="355599"/>
          </a:xfrm>
          <a:prstGeom prst="homePlate">
            <a:avLst>
              <a:gd name="adj" fmla="val 33594"/>
            </a:avLst>
          </a:prstGeom>
          <a:noFill/>
          <a:ln w="28575">
            <a:solidFill>
              <a:srgbClr val="FFC000"/>
            </a:solidFill>
            <a:prstDash val="sysDash"/>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SP/BP</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69" name="肘形连接符 68"/>
          <p:cNvCxnSpPr/>
          <p:nvPr/>
        </p:nvCxnSpPr>
        <p:spPr bwMode="auto">
          <a:xfrm>
            <a:off x="2339394" y="1180748"/>
            <a:ext cx="841983" cy="290459"/>
          </a:xfrm>
          <a:prstGeom prst="bentConnector2">
            <a:avLst/>
          </a:prstGeom>
          <a:ln w="19050">
            <a:headEnd type="none" w="med" len="med"/>
            <a:tailEnd type="triangle"/>
          </a:ln>
        </p:spPr>
        <p:style>
          <a:lnRef idx="2">
            <a:schemeClr val="accent3"/>
          </a:lnRef>
          <a:fillRef idx="0">
            <a:schemeClr val="accent3"/>
          </a:fillRef>
          <a:effectRef idx="1">
            <a:schemeClr val="accent3"/>
          </a:effectRef>
          <a:fontRef idx="minor">
            <a:schemeClr val="tx1"/>
          </a:fontRef>
        </p:style>
      </p:cxnSp>
      <p:sp>
        <p:nvSpPr>
          <p:cNvPr id="70" name="五边形 69"/>
          <p:cNvSpPr/>
          <p:nvPr/>
        </p:nvSpPr>
        <p:spPr>
          <a:xfrm>
            <a:off x="1756479" y="1970935"/>
            <a:ext cx="975840" cy="1403263"/>
          </a:xfrm>
          <a:prstGeom prst="homePlate">
            <a:avLst>
              <a:gd name="adj" fmla="val 33594"/>
            </a:avLst>
          </a:prstGeom>
          <a:noFill/>
          <a:ln w="9525">
            <a:solidFill>
              <a:schemeClr val="tx1">
                <a:lumMod val="50000"/>
                <a:lumOff val="50000"/>
              </a:schemeClr>
            </a:solidFill>
            <a:prstDash val="solid"/>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路标开发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2" name="五边形 71"/>
          <p:cNvSpPr/>
          <p:nvPr/>
        </p:nvSpPr>
        <p:spPr>
          <a:xfrm>
            <a:off x="3140351" y="2218132"/>
            <a:ext cx="975840" cy="1156065"/>
          </a:xfrm>
          <a:prstGeom prst="homePlate">
            <a:avLst>
              <a:gd name="adj" fmla="val 33594"/>
            </a:avLst>
          </a:prstGeom>
          <a:noFill/>
          <a:ln w="9525">
            <a:solidFill>
              <a:schemeClr val="tx1">
                <a:lumMod val="50000"/>
                <a:lumOff val="50000"/>
              </a:schemeClr>
            </a:solidFill>
            <a:prstDash val="solid"/>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Charter</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latin typeface="微软雅黑" panose="020B0503020204020204" pitchFamily="34" charset="-122"/>
                <a:ea typeface="微软雅黑" panose="020B0503020204020204" pitchFamily="34" charset="-122"/>
              </a:rPr>
              <a:t>开发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a:xfrm>
            <a:off x="4416282" y="2092289"/>
            <a:ext cx="5237324" cy="3163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解决方案开发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4416282" y="2478382"/>
            <a:ext cx="5237324" cy="30521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产品</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平台开发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5" name="矩形 74"/>
          <p:cNvSpPr/>
          <p:nvPr/>
        </p:nvSpPr>
        <p:spPr>
          <a:xfrm>
            <a:off x="4416282" y="2853022"/>
            <a:ext cx="5237324" cy="25064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解决方案</a:t>
            </a:r>
            <a:r>
              <a:rPr lang="en-US" altLang="zh-CN" sz="1600" dirty="0">
                <a:solidFill>
                  <a:schemeClr val="tx1"/>
                </a:solidFill>
                <a:latin typeface="微软雅黑" panose="020B0503020204020204" pitchFamily="34" charset="-122"/>
                <a:ea typeface="微软雅黑" panose="020B0503020204020204" pitchFamily="34" charset="-122"/>
              </a:rPr>
              <a:t>/</a:t>
            </a:r>
            <a:r>
              <a:rPr lang="zh-CN" altLang="en-US" sz="1600" dirty="0">
                <a:solidFill>
                  <a:schemeClr val="tx1"/>
                </a:solidFill>
                <a:latin typeface="微软雅黑" panose="020B0503020204020204" pitchFamily="34" charset="-122"/>
                <a:ea typeface="微软雅黑" panose="020B0503020204020204" pitchFamily="34" charset="-122"/>
              </a:rPr>
              <a:t>产品合作开发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6" name="矩形 75"/>
          <p:cNvSpPr/>
          <p:nvPr/>
        </p:nvSpPr>
        <p:spPr>
          <a:xfrm>
            <a:off x="4416282" y="3171707"/>
            <a:ext cx="5237324" cy="31523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服务产品开发</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7" name="五边形 76"/>
          <p:cNvSpPr/>
          <p:nvPr/>
        </p:nvSpPr>
        <p:spPr>
          <a:xfrm>
            <a:off x="9913231" y="2130076"/>
            <a:ext cx="970514" cy="1356871"/>
          </a:xfrm>
          <a:prstGeom prst="homePlate">
            <a:avLst>
              <a:gd name="adj" fmla="val 33594"/>
            </a:avLst>
          </a:prstGeom>
          <a:noFill/>
          <a:ln w="9525">
            <a:solidFill>
              <a:schemeClr val="tx1">
                <a:lumMod val="50000"/>
                <a:lumOff val="50000"/>
              </a:schemeClr>
            </a:solidFill>
            <a:prstDash val="solid"/>
          </a:ln>
          <a:effectLst/>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wrap="none"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生命周期</a:t>
            </a:r>
            <a:endParaRPr lang="en-US" altLang="zh-CN" sz="1600" dirty="0">
              <a:solidFill>
                <a:schemeClr val="tx1"/>
              </a:solidFill>
              <a:latin typeface="微软雅黑" panose="020B0503020204020204" pitchFamily="34" charset="-122"/>
              <a:ea typeface="微软雅黑" panose="020B0503020204020204" pitchFamily="34" charset="-122"/>
            </a:endParaRPr>
          </a:p>
          <a:p>
            <a:pPr algn="ctr"/>
            <a:r>
              <a:rPr lang="zh-CN" altLang="en-US" sz="1600" dirty="0">
                <a:solidFill>
                  <a:schemeClr val="tx1"/>
                </a:solidFill>
                <a:latin typeface="微软雅黑" panose="020B0503020204020204" pitchFamily="34" charset="-122"/>
                <a:ea typeface="微软雅黑" panose="020B0503020204020204" pitchFamily="34" charset="-122"/>
              </a:rPr>
              <a:t>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2.2.1 </a:t>
            </a:r>
            <a:r>
              <a:rPr lang="zh-CN" altLang="en-US" sz="3200" b="1" dirty="0">
                <a:solidFill>
                  <a:schemeClr val="bg1"/>
                </a:solidFill>
                <a:latin typeface="微软雅黑" panose="020B0503020204020204" pitchFamily="34" charset="-122"/>
                <a:ea typeface="微软雅黑" panose="020B0503020204020204" pitchFamily="34" charset="-122"/>
              </a:rPr>
              <a:t>产品实现流程示意</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4" name="灯片编号占位符 13"/>
          <p:cNvSpPr>
            <a:spLocks noGrp="1"/>
          </p:cNvSpPr>
          <p:nvPr>
            <p:ph type="sldNum" sz="quarter" idx="12"/>
          </p:nvPr>
        </p:nvSpPr>
        <p:spPr/>
        <p:txBody>
          <a:bodyPr/>
          <a:lstStyle/>
          <a:p>
            <a:fld id="{3035ED93-17FC-4FE4-A1D1-0058140FE02A}"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1451272" y="1016316"/>
            <a:ext cx="8677175" cy="559030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12155189"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2.2.1 </a:t>
            </a:r>
            <a:r>
              <a:rPr lang="zh-CN" altLang="en-US" sz="3200" b="1" dirty="0">
                <a:solidFill>
                  <a:schemeClr val="bg1"/>
                </a:solidFill>
                <a:latin typeface="微软雅黑" panose="020B0503020204020204" pitchFamily="34" charset="-122"/>
                <a:ea typeface="微软雅黑" panose="020B0503020204020204" pitchFamily="34" charset="-122"/>
              </a:rPr>
              <a:t>任务书开发</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解决后续工作的目标和方向</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6596" y="985778"/>
            <a:ext cx="11632331" cy="1446806"/>
          </a:xfrm>
          <a:prstGeom prst="rect">
            <a:avLst/>
          </a:prstGeom>
          <a:solidFill>
            <a:schemeClr val="bg1"/>
          </a:solidFill>
          <a:ln>
            <a:solidFill>
              <a:schemeClr val="bg1"/>
            </a:solidFill>
          </a:ln>
        </p:spPr>
        <p:txBody>
          <a:bodyPr wrap="square" rtlCol="0">
            <a:spAutoFit/>
          </a:bodyPr>
          <a:lstStyle/>
          <a:p>
            <a:pPr marL="228600" indent="-228600">
              <a:spcBef>
                <a:spcPts val="800"/>
              </a:spcBef>
              <a:buFont typeface="Arial" panose="020B0604020202020204" pitchFamily="34" charset="0"/>
              <a:buChar char="•"/>
            </a:pPr>
            <a:r>
              <a:rPr lang="zh-CN" altLang="en-US" sz="1865" dirty="0">
                <a:latin typeface="微软雅黑" panose="020B0503020204020204" pitchFamily="34" charset="-122"/>
                <a:ea typeface="微软雅黑" panose="020B0503020204020204" pitchFamily="34" charset="-122"/>
              </a:rPr>
              <a:t>任务书（</a:t>
            </a:r>
            <a:r>
              <a:rPr lang="en-US" altLang="zh-CN" sz="1865" dirty="0">
                <a:latin typeface="微软雅黑" panose="020B0503020204020204" pitchFamily="34" charset="-122"/>
                <a:ea typeface="微软雅黑" panose="020B0503020204020204" pitchFamily="34" charset="-122"/>
              </a:rPr>
              <a:t> Charter </a:t>
            </a:r>
            <a:r>
              <a:rPr lang="zh-CN" altLang="en-US" sz="1865" dirty="0">
                <a:latin typeface="微软雅黑" panose="020B0503020204020204" pitchFamily="34" charset="-122"/>
                <a:ea typeface="微软雅黑" panose="020B0503020204020204" pitchFamily="34" charset="-122"/>
              </a:rPr>
              <a:t>）：是产品和解决方案概要的</a:t>
            </a:r>
            <a:r>
              <a:rPr lang="zh-CN" altLang="en-US" sz="1865" b="1" dirty="0">
                <a:solidFill>
                  <a:srgbClr val="C00000"/>
                </a:solidFill>
                <a:latin typeface="微软雅黑" panose="020B0503020204020204" pitchFamily="34" charset="-122"/>
                <a:ea typeface="微软雅黑" panose="020B0503020204020204" pitchFamily="34" charset="-122"/>
              </a:rPr>
              <a:t>初始商业计划书</a:t>
            </a:r>
            <a:r>
              <a:rPr lang="zh-CN" altLang="en-US" sz="1865" dirty="0">
                <a:latin typeface="微软雅黑" panose="020B0503020204020204" pitchFamily="34" charset="-122"/>
                <a:ea typeface="微软雅黑" panose="020B0503020204020204" pitchFamily="34" charset="-122"/>
              </a:rPr>
              <a:t>，是产品规划过程的最终交付</a:t>
            </a:r>
            <a:endParaRPr lang="en-US" altLang="zh-CN" sz="1865" dirty="0">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865" b="1" dirty="0">
                <a:latin typeface="微软雅黑" panose="020B0503020204020204" pitchFamily="34" charset="-122"/>
                <a:ea typeface="微软雅黑" panose="020B0503020204020204" pitchFamily="34" charset="-122"/>
              </a:rPr>
              <a:t>任务书开发流程</a:t>
            </a:r>
            <a:r>
              <a:rPr lang="en-US" altLang="zh-CN" sz="1865" b="1" dirty="0">
                <a:latin typeface="微软雅黑" panose="020B0503020204020204" pitchFamily="34" charset="-122"/>
                <a:ea typeface="微软雅黑" panose="020B0503020204020204" pitchFamily="34" charset="-122"/>
              </a:rPr>
              <a:t>CDP</a:t>
            </a:r>
            <a:r>
              <a:rPr lang="zh-CN" altLang="en-US" sz="1865" b="1" dirty="0">
                <a:latin typeface="微软雅黑" panose="020B0503020204020204" pitchFamily="34" charset="-122"/>
                <a:ea typeface="微软雅黑" panose="020B0503020204020204" pitchFamily="34" charset="-122"/>
              </a:rPr>
              <a:t>：定义了任务书开发过程和交付要求，保障任务书高质量交付</a:t>
            </a:r>
            <a:endParaRPr lang="en-US" altLang="zh-CN" sz="1865" b="1" dirty="0">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865" dirty="0">
                <a:latin typeface="微软雅黑" panose="020B0503020204020204" pitchFamily="34" charset="-122"/>
                <a:ea typeface="微软雅黑" panose="020B0503020204020204" pitchFamily="34" charset="-122"/>
              </a:rPr>
              <a:t>任务书开发的目标：方向和节奏准确，踏准市场节拍；满足客户要求，解决客户问题和挑战；和竞争对手同类产品相比具有竞争力；能够为公司带来现金流和利润</a:t>
            </a:r>
            <a:endParaRPr lang="zh-CN" altLang="en-US" sz="1865" dirty="0">
              <a:latin typeface="微软雅黑" panose="020B0503020204020204" pitchFamily="34" charset="-122"/>
              <a:ea typeface="微软雅黑" panose="020B0503020204020204" pitchFamily="34" charset="-122"/>
            </a:endParaRPr>
          </a:p>
        </p:txBody>
      </p:sp>
      <p:sp>
        <p:nvSpPr>
          <p:cNvPr id="11" name="Line 2"/>
          <p:cNvSpPr>
            <a:spLocks noChangeShapeType="1"/>
          </p:cNvSpPr>
          <p:nvPr/>
        </p:nvSpPr>
        <p:spPr bwMode="auto">
          <a:xfrm flipV="1">
            <a:off x="386596" y="3087426"/>
            <a:ext cx="1950448" cy="115969"/>
          </a:xfrm>
          <a:prstGeom prst="line">
            <a:avLst/>
          </a:prstGeom>
          <a:noFill/>
          <a:ln w="9525">
            <a:solidFill>
              <a:schemeClr val="tx1"/>
            </a:solidFill>
            <a:round/>
          </a:ln>
          <a:effectLst/>
        </p:spPr>
        <p:txBody>
          <a:bodyPr/>
          <a:lstStyle/>
          <a:p>
            <a:endParaRPr lang="zh-CN" altLang="en-US" sz="1600"/>
          </a:p>
        </p:txBody>
      </p:sp>
      <p:sp>
        <p:nvSpPr>
          <p:cNvPr id="12" name="Line 6"/>
          <p:cNvSpPr>
            <a:spLocks noChangeShapeType="1"/>
          </p:cNvSpPr>
          <p:nvPr/>
        </p:nvSpPr>
        <p:spPr bwMode="auto">
          <a:xfrm>
            <a:off x="11650994" y="3050669"/>
            <a:ext cx="367933" cy="115971"/>
          </a:xfrm>
          <a:prstGeom prst="line">
            <a:avLst/>
          </a:prstGeom>
          <a:noFill/>
          <a:ln w="9525">
            <a:solidFill>
              <a:schemeClr val="tx1"/>
            </a:solidFill>
            <a:round/>
          </a:ln>
          <a:effectLst/>
        </p:spPr>
        <p:txBody>
          <a:bodyPr/>
          <a:lstStyle/>
          <a:p>
            <a:endParaRPr lang="zh-CN" altLang="en-US" sz="1600"/>
          </a:p>
        </p:txBody>
      </p:sp>
      <p:graphicFrame>
        <p:nvGraphicFramePr>
          <p:cNvPr id="13" name="Group 39"/>
          <p:cNvGraphicFramePr>
            <a:graphicFrameLocks noGrp="1"/>
          </p:cNvGraphicFramePr>
          <p:nvPr/>
        </p:nvGraphicFramePr>
        <p:xfrm>
          <a:off x="394120" y="3175927"/>
          <a:ext cx="11624808" cy="3581400"/>
        </p:xfrm>
        <a:graphic>
          <a:graphicData uri="http://schemas.openxmlformats.org/drawingml/2006/table">
            <a:tbl>
              <a:tblPr/>
              <a:tblGrid>
                <a:gridCol w="5545184"/>
                <a:gridCol w="2559841"/>
                <a:gridCol w="3519783"/>
              </a:tblGrid>
              <a:tr h="3517436">
                <a:tc>
                  <a:txBody>
                    <a:bodyPr/>
                    <a:lstStyle/>
                    <a:p>
                      <a:pPr marL="0" marR="0" lvl="0" indent="0" algn="l" defTabSz="784225" rtl="0" eaLnBrk="1" fontAlgn="base" latinLnBrk="0" hangingPunct="1">
                        <a:lnSpc>
                          <a:spcPct val="100000"/>
                        </a:lnSpc>
                        <a:spcBef>
                          <a:spcPct val="25000"/>
                        </a:spcBef>
                        <a:spcAft>
                          <a:spcPct val="25000"/>
                        </a:spcAft>
                        <a:buClr>
                          <a:srgbClr val="808080"/>
                        </a:buClr>
                        <a:buSzPct val="60000"/>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清晰回答</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Why</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的问题：</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宏观市场和行业发展是否带来了新的机会？</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目标细分市场和客户是谁？</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目标细分市场的特征、应用场景以及客户的问题和期望是什么？</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新产品带来的价值？（客户的用户，客户，公司）</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技术、标准和产业发展对产品市场交付的支撑能力如何？</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新产品如何提升竞争力？</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新产品如何盈利？</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市场对新产品的需求全集是什么？</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是否可以通过合作产品满足客户需求？</a:t>
                      </a:r>
                      <a:endPar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5000"/>
                        </a:spcBef>
                        <a:spcAft>
                          <a:spcPct val="25000"/>
                        </a:spcAft>
                        <a:buClr>
                          <a:srgbClr val="808080"/>
                        </a:buClr>
                        <a:buSzPct val="60000"/>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清晰回答</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What</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的问题：</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产品做成什么样？</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产品应用场景是什么？</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产品在子产品线解决方案中的定位如何？</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产品初始需求包包含哪些需求？需求优先级</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价值特性如何销售？</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目标成本是多少？</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5000"/>
                        </a:spcBef>
                        <a:spcAft>
                          <a:spcPct val="2500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产品版本关键竞争力？</a:t>
                      </a:r>
                      <a:endPar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784225" rtl="0" eaLnBrk="1" fontAlgn="base" latinLnBrk="0" hangingPunct="1">
                        <a:lnSpc>
                          <a:spcPct val="100000"/>
                        </a:lnSpc>
                        <a:spcBef>
                          <a:spcPct val="20000"/>
                        </a:spcBef>
                        <a:spcAft>
                          <a:spcPct val="0"/>
                        </a:spcAft>
                        <a:buClr>
                          <a:srgbClr val="808080"/>
                        </a:buClr>
                        <a:buSzPct val="60000"/>
                        <a:buFontTx/>
                        <a:buNone/>
                      </a:pP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清晰回答</a:t>
                      </a:r>
                      <a:r>
                        <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How/How Much/When/Who</a:t>
                      </a:r>
                      <a:r>
                        <a:rPr kumimoji="0" lang="zh-CN" altLang="en-US"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的问题：</a:t>
                      </a:r>
                      <a:endParaRPr kumimoji="0" lang="en-US" altLang="zh-CN" sz="16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None/>
                      </a:pPr>
                      <a:r>
                        <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How</a:t>
                      </a: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如何保障产品能实现？</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营销目标是什么，如何实现？</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如何提供产品服务？</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784225" rtl="0" eaLnBrk="1" fontAlgn="base" latinLnBrk="0" hangingPunct="1">
                        <a:lnSpc>
                          <a:spcPct val="100000"/>
                        </a:lnSpc>
                        <a:spcBef>
                          <a:spcPct val="20000"/>
                        </a:spcBef>
                        <a:spcAft>
                          <a:spcPct val="0"/>
                        </a:spcAft>
                        <a:buClr>
                          <a:srgbClr val="808080"/>
                        </a:buClr>
                        <a:buSzPct val="60000"/>
                        <a:buFontTx/>
                        <a:buNone/>
                      </a:pPr>
                      <a:r>
                        <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How Much</a:t>
                      </a: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产品投资是否会盈利？（收入、投资、目标成本、盈利的评估）</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784225" rtl="0" eaLnBrk="1" fontAlgn="base" latinLnBrk="0" hangingPunct="1">
                        <a:lnSpc>
                          <a:spcPct val="100000"/>
                        </a:lnSpc>
                        <a:spcBef>
                          <a:spcPct val="20000"/>
                        </a:spcBef>
                        <a:spcAft>
                          <a:spcPct val="0"/>
                        </a:spcAft>
                        <a:buClr>
                          <a:srgbClr val="808080"/>
                        </a:buClr>
                        <a:buSzPct val="60000"/>
                        <a:buFontTx/>
                        <a:buNone/>
                      </a:pPr>
                      <a:r>
                        <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When</a:t>
                      </a: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171450" marR="0" lvl="0" indent="-171450"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产品生命周期里程碑</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784225" rtl="0" eaLnBrk="1" fontAlgn="base" latinLnBrk="0" hangingPunct="1">
                        <a:lnSpc>
                          <a:spcPct val="100000"/>
                        </a:lnSpc>
                        <a:spcBef>
                          <a:spcPct val="20000"/>
                        </a:spcBef>
                        <a:spcAft>
                          <a:spcPct val="0"/>
                        </a:spcAft>
                        <a:buClr>
                          <a:srgbClr val="808080"/>
                        </a:buClr>
                        <a:buSzPct val="60000"/>
                        <a:buFontTx/>
                        <a:buNone/>
                      </a:pPr>
                      <a:r>
                        <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Who</a:t>
                      </a: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92075" marR="0" lvl="0" indent="-92075" algn="l" defTabSz="784225" rtl="0" eaLnBrk="1" fontAlgn="base" latinLnBrk="0" hangingPunct="1">
                        <a:lnSpc>
                          <a:spcPct val="100000"/>
                        </a:lnSpc>
                        <a:spcBef>
                          <a:spcPct val="20000"/>
                        </a:spcBef>
                        <a:spcAft>
                          <a:spcPct val="0"/>
                        </a:spcAft>
                        <a:buClr>
                          <a:srgbClr val="808080"/>
                        </a:buClr>
                        <a:buSzPct val="60000"/>
                        <a:buFont typeface="Wingdings" panose="05000000000000000000" pitchFamily="2" charset="2"/>
                        <a:buChar char="l"/>
                      </a:pPr>
                      <a:r>
                        <a:rPr kumimoji="0" lang="zh-CN" altLang="en-US"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谁负责产品开发？</a:t>
                      </a:r>
                      <a:endParaRPr kumimoji="0" lang="en-US" altLang="zh-CN" sz="15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121920" marR="121920" marT="60960" marB="6096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cxnSp>
        <p:nvCxnSpPr>
          <p:cNvPr id="14" name="直接连接符 13"/>
          <p:cNvCxnSpPr/>
          <p:nvPr/>
        </p:nvCxnSpPr>
        <p:spPr>
          <a:xfrm>
            <a:off x="7448515" y="3050669"/>
            <a:ext cx="1047752" cy="115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792501" y="3050670"/>
            <a:ext cx="1140932" cy="885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586139" y="2509197"/>
            <a:ext cx="11233248" cy="657444"/>
            <a:chOff x="439604" y="1788805"/>
            <a:chExt cx="8424936" cy="432048"/>
          </a:xfrm>
        </p:grpSpPr>
        <p:grpSp>
          <p:nvGrpSpPr>
            <p:cNvPr id="17" name="Group 9"/>
            <p:cNvGrpSpPr/>
            <p:nvPr/>
          </p:nvGrpSpPr>
          <p:grpSpPr bwMode="auto">
            <a:xfrm>
              <a:off x="439604" y="1788805"/>
              <a:ext cx="8424936" cy="432048"/>
              <a:chOff x="204" y="620"/>
              <a:chExt cx="4831" cy="771"/>
            </a:xfrm>
          </p:grpSpPr>
          <p:sp>
            <p:nvSpPr>
              <p:cNvPr id="19" name="AutoShape 10"/>
              <p:cNvSpPr>
                <a:spLocks noChangeArrowheads="1"/>
              </p:cNvSpPr>
              <p:nvPr/>
            </p:nvSpPr>
            <p:spPr bwMode="gray">
              <a:xfrm rot="16200000">
                <a:off x="658" y="166"/>
                <a:ext cx="771" cy="1679"/>
              </a:xfrm>
              <a:prstGeom prst="flowChartManualOperation">
                <a:avLst/>
              </a:prstGeom>
              <a:solidFill>
                <a:srgbClr val="FFCC99"/>
              </a:solidFill>
              <a:ln w="9525" algn="ctr">
                <a:noFill/>
                <a:miter lim="800000"/>
              </a:ln>
              <a:effectLst/>
            </p:spPr>
            <p:txBody>
              <a:bodyPr vert="eaVert" wrap="none" lIns="121900" tIns="60949" rIns="121900"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22400">
                  <a:lnSpc>
                    <a:spcPct val="125000"/>
                  </a:lnSpc>
                </a:pPr>
                <a:endParaRPr lang="zh-CN" altLang="zh-CN" sz="1335">
                  <a:solidFill>
                    <a:srgbClr val="000000"/>
                  </a:solidFill>
                  <a:latin typeface="华文细黑" panose="02010600040101010101" charset="-122"/>
                  <a:ea typeface="华文细黑" panose="02010600040101010101" charset="-122"/>
                </a:endParaRPr>
              </a:p>
            </p:txBody>
          </p:sp>
          <p:sp>
            <p:nvSpPr>
              <p:cNvPr id="20" name="Rectangle 11"/>
              <p:cNvSpPr>
                <a:spLocks noChangeArrowheads="1"/>
              </p:cNvSpPr>
              <p:nvPr/>
            </p:nvSpPr>
            <p:spPr bwMode="gray">
              <a:xfrm>
                <a:off x="204" y="756"/>
                <a:ext cx="753" cy="499"/>
              </a:xfrm>
              <a:prstGeom prst="rect">
                <a:avLst/>
              </a:prstGeom>
              <a:solidFill>
                <a:srgbClr val="EAEAEA"/>
              </a:solidFill>
              <a:ln w="9525" algn="ctr">
                <a:noFill/>
                <a:miter lim="800000"/>
              </a:ln>
              <a:effectLst/>
            </p:spPr>
            <p:txBody>
              <a:bodyPr wrap="none" lIns="121900" tIns="60949" rIns="121900"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22400">
                  <a:lnSpc>
                    <a:spcPct val="125000"/>
                  </a:lnSpc>
                </a:pPr>
                <a:r>
                  <a:rPr lang="zh-CN" altLang="en-US" sz="1335" dirty="0">
                    <a:solidFill>
                      <a:srgbClr val="000000"/>
                    </a:solidFill>
                    <a:latin typeface="微软雅黑" panose="020B0503020204020204" pitchFamily="34" charset="-122"/>
                    <a:ea typeface="微软雅黑" panose="020B0503020204020204" pitchFamily="34" charset="-122"/>
                  </a:rPr>
                  <a:t>立项申请</a:t>
                </a:r>
                <a:endParaRPr lang="zh-CN" altLang="en-US" sz="1335" dirty="0">
                  <a:solidFill>
                    <a:srgbClr val="000000"/>
                  </a:solidFill>
                  <a:latin typeface="微软雅黑" panose="020B0503020204020204" pitchFamily="34" charset="-122"/>
                  <a:ea typeface="微软雅黑" panose="020B0503020204020204" pitchFamily="34" charset="-122"/>
                </a:endParaRPr>
              </a:p>
            </p:txBody>
          </p:sp>
          <p:sp>
            <p:nvSpPr>
              <p:cNvPr id="21" name="AutoShape 12"/>
              <p:cNvSpPr>
                <a:spLocks noChangeArrowheads="1"/>
              </p:cNvSpPr>
              <p:nvPr/>
            </p:nvSpPr>
            <p:spPr bwMode="gray">
              <a:xfrm>
                <a:off x="957" y="756"/>
                <a:ext cx="1188" cy="499"/>
              </a:xfrm>
              <a:prstGeom prst="homePlate">
                <a:avLst>
                  <a:gd name="adj" fmla="val 52204"/>
                </a:avLst>
              </a:prstGeom>
              <a:solidFill>
                <a:srgbClr val="FFCC99"/>
              </a:solidFill>
              <a:ln w="9525" algn="ctr">
                <a:noFill/>
                <a:miter lim="800000"/>
              </a:ln>
              <a:effectLst/>
            </p:spPr>
            <p:txBody>
              <a:bodyPr wrap="none" lIns="121900" tIns="60949" rIns="121900"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22400">
                  <a:lnSpc>
                    <a:spcPct val="125000"/>
                  </a:lnSpc>
                </a:pPr>
                <a:r>
                  <a:rPr lang="zh-CN" altLang="en-US" sz="1335" dirty="0">
                    <a:solidFill>
                      <a:srgbClr val="000000"/>
                    </a:solidFill>
                    <a:latin typeface="微软雅黑" panose="020B0503020204020204" pitchFamily="34" charset="-122"/>
                    <a:ea typeface="微软雅黑" panose="020B0503020204020204" pitchFamily="34" charset="-122"/>
                  </a:rPr>
                  <a:t>市场分析</a:t>
                </a:r>
                <a:endParaRPr lang="zh-CN" altLang="en-US" sz="1335" dirty="0">
                  <a:solidFill>
                    <a:srgbClr val="000000"/>
                  </a:solidFill>
                  <a:latin typeface="微软雅黑" panose="020B0503020204020204" pitchFamily="34" charset="-122"/>
                  <a:ea typeface="微软雅黑" panose="020B0503020204020204" pitchFamily="34" charset="-122"/>
                </a:endParaRPr>
              </a:p>
            </p:txBody>
          </p:sp>
          <p:sp>
            <p:nvSpPr>
              <p:cNvPr id="22" name="AutoShape 13"/>
              <p:cNvSpPr>
                <a:spLocks noChangeArrowheads="1"/>
              </p:cNvSpPr>
              <p:nvPr/>
            </p:nvSpPr>
            <p:spPr bwMode="gray">
              <a:xfrm>
                <a:off x="2939" y="751"/>
                <a:ext cx="1532" cy="499"/>
              </a:xfrm>
              <a:prstGeom prst="chevron">
                <a:avLst>
                  <a:gd name="adj" fmla="val 52204"/>
                </a:avLst>
              </a:prstGeom>
              <a:solidFill>
                <a:srgbClr val="FFCC99"/>
              </a:solidFill>
              <a:ln w="9525" algn="ctr">
                <a:solidFill>
                  <a:schemeClr val="bg1"/>
                </a:solidFill>
                <a:miter lim="800000"/>
              </a:ln>
              <a:effectLst/>
            </p:spPr>
            <p:txBody>
              <a:bodyPr wrap="none" lIns="121900" tIns="60949" rIns="121900"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22400">
                  <a:lnSpc>
                    <a:spcPct val="125000"/>
                  </a:lnSpc>
                </a:pPr>
                <a:r>
                  <a:rPr lang="zh-CN" altLang="en-US" sz="1335" dirty="0">
                    <a:solidFill>
                      <a:srgbClr val="000000"/>
                    </a:solidFill>
                    <a:latin typeface="微软雅黑" panose="020B0503020204020204" pitchFamily="34" charset="-122"/>
                    <a:ea typeface="微软雅黑" panose="020B0503020204020204" pitchFamily="34" charset="-122"/>
                  </a:rPr>
                  <a:t>执行策略</a:t>
                </a:r>
                <a:endParaRPr lang="zh-CN" altLang="en-US" sz="1335" dirty="0">
                  <a:solidFill>
                    <a:srgbClr val="000000"/>
                  </a:solidFill>
                  <a:latin typeface="微软雅黑" panose="020B0503020204020204" pitchFamily="34" charset="-122"/>
                  <a:ea typeface="微软雅黑" panose="020B0503020204020204" pitchFamily="34" charset="-122"/>
                </a:endParaRPr>
              </a:p>
            </p:txBody>
          </p:sp>
          <p:sp>
            <p:nvSpPr>
              <p:cNvPr id="23" name="AutoShape 15"/>
              <p:cNvSpPr>
                <a:spLocks noChangeArrowheads="1"/>
              </p:cNvSpPr>
              <p:nvPr/>
            </p:nvSpPr>
            <p:spPr bwMode="gray">
              <a:xfrm>
                <a:off x="4311" y="756"/>
                <a:ext cx="724" cy="499"/>
              </a:xfrm>
              <a:prstGeom prst="chevron">
                <a:avLst>
                  <a:gd name="adj" fmla="val 39729"/>
                </a:avLst>
              </a:prstGeom>
              <a:gradFill rotWithShape="1">
                <a:gsLst>
                  <a:gs pos="0">
                    <a:srgbClr val="FFCC99"/>
                  </a:gs>
                  <a:gs pos="100000">
                    <a:schemeClr val="folHlink"/>
                  </a:gs>
                </a:gsLst>
                <a:lin ang="5400000" scaled="1"/>
              </a:gradFill>
              <a:ln w="9525" algn="ctr">
                <a:solidFill>
                  <a:schemeClr val="bg1"/>
                </a:solidFill>
                <a:miter lim="800000"/>
              </a:ln>
              <a:effectLst/>
            </p:spPr>
            <p:txBody>
              <a:bodyPr wrap="none" lIns="121900" tIns="60949" rIns="121900"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422400">
                  <a:lnSpc>
                    <a:spcPct val="125000"/>
                  </a:lnSpc>
                </a:pPr>
                <a:r>
                  <a:rPr lang="en-US" altLang="zh-CN" sz="1335" dirty="0">
                    <a:solidFill>
                      <a:srgbClr val="000000"/>
                    </a:solidFill>
                    <a:latin typeface="微软雅黑" panose="020B0503020204020204" pitchFamily="34" charset="-122"/>
                    <a:ea typeface="微软雅黑" panose="020B0503020204020204" pitchFamily="34" charset="-122"/>
                  </a:rPr>
                  <a:t>Charter</a:t>
                </a:r>
                <a:r>
                  <a:rPr lang="zh-CN" altLang="en-US" sz="1335" dirty="0">
                    <a:solidFill>
                      <a:srgbClr val="000000"/>
                    </a:solidFill>
                    <a:latin typeface="微软雅黑" panose="020B0503020204020204" pitchFamily="34" charset="-122"/>
                    <a:ea typeface="微软雅黑" panose="020B0503020204020204" pitchFamily="34" charset="-122"/>
                  </a:rPr>
                  <a:t>移交</a:t>
                </a:r>
                <a:endParaRPr lang="zh-CN" altLang="en-US" sz="1335" dirty="0">
                  <a:solidFill>
                    <a:srgbClr val="000000"/>
                  </a:solidFill>
                  <a:latin typeface="微软雅黑" panose="020B0503020204020204" pitchFamily="34" charset="-122"/>
                  <a:ea typeface="微软雅黑" panose="020B0503020204020204" pitchFamily="34" charset="-122"/>
                </a:endParaRPr>
              </a:p>
            </p:txBody>
          </p:sp>
          <p:sp>
            <p:nvSpPr>
              <p:cNvPr id="25" name="Line 18"/>
              <p:cNvSpPr>
                <a:spLocks noChangeShapeType="1"/>
              </p:cNvSpPr>
              <p:nvPr/>
            </p:nvSpPr>
            <p:spPr bwMode="gray">
              <a:xfrm>
                <a:off x="957" y="639"/>
                <a:ext cx="0" cy="723"/>
              </a:xfrm>
              <a:prstGeom prst="line">
                <a:avLst/>
              </a:prstGeom>
              <a:noFill/>
              <a:ln w="25400">
                <a:solidFill>
                  <a:schemeClr val="bg1"/>
                </a:solidFill>
                <a:round/>
              </a:ln>
              <a:effectLst/>
            </p:spPr>
            <p:txBody>
              <a:bodyPr wrap="none"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35"/>
              </a:p>
            </p:txBody>
          </p:sp>
        </p:grpSp>
        <p:sp>
          <p:nvSpPr>
            <p:cNvPr id="18" name="AutoShape 13"/>
            <p:cNvSpPr>
              <a:spLocks noChangeArrowheads="1"/>
            </p:cNvSpPr>
            <p:nvPr/>
          </p:nvSpPr>
          <p:spPr bwMode="gray">
            <a:xfrm>
              <a:off x="3594377" y="1859412"/>
              <a:ext cx="2165964" cy="279626"/>
            </a:xfrm>
            <a:prstGeom prst="chevron">
              <a:avLst>
                <a:gd name="adj" fmla="val 52204"/>
              </a:avLst>
            </a:prstGeom>
            <a:solidFill>
              <a:srgbClr val="FFCC99"/>
            </a:solidFill>
            <a:ln w="9525" algn="ctr">
              <a:solidFill>
                <a:schemeClr val="bg1"/>
              </a:solidFill>
              <a:miter lim="800000"/>
            </a:ln>
            <a:effectLst/>
          </p:spPr>
          <p:txBody>
            <a:bodyPr wrap="none" lIns="121900" tIns="60949" rIns="121900" bIns="60949"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422400">
                <a:lnSpc>
                  <a:spcPct val="125000"/>
                </a:lnSpc>
              </a:pPr>
              <a:r>
                <a:rPr lang="zh-CN" altLang="en-US" sz="1335" dirty="0">
                  <a:solidFill>
                    <a:srgbClr val="000000"/>
                  </a:solidFill>
                  <a:latin typeface="微软雅黑" panose="020B0503020204020204" pitchFamily="34" charset="-122"/>
                  <a:ea typeface="微软雅黑" panose="020B0503020204020204" pitchFamily="34" charset="-122"/>
                </a:rPr>
                <a:t>需求定义</a:t>
              </a:r>
              <a:endParaRPr lang="zh-CN" altLang="en-US" sz="1335" dirty="0">
                <a:solidFill>
                  <a:srgbClr val="000000"/>
                </a:solidFill>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2.2.1 </a:t>
            </a:r>
            <a:r>
              <a:rPr lang="zh-CN" altLang="en-US" sz="3200" b="1" dirty="0">
                <a:solidFill>
                  <a:schemeClr val="bg1"/>
                </a:solidFill>
                <a:latin typeface="微软雅黑" panose="020B0503020204020204" pitchFamily="34" charset="-122"/>
                <a:ea typeface="微软雅黑" panose="020B0503020204020204" pitchFamily="34" charset="-122"/>
              </a:rPr>
              <a:t>端到端的主业务：结构化流程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186545" y="1271792"/>
            <a:ext cx="11617623" cy="565274"/>
            <a:chOff x="35496" y="749356"/>
            <a:chExt cx="8713217" cy="423956"/>
          </a:xfrm>
        </p:grpSpPr>
        <p:cxnSp>
          <p:nvCxnSpPr>
            <p:cNvPr id="9" name="直接箭头连接符 8"/>
            <p:cNvCxnSpPr/>
            <p:nvPr/>
          </p:nvCxnSpPr>
          <p:spPr>
            <a:xfrm>
              <a:off x="378190" y="1131590"/>
              <a:ext cx="83705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971600"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2195736"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563888"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5292080" y="987425"/>
              <a:ext cx="0" cy="1441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6588224"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7649754" y="987425"/>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09774" y="749356"/>
              <a:ext cx="879183" cy="230833"/>
            </a:xfrm>
            <a:prstGeom prst="rect">
              <a:avLst/>
            </a:prstGeom>
            <a:noFill/>
          </p:spPr>
          <p:txBody>
            <a:bodyPr wrap="none" rtlCol="0">
              <a:spAutoFit/>
            </a:bodyPr>
            <a:lstStyle/>
            <a:p>
              <a:r>
                <a:rPr lang="en-US" altLang="zh-CN" sz="1400" dirty="0" err="1">
                  <a:latin typeface="微软雅黑" panose="020B0503020204020204" pitchFamily="34" charset="-122"/>
                  <a:ea typeface="微软雅黑" panose="020B0503020204020204" pitchFamily="34" charset="-122"/>
                </a:rPr>
                <a:t>Chater</a:t>
              </a:r>
              <a:r>
                <a:rPr lang="en-US" altLang="zh-CN" sz="1400" dirty="0">
                  <a:latin typeface="微软雅黑" panose="020B0503020204020204" pitchFamily="34" charset="-122"/>
                  <a:ea typeface="微软雅黑" panose="020B0503020204020204" pitchFamily="34" charset="-122"/>
                </a:rPr>
                <a:t> DCP</a:t>
              </a:r>
              <a:endParaRPr lang="zh-CN" altLang="en-US" sz="14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1935220" y="749356"/>
              <a:ext cx="50398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3275856" y="749356"/>
              <a:ext cx="49677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6322899" y="749356"/>
              <a:ext cx="508793"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30" name="文本框 29"/>
            <p:cNvSpPr txBox="1"/>
            <p:nvPr/>
          </p:nvSpPr>
          <p:spPr>
            <a:xfrm>
              <a:off x="7433730" y="749356"/>
              <a:ext cx="33326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cxnSp>
          <p:nvCxnSpPr>
            <p:cNvPr id="31" name="直接连接符 30"/>
            <p:cNvCxnSpPr/>
            <p:nvPr/>
          </p:nvCxnSpPr>
          <p:spPr>
            <a:xfrm>
              <a:off x="8460432" y="987424"/>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8222486" y="749356"/>
              <a:ext cx="40636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EOX</a:t>
              </a:r>
              <a:endParaRPr lang="zh-CN" altLang="en-US" sz="1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35496" y="919396"/>
              <a:ext cx="907941"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任务书开发</a:t>
              </a:r>
              <a:endParaRPr lang="zh-CN" altLang="en-US" sz="1600" b="1"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1394550" y="919396"/>
              <a:ext cx="446276"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概念</a:t>
              </a:r>
              <a:endParaRPr lang="zh-CN" altLang="en-US" sz="1600" b="1" dirty="0">
                <a:latin typeface="微软雅黑" panose="020B0503020204020204" pitchFamily="34" charset="-122"/>
                <a:ea typeface="微软雅黑" panose="020B0503020204020204" pitchFamily="34" charset="-122"/>
              </a:endParaRPr>
            </a:p>
          </p:txBody>
        </p:sp>
        <p:sp>
          <p:nvSpPr>
            <p:cNvPr id="42" name="文本框 41"/>
            <p:cNvSpPr txBox="1"/>
            <p:nvPr/>
          </p:nvSpPr>
          <p:spPr>
            <a:xfrm>
              <a:off x="2647325" y="919396"/>
              <a:ext cx="446276"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计划</a:t>
              </a:r>
              <a:endParaRPr lang="zh-CN" altLang="en-US" sz="1600" b="1" dirty="0">
                <a:latin typeface="微软雅黑" panose="020B0503020204020204" pitchFamily="34" charset="-122"/>
                <a:ea typeface="微软雅黑" panose="020B0503020204020204" pitchFamily="34" charset="-122"/>
              </a:endParaRPr>
            </a:p>
          </p:txBody>
        </p:sp>
        <p:sp>
          <p:nvSpPr>
            <p:cNvPr id="43" name="文本框 42"/>
            <p:cNvSpPr txBox="1"/>
            <p:nvPr/>
          </p:nvSpPr>
          <p:spPr>
            <a:xfrm>
              <a:off x="4193477" y="919396"/>
              <a:ext cx="446276"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开发</a:t>
              </a:r>
              <a:endParaRPr lang="zh-CN" altLang="en-US" sz="1600" b="1" dirty="0">
                <a:latin typeface="微软雅黑" panose="020B0503020204020204" pitchFamily="34" charset="-122"/>
                <a:ea typeface="微软雅黑" panose="020B0503020204020204" pitchFamily="34" charset="-122"/>
              </a:endParaRPr>
            </a:p>
          </p:txBody>
        </p:sp>
        <p:sp>
          <p:nvSpPr>
            <p:cNvPr id="44" name="文本框 43"/>
            <p:cNvSpPr txBox="1"/>
            <p:nvPr/>
          </p:nvSpPr>
          <p:spPr>
            <a:xfrm>
              <a:off x="5643022" y="919396"/>
              <a:ext cx="446276"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验证</a:t>
              </a:r>
              <a:endParaRPr lang="zh-CN" altLang="en-US" sz="1600" b="1"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6867158" y="919396"/>
              <a:ext cx="446276"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发布</a:t>
              </a:r>
              <a:endParaRPr lang="zh-CN" altLang="en-US" sz="1600" b="1"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7699799" y="919396"/>
              <a:ext cx="754052" cy="253916"/>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生命周期</a:t>
              </a:r>
              <a:endParaRPr lang="zh-CN" altLang="en-US" sz="1600" b="1" dirty="0">
                <a:latin typeface="微软雅黑" panose="020B0503020204020204" pitchFamily="34" charset="-122"/>
                <a:ea typeface="微软雅黑" panose="020B0503020204020204" pitchFamily="34" charset="-122"/>
              </a:endParaRPr>
            </a:p>
          </p:txBody>
        </p:sp>
      </p:grpSp>
      <p:sp>
        <p:nvSpPr>
          <p:cNvPr id="10" name="灯片编号占位符 9"/>
          <p:cNvSpPr>
            <a:spLocks noGrp="1"/>
          </p:cNvSpPr>
          <p:nvPr>
            <p:ph type="sldNum" sz="quarter" idx="12"/>
          </p:nvPr>
        </p:nvSpPr>
        <p:spPr/>
        <p:txBody>
          <a:bodyPr/>
          <a:lstStyle/>
          <a:p>
            <a:fld id="{3035ED93-17FC-4FE4-A1D1-0058140FE02A}" type="slidenum">
              <a:rPr lang="zh-CN" altLang="en-US" smtClean="0"/>
            </a:fld>
            <a:endParaRPr lang="zh-CN" altLang="en-US"/>
          </a:p>
        </p:txBody>
      </p:sp>
      <p:cxnSp>
        <p:nvCxnSpPr>
          <p:cNvPr id="24" name="直接连接符 23"/>
          <p:cNvCxnSpPr/>
          <p:nvPr/>
        </p:nvCxnSpPr>
        <p:spPr>
          <a:xfrm>
            <a:off x="3066864" y="1826808"/>
            <a:ext cx="0" cy="4563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4891067" y="1826808"/>
            <a:ext cx="0" cy="4563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186488" y="1781437"/>
            <a:ext cx="0" cy="4563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8923515" y="1826808"/>
            <a:ext cx="0" cy="4563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0363675" y="1826808"/>
            <a:ext cx="0" cy="4563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8" name="矩形 27"/>
          <p:cNvSpPr/>
          <p:nvPr/>
        </p:nvSpPr>
        <p:spPr>
          <a:xfrm>
            <a:off x="1491692" y="1973461"/>
            <a:ext cx="1549547" cy="2064085"/>
          </a:xfrm>
          <a:prstGeom prst="rect">
            <a:avLst/>
          </a:prstGeom>
          <a:solidFill>
            <a:schemeClr val="accent6">
              <a:lumMod val="40000"/>
              <a:lumOff val="60000"/>
            </a:schemeClr>
          </a:solidFill>
          <a:ln>
            <a:solidFill>
              <a:srgbClr val="F67B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b="1" dirty="0">
                <a:solidFill>
                  <a:schemeClr val="tx1"/>
                </a:solidFill>
                <a:latin typeface="微软雅黑" panose="020B0503020204020204" pitchFamily="34" charset="-122"/>
                <a:ea typeface="微软雅黑" panose="020B0503020204020204" pitchFamily="34" charset="-122"/>
              </a:rPr>
              <a:t>目标：</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对产品机会的总体吸引力及是否符合公司总体策略做出快速评估</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b="1" dirty="0">
                <a:solidFill>
                  <a:schemeClr val="tx1"/>
                </a:solidFill>
                <a:latin typeface="微软雅黑" panose="020B0503020204020204" pitchFamily="34" charset="-122"/>
                <a:ea typeface="微软雅黑" panose="020B0503020204020204" pitchFamily="34" charset="-122"/>
              </a:rPr>
              <a:t>关注：</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分析市场机会，确定备选方案</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评估基于有效的架设</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51" name="直接连接符 50"/>
          <p:cNvCxnSpPr/>
          <p:nvPr/>
        </p:nvCxnSpPr>
        <p:spPr>
          <a:xfrm>
            <a:off x="1444959" y="1781437"/>
            <a:ext cx="0" cy="456314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矩形 51"/>
          <p:cNvSpPr/>
          <p:nvPr/>
        </p:nvSpPr>
        <p:spPr>
          <a:xfrm>
            <a:off x="858619" y="4431030"/>
            <a:ext cx="970384" cy="1913549"/>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6205" indent="-116205">
              <a:buFont typeface="Arial" panose="020B0604020202020204" pitchFamily="34" charset="0"/>
              <a:buChar char="•"/>
            </a:pPr>
            <a:r>
              <a:rPr lang="en-US" altLang="zh-CN" sz="1200" dirty="0">
                <a:solidFill>
                  <a:schemeClr val="tx1"/>
                </a:solidFill>
                <a:latin typeface="微软雅黑" panose="020B0503020204020204" pitchFamily="34" charset="-122"/>
                <a:ea typeface="微软雅黑" panose="020B0503020204020204" pitchFamily="34" charset="-122"/>
              </a:rPr>
              <a:t>Charter</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产品策略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路标</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组合分析结果</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3" name="矩形 52"/>
          <p:cNvSpPr/>
          <p:nvPr/>
        </p:nvSpPr>
        <p:spPr>
          <a:xfrm>
            <a:off x="2487702" y="4431030"/>
            <a:ext cx="1347248" cy="1925320"/>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初步的商业计划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端到端概要项目计划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产品包需求和产品概念</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概念决策评审材料</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4" name="矩形 53"/>
          <p:cNvSpPr/>
          <p:nvPr/>
        </p:nvSpPr>
        <p:spPr>
          <a:xfrm>
            <a:off x="3188307" y="1973460"/>
            <a:ext cx="1549547" cy="2064087"/>
          </a:xfrm>
          <a:prstGeom prst="rect">
            <a:avLst/>
          </a:prstGeom>
          <a:solidFill>
            <a:schemeClr val="accent6">
              <a:lumMod val="40000"/>
              <a:lumOff val="60000"/>
            </a:schemeClr>
          </a:solidFill>
          <a:ln>
            <a:solidFill>
              <a:srgbClr val="F67B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b="1" dirty="0">
                <a:solidFill>
                  <a:schemeClr val="tx1"/>
                </a:solidFill>
                <a:latin typeface="微软雅黑" panose="020B0503020204020204" pitchFamily="34" charset="-122"/>
                <a:ea typeface="微软雅黑" panose="020B0503020204020204" pitchFamily="34" charset="-122"/>
              </a:rPr>
              <a:t>目标：</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定义产品</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制定项目计划</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b="1" dirty="0">
                <a:solidFill>
                  <a:schemeClr val="tx1"/>
                </a:solidFill>
                <a:latin typeface="微软雅黑" panose="020B0503020204020204" pitchFamily="34" charset="-122"/>
                <a:ea typeface="微软雅黑" panose="020B0503020204020204" pitchFamily="34" charset="-122"/>
              </a:rPr>
              <a:t>关注：</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最终的商业计划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“合同式”协议</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评估基于事实</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5" name="矩形 54"/>
          <p:cNvSpPr/>
          <p:nvPr/>
        </p:nvSpPr>
        <p:spPr>
          <a:xfrm>
            <a:off x="4312503" y="4431030"/>
            <a:ext cx="1418017" cy="1925320"/>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最终商业计划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项目合同</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架构与系统设计文档</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端到端详细项目计划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生命周期计划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早期客户清单</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计划决策评审材料</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6" name="矩形 55"/>
          <p:cNvSpPr/>
          <p:nvPr/>
        </p:nvSpPr>
        <p:spPr>
          <a:xfrm>
            <a:off x="4998706" y="1973462"/>
            <a:ext cx="2034568" cy="2064085"/>
          </a:xfrm>
          <a:prstGeom prst="rect">
            <a:avLst/>
          </a:prstGeom>
          <a:solidFill>
            <a:schemeClr val="accent6">
              <a:lumMod val="40000"/>
              <a:lumOff val="60000"/>
            </a:schemeClr>
          </a:solidFill>
          <a:ln>
            <a:solidFill>
              <a:srgbClr val="F67B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b="1" dirty="0">
                <a:solidFill>
                  <a:schemeClr val="tx1"/>
                </a:solidFill>
                <a:latin typeface="微软雅黑" panose="020B0503020204020204" pitchFamily="34" charset="-122"/>
                <a:ea typeface="微软雅黑" panose="020B0503020204020204" pitchFamily="34" charset="-122"/>
              </a:rPr>
              <a:t>目标：</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产品包开发</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b="1" dirty="0">
                <a:solidFill>
                  <a:schemeClr val="tx1"/>
                </a:solidFill>
                <a:latin typeface="微软雅黑" panose="020B0503020204020204" pitchFamily="34" charset="-122"/>
                <a:ea typeface="微软雅黑" panose="020B0503020204020204" pitchFamily="34" charset="-122"/>
              </a:rPr>
              <a:t>关注：</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确保产品的市场成功</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设计和集成满足分配需求的产品</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准备和构建产品原型</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市场、制造、服务等功能领域准备</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64" name="直接箭头连接符 63"/>
          <p:cNvCxnSpPr/>
          <p:nvPr/>
        </p:nvCxnSpPr>
        <p:spPr>
          <a:xfrm>
            <a:off x="4507024" y="4037547"/>
            <a:ext cx="0" cy="3934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9" name="矩形 68"/>
          <p:cNvSpPr/>
          <p:nvPr/>
        </p:nvSpPr>
        <p:spPr>
          <a:xfrm>
            <a:off x="6457652" y="4431030"/>
            <a:ext cx="1418017" cy="1925320"/>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可供</a:t>
            </a:r>
            <a:r>
              <a:rPr lang="en-US" altLang="zh-CN" sz="1200" dirty="0">
                <a:solidFill>
                  <a:schemeClr val="tx1"/>
                </a:solidFill>
                <a:latin typeface="微软雅黑" panose="020B0503020204020204" pitchFamily="34" charset="-122"/>
                <a:ea typeface="微软雅黑" panose="020B0503020204020204" pitchFamily="34" charset="-122"/>
              </a:rPr>
              <a:t>Beta</a:t>
            </a:r>
            <a:r>
              <a:rPr lang="zh-CN" altLang="en-US" sz="1200" dirty="0">
                <a:solidFill>
                  <a:schemeClr val="tx1"/>
                </a:solidFill>
                <a:latin typeface="微软雅黑" panose="020B0503020204020204" pitchFamily="34" charset="-122"/>
                <a:ea typeface="微软雅黑" panose="020B0503020204020204" pitchFamily="34" charset="-122"/>
              </a:rPr>
              <a:t>验证的产品包</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详细的产品发布计划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确定的</a:t>
            </a:r>
            <a:r>
              <a:rPr lang="en-US" altLang="zh-CN" sz="1200" dirty="0">
                <a:solidFill>
                  <a:schemeClr val="tx1"/>
                </a:solidFill>
                <a:latin typeface="微软雅黑" panose="020B0503020204020204" pitchFamily="34" charset="-122"/>
                <a:ea typeface="微软雅黑" panose="020B0503020204020204" pitchFamily="34" charset="-122"/>
              </a:rPr>
              <a:t>Beta</a:t>
            </a:r>
            <a:r>
              <a:rPr lang="zh-CN" altLang="en-US" sz="1200" dirty="0">
                <a:solidFill>
                  <a:schemeClr val="tx1"/>
                </a:solidFill>
                <a:latin typeface="微软雅黑" panose="020B0503020204020204" pitchFamily="34" charset="-122"/>
                <a:ea typeface="微软雅黑" panose="020B0503020204020204" pitchFamily="34" charset="-122"/>
              </a:rPr>
              <a:t>测试地点</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客户</a:t>
            </a:r>
            <a:br>
              <a:rPr lang="en-US" altLang="zh-CN" sz="1200" dirty="0">
                <a:solidFill>
                  <a:schemeClr val="tx1"/>
                </a:solidFill>
                <a:latin typeface="微软雅黑" panose="020B0503020204020204" pitchFamily="34" charset="-122"/>
                <a:ea typeface="微软雅黑" panose="020B0503020204020204" pitchFamily="34" charset="-122"/>
              </a:rPr>
            </a:br>
            <a:r>
              <a:rPr lang="zh-CN" altLang="en-US" sz="1200" dirty="0">
                <a:solidFill>
                  <a:schemeClr val="tx1"/>
                </a:solidFill>
                <a:latin typeface="微软雅黑" panose="020B0503020204020204" pitchFamily="34" charset="-122"/>
                <a:ea typeface="微软雅黑" panose="020B0503020204020204" pitchFamily="34" charset="-122"/>
              </a:rPr>
              <a:t>产品配置器数据包</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71" name="直接箭头连接符 70"/>
          <p:cNvCxnSpPr/>
          <p:nvPr/>
        </p:nvCxnSpPr>
        <p:spPr>
          <a:xfrm>
            <a:off x="6720238" y="4037547"/>
            <a:ext cx="0" cy="3934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7216460" y="1981422"/>
            <a:ext cx="1611047" cy="2056125"/>
          </a:xfrm>
          <a:prstGeom prst="rect">
            <a:avLst/>
          </a:prstGeom>
          <a:solidFill>
            <a:schemeClr val="accent6">
              <a:lumMod val="40000"/>
              <a:lumOff val="60000"/>
            </a:schemeClr>
          </a:solidFill>
          <a:ln>
            <a:solidFill>
              <a:srgbClr val="F67B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b="1" dirty="0">
                <a:solidFill>
                  <a:schemeClr val="tx1"/>
                </a:solidFill>
                <a:latin typeface="微软雅黑" panose="020B0503020204020204" pitchFamily="34" charset="-122"/>
                <a:ea typeface="微软雅黑" panose="020B0503020204020204" pitchFamily="34" charset="-122"/>
              </a:rPr>
              <a:t>目标：</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验证产品</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发布最终的产品规格及相关文档</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b="1" dirty="0">
                <a:solidFill>
                  <a:schemeClr val="tx1"/>
                </a:solidFill>
                <a:latin typeface="微软雅黑" panose="020B0503020204020204" pitchFamily="34" charset="-122"/>
                <a:ea typeface="微软雅黑" panose="020B0503020204020204" pitchFamily="34" charset="-122"/>
              </a:rPr>
              <a:t>关注：</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产品定位为市场上成功</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产品功能满足要求</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各功能领域准备就绪</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86" name="直接箭头连接符 85"/>
          <p:cNvCxnSpPr/>
          <p:nvPr/>
        </p:nvCxnSpPr>
        <p:spPr>
          <a:xfrm flipV="1">
            <a:off x="7579366" y="4037547"/>
            <a:ext cx="0" cy="3934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7" name="矩形 86"/>
          <p:cNvSpPr/>
          <p:nvPr/>
        </p:nvSpPr>
        <p:spPr>
          <a:xfrm>
            <a:off x="8167808" y="4431031"/>
            <a:ext cx="1418017" cy="1925320"/>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最终上市产品</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制造能力即产量计划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最终的产品发布计划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生命周期计划（刷新）</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一般可获得性决策评审材料</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8" name="矩形 87"/>
          <p:cNvSpPr/>
          <p:nvPr/>
        </p:nvSpPr>
        <p:spPr>
          <a:xfrm>
            <a:off x="8953486" y="1981421"/>
            <a:ext cx="1327981" cy="2056127"/>
          </a:xfrm>
          <a:prstGeom prst="rect">
            <a:avLst/>
          </a:prstGeom>
          <a:solidFill>
            <a:schemeClr val="accent6">
              <a:lumMod val="40000"/>
              <a:lumOff val="60000"/>
            </a:schemeClr>
          </a:solidFill>
          <a:ln>
            <a:solidFill>
              <a:srgbClr val="F67B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b="1" dirty="0">
                <a:solidFill>
                  <a:schemeClr val="tx1"/>
                </a:solidFill>
                <a:latin typeface="微软雅黑" panose="020B0503020204020204" pitchFamily="34" charset="-122"/>
                <a:ea typeface="微软雅黑" panose="020B0503020204020204" pitchFamily="34" charset="-122"/>
              </a:rPr>
              <a:t>目标：</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发布产品</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具备量产能力</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b="1" dirty="0">
                <a:solidFill>
                  <a:schemeClr val="tx1"/>
                </a:solidFill>
                <a:latin typeface="微软雅黑" panose="020B0503020204020204" pitchFamily="34" charset="-122"/>
                <a:ea typeface="微软雅黑" panose="020B0503020204020204" pitchFamily="34" charset="-122"/>
              </a:rPr>
              <a:t>关注：</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对供应</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制造、服务准备计划进行验证</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评估市场发布计划并进行必要的修改</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关注</a:t>
            </a:r>
            <a:r>
              <a:rPr lang="en-US" altLang="zh-CN" sz="1200" dirty="0">
                <a:solidFill>
                  <a:schemeClr val="tx1"/>
                </a:solidFill>
                <a:latin typeface="微软雅黑" panose="020B0503020204020204" pitchFamily="34" charset="-122"/>
                <a:ea typeface="微软雅黑" panose="020B0503020204020204" pitchFamily="34" charset="-122"/>
              </a:rPr>
              <a:t>ESP</a:t>
            </a:r>
            <a:r>
              <a:rPr lang="zh-CN" altLang="en-US" sz="1200" dirty="0">
                <a:solidFill>
                  <a:schemeClr val="tx1"/>
                </a:solidFill>
                <a:latin typeface="微软雅黑" panose="020B0503020204020204" pitchFamily="34" charset="-122"/>
                <a:ea typeface="微软雅黑" panose="020B0503020204020204" pitchFamily="34" charset="-122"/>
              </a:rPr>
              <a:t>结果</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90" name="直接箭头连接符 89"/>
          <p:cNvCxnSpPr/>
          <p:nvPr/>
        </p:nvCxnSpPr>
        <p:spPr>
          <a:xfrm>
            <a:off x="8448430" y="4037547"/>
            <a:ext cx="4848" cy="393484"/>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9873856" y="4431030"/>
            <a:ext cx="1280011" cy="1925320"/>
          </a:xfrm>
          <a:prstGeom prst="rect">
            <a:avLst/>
          </a:prstGeom>
          <a:noFill/>
          <a:ln w="12700">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量产准备就绪</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产品上市</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产品包交付件</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运营绩效目标</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营销计划</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生命周期计划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93" name="直接箭头连接符 92"/>
          <p:cNvCxnSpPr/>
          <p:nvPr/>
        </p:nvCxnSpPr>
        <p:spPr>
          <a:xfrm>
            <a:off x="10050856" y="4037547"/>
            <a:ext cx="0" cy="3934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直接箭头连接符 97"/>
          <p:cNvCxnSpPr/>
          <p:nvPr/>
        </p:nvCxnSpPr>
        <p:spPr>
          <a:xfrm flipV="1">
            <a:off x="9307558" y="4037547"/>
            <a:ext cx="0" cy="39348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 name="右箭头 1"/>
          <p:cNvSpPr/>
          <p:nvPr/>
        </p:nvSpPr>
        <p:spPr>
          <a:xfrm>
            <a:off x="218559" y="4558865"/>
            <a:ext cx="582689" cy="1657879"/>
          </a:xfrm>
          <a:prstGeom prst="rightArrow">
            <a:avLst>
              <a:gd name="adj1" fmla="val 76264"/>
              <a:gd name="adj2" fmla="val 2405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阶段输出</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cxnSp>
        <p:nvCxnSpPr>
          <p:cNvPr id="34" name="直接箭头连接符 33"/>
          <p:cNvCxnSpPr/>
          <p:nvPr/>
        </p:nvCxnSpPr>
        <p:spPr>
          <a:xfrm flipV="1">
            <a:off x="1626704" y="4037545"/>
            <a:ext cx="0" cy="3934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5486212" y="4037545"/>
            <a:ext cx="0" cy="3934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a:off x="2719510" y="4037545"/>
            <a:ext cx="0" cy="3934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3546918" y="4037545"/>
            <a:ext cx="0" cy="39348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3" name="矩形 72"/>
          <p:cNvSpPr/>
          <p:nvPr/>
        </p:nvSpPr>
        <p:spPr>
          <a:xfrm>
            <a:off x="10407626" y="1972588"/>
            <a:ext cx="1327981" cy="2056127"/>
          </a:xfrm>
          <a:prstGeom prst="rect">
            <a:avLst/>
          </a:prstGeom>
          <a:solidFill>
            <a:schemeClr val="accent6">
              <a:lumMod val="40000"/>
              <a:lumOff val="60000"/>
            </a:schemeClr>
          </a:solidFill>
          <a:ln>
            <a:solidFill>
              <a:srgbClr val="F67B3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b="1" dirty="0">
                <a:solidFill>
                  <a:schemeClr val="tx1"/>
                </a:solidFill>
                <a:latin typeface="微软雅黑" panose="020B0503020204020204" pitchFamily="34" charset="-122"/>
                <a:ea typeface="微软雅黑" panose="020B0503020204020204" pitchFamily="34" charset="-122"/>
              </a:rPr>
              <a:t>目标：</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产品市场成功</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zh-CN" altLang="en-US" sz="1200" b="1" dirty="0">
                <a:solidFill>
                  <a:schemeClr val="tx1"/>
                </a:solidFill>
                <a:latin typeface="微软雅黑" panose="020B0503020204020204" pitchFamily="34" charset="-122"/>
                <a:ea typeface="微软雅黑" panose="020B0503020204020204" pitchFamily="34" charset="-122"/>
              </a:rPr>
              <a:t>关注：</a:t>
            </a:r>
            <a:endParaRPr lang="en-US" altLang="zh-CN" sz="1200" b="1"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运营绩效</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终止管理</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产品维护</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59" name="直接箭头连接符 58"/>
          <p:cNvCxnSpPr/>
          <p:nvPr/>
        </p:nvCxnSpPr>
        <p:spPr>
          <a:xfrm flipV="1">
            <a:off x="10747718" y="4028715"/>
            <a:ext cx="0" cy="40231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6" name="右箭头 75"/>
          <p:cNvSpPr/>
          <p:nvPr/>
        </p:nvSpPr>
        <p:spPr>
          <a:xfrm>
            <a:off x="755781" y="2109733"/>
            <a:ext cx="582689" cy="1699087"/>
          </a:xfrm>
          <a:prstGeom prst="rightArrow">
            <a:avLst>
              <a:gd name="adj1" fmla="val 86515"/>
              <a:gd name="adj2" fmla="val 24059"/>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阶段目标与关注</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idx="4294967295"/>
          </p:nvPr>
        </p:nvSpPr>
        <p:spPr>
          <a:xfrm>
            <a:off x="0" y="365125"/>
            <a:ext cx="10312400" cy="490538"/>
          </a:xfrm>
        </p:spPr>
        <p:txBody>
          <a:bodyPr>
            <a:normAutofit fontScale="90000"/>
          </a:bodyPr>
          <a:lstStyle/>
          <a:p>
            <a:r>
              <a:rPr lang="zh-CN" altLang="en-US" dirty="0">
                <a:solidFill>
                  <a:schemeClr val="bg1"/>
                </a:solidFill>
                <a:latin typeface="微软雅黑" panose="020B0503020204020204" pitchFamily="34" charset="-122"/>
                <a:ea typeface="微软雅黑" panose="020B0503020204020204" pitchFamily="34" charset="-122"/>
              </a:rPr>
              <a:t>相关的基础概念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内容占位符 2"/>
          <p:cNvSpPr>
            <a:spLocks noGrp="1"/>
          </p:cNvSpPr>
          <p:nvPr>
            <p:ph idx="4294967295"/>
          </p:nvPr>
        </p:nvSpPr>
        <p:spPr>
          <a:xfrm>
            <a:off x="0" y="1114425"/>
            <a:ext cx="10515600" cy="5140325"/>
          </a:xfrm>
        </p:spPr>
        <p:txBody>
          <a:bodyPr>
            <a:noAutofit/>
          </a:bodyPr>
          <a:lstStyle/>
          <a:p>
            <a:pPr>
              <a:lnSpc>
                <a:spcPct val="150000"/>
              </a:lnSpc>
              <a:buFont typeface="Wingdings" panose="05000000000000000000" pitchFamily="2" charset="2"/>
              <a:buChar char="ü"/>
            </a:pPr>
            <a:r>
              <a:rPr lang="zh-CN" altLang="en-US" sz="20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产品</a:t>
            </a:r>
            <a:r>
              <a:rPr lang="en-US" altLang="zh-CN" sz="20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(Product)</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是指“过程的结果或过程的中间结果”。产品有四种通用的类别：硬件、软件、服务和流程性材料等。依产品的存在形式，又可将产品分为有形的和无形的。</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企业最初将产品理解为能提供某种用途的实体，它仅仅指产品的实际效用。企业往往将注意力只放在产品品质功能的改进上，从而忽略了客户的其他需求。</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buFont typeface="Wingdings" panose="05000000000000000000" pitchFamily="2" charset="2"/>
              <a:buChar char="ü"/>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现代项目管理学认为传统意义上的产品概念是不完整的，提出了</a:t>
            </a:r>
            <a:r>
              <a:rPr lang="zh-CN" altLang="en-US" sz="2000" u="sng"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产品整体概念</a:t>
            </a: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rPr>
              <a:t>。具体地说，产品由三个层次组成：</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第一层次是</a:t>
            </a:r>
            <a:r>
              <a:rPr lang="zh-CN" altLang="en-US" sz="1800" u="sng"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核心产品</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，是指产品能给顾客提供的基本功能，也就是传统意义上的产品；</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第二层次是</a:t>
            </a:r>
            <a:r>
              <a:rPr lang="zh-CN" altLang="en-US" sz="1800" u="sng"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形式产品</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，是核心产品所展示的外部特征，主要包括品牌、质量、包装等；</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a:p>
            <a:pPr lvl="1">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第三层次是</a:t>
            </a:r>
            <a:r>
              <a:rPr lang="zh-CN" altLang="en-US" sz="1800" u="sng"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延伸产品</a:t>
            </a: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rPr>
              <a:t>，是指顾客因购买产品所得到的附加服务与利益，如送货、安装、维修、咨询、配套的文档材料等。</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流程图: 联系 41"/>
          <p:cNvSpPr/>
          <p:nvPr/>
        </p:nvSpPr>
        <p:spPr>
          <a:xfrm>
            <a:off x="2927648" y="4101075"/>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3" name="流程图: 联系 42"/>
          <p:cNvSpPr/>
          <p:nvPr/>
        </p:nvSpPr>
        <p:spPr>
          <a:xfrm>
            <a:off x="2447595" y="4773150"/>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4" name="流程图: 联系 43"/>
          <p:cNvSpPr/>
          <p:nvPr/>
        </p:nvSpPr>
        <p:spPr>
          <a:xfrm>
            <a:off x="2361178" y="4381556"/>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5" name="流程图: 联系 44"/>
          <p:cNvSpPr/>
          <p:nvPr/>
        </p:nvSpPr>
        <p:spPr>
          <a:xfrm>
            <a:off x="2623907" y="4057042"/>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6" name="流程图: 联系 45"/>
          <p:cNvSpPr/>
          <p:nvPr/>
        </p:nvSpPr>
        <p:spPr>
          <a:xfrm>
            <a:off x="2831638" y="4765599"/>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6" y="313597"/>
            <a:ext cx="11387103"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2.2.1 </a:t>
            </a:r>
            <a:r>
              <a:rPr lang="zh-CN" altLang="en-US" sz="3200" b="1" dirty="0">
                <a:solidFill>
                  <a:schemeClr val="bg1"/>
                </a:solidFill>
                <a:latin typeface="微软雅黑" panose="020B0503020204020204" pitchFamily="34" charset="-122"/>
                <a:ea typeface="微软雅黑" panose="020B0503020204020204" pitchFamily="34" charset="-122"/>
              </a:rPr>
              <a:t>端到端的主业务：</a:t>
            </a:r>
            <a:r>
              <a:rPr lang="en-US" altLang="zh-CN" sz="3200" b="1" dirty="0">
                <a:solidFill>
                  <a:schemeClr val="bg1"/>
                </a:solidFill>
                <a:latin typeface="微软雅黑" panose="020B0503020204020204" pitchFamily="34" charset="-122"/>
                <a:ea typeface="微软雅黑" panose="020B0503020204020204" pitchFamily="34" charset="-122"/>
              </a:rPr>
              <a:t>2</a:t>
            </a:r>
            <a:r>
              <a:rPr lang="zh-CN" altLang="en-US" sz="3200" b="1" dirty="0">
                <a:solidFill>
                  <a:schemeClr val="bg1"/>
                </a:solidFill>
                <a:latin typeface="微软雅黑" panose="020B0503020204020204" pitchFamily="34" charset="-122"/>
                <a:ea typeface="微软雅黑" panose="020B0503020204020204" pitchFamily="34" charset="-122"/>
              </a:rPr>
              <a:t>条核心主线</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4" name="组合 3"/>
          <p:cNvGrpSpPr/>
          <p:nvPr/>
        </p:nvGrpSpPr>
        <p:grpSpPr>
          <a:xfrm>
            <a:off x="2255573" y="3468490"/>
            <a:ext cx="10081120" cy="1660625"/>
            <a:chOff x="755576" y="1254273"/>
            <a:chExt cx="8309697" cy="1245469"/>
          </a:xfrm>
        </p:grpSpPr>
        <p:grpSp>
          <p:nvGrpSpPr>
            <p:cNvPr id="9" name="组合 8"/>
            <p:cNvGrpSpPr/>
            <p:nvPr/>
          </p:nvGrpSpPr>
          <p:grpSpPr>
            <a:xfrm>
              <a:off x="755576" y="1491630"/>
              <a:ext cx="7993137" cy="1008112"/>
              <a:chOff x="2932755" y="2964346"/>
              <a:chExt cx="3623250" cy="774000"/>
            </a:xfrm>
          </p:grpSpPr>
          <p:cxnSp>
            <p:nvCxnSpPr>
              <p:cNvPr id="10" name="直接连接符 9"/>
              <p:cNvCxnSpPr/>
              <p:nvPr/>
            </p:nvCxnSpPr>
            <p:spPr>
              <a:xfrm>
                <a:off x="4003502" y="3075806"/>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003502" y="3632033"/>
                <a:ext cx="25292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987824" y="2964346"/>
                <a:ext cx="1015677" cy="111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987824" y="3633885"/>
                <a:ext cx="1020247" cy="1044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010247" y="3072937"/>
                <a:ext cx="0" cy="5569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2987824" y="2964346"/>
                <a:ext cx="0" cy="774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491880" y="3020076"/>
                <a:ext cx="0" cy="669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60537" y="3074194"/>
                <a:ext cx="0"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889866" y="3072937"/>
                <a:ext cx="0" cy="5593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793581" y="3074194"/>
                <a:ext cx="2555" cy="5557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532765" y="3073681"/>
                <a:ext cx="0" cy="560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5321078" y="3073681"/>
                <a:ext cx="0" cy="5562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2932755" y="3260960"/>
                <a:ext cx="624061"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任务书开发</a:t>
                </a:r>
                <a:endParaRPr lang="zh-CN" altLang="en-US" sz="1600" dirty="0">
                  <a:latin typeface="微软雅黑" panose="020B0503020204020204" pitchFamily="34" charset="-122"/>
                  <a:ea typeface="微软雅黑" panose="020B0503020204020204" pitchFamily="34" charset="-122"/>
                </a:endParaRPr>
              </a:p>
            </p:txBody>
          </p:sp>
          <p:sp>
            <p:nvSpPr>
              <p:cNvPr id="23" name="文本框 22"/>
              <p:cNvSpPr txBox="1"/>
              <p:nvPr/>
            </p:nvSpPr>
            <p:spPr>
              <a:xfrm>
                <a:off x="3493999" y="3260960"/>
                <a:ext cx="560657"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概念</a:t>
                </a:r>
                <a:endParaRPr lang="zh-CN" altLang="en-US" sz="16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4000321" y="3260960"/>
                <a:ext cx="560657"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计划</a:t>
                </a:r>
                <a:endParaRPr lang="zh-CN" altLang="en-US" sz="1600"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4450582" y="3260960"/>
                <a:ext cx="560657"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开发</a:t>
                </a:r>
                <a:endParaRPr lang="zh-CN" altLang="en-US" sz="1600" dirty="0">
                  <a:latin typeface="微软雅黑" panose="020B0503020204020204" pitchFamily="34" charset="-122"/>
                  <a:ea typeface="微软雅黑" panose="020B0503020204020204" pitchFamily="34" charset="-122"/>
                </a:endParaRPr>
              </a:p>
            </p:txBody>
          </p:sp>
          <p:sp>
            <p:nvSpPr>
              <p:cNvPr id="27" name="文本框 26"/>
              <p:cNvSpPr txBox="1"/>
              <p:nvPr/>
            </p:nvSpPr>
            <p:spPr>
              <a:xfrm>
                <a:off x="4859672" y="3260960"/>
                <a:ext cx="560657"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验证</a:t>
                </a:r>
                <a:endParaRPr lang="zh-CN" altLang="en-US" sz="1600"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5335377" y="3260960"/>
                <a:ext cx="560657"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发布</a:t>
                </a:r>
                <a:endParaRPr lang="zh-CN" altLang="en-US" sz="1600" dirty="0">
                  <a:latin typeface="微软雅黑" panose="020B0503020204020204" pitchFamily="34" charset="-122"/>
                  <a:ea typeface="微软雅黑" panose="020B0503020204020204" pitchFamily="34" charset="-122"/>
                </a:endParaRPr>
              </a:p>
            </p:txBody>
          </p:sp>
          <p:sp>
            <p:nvSpPr>
              <p:cNvPr id="29" name="文本框 28"/>
              <p:cNvSpPr txBox="1"/>
              <p:nvPr/>
            </p:nvSpPr>
            <p:spPr>
              <a:xfrm>
                <a:off x="5803546" y="3260960"/>
                <a:ext cx="752459" cy="194949"/>
              </a:xfrm>
              <a:prstGeom prst="rect">
                <a:avLst/>
              </a:prstGeom>
              <a:noFill/>
            </p:spPr>
            <p:txBody>
              <a:bodyPr wrap="square" rtlCol="0">
                <a:spAutoFit/>
              </a:bodyPr>
              <a:lstStyle/>
              <a:p>
                <a:pPr algn="ctr"/>
                <a:r>
                  <a:rPr lang="zh-CN" altLang="en-US" sz="1600" dirty="0">
                    <a:latin typeface="微软雅黑" panose="020B0503020204020204" pitchFamily="34" charset="-122"/>
                    <a:ea typeface="微软雅黑" panose="020B0503020204020204" pitchFamily="34" charset="-122"/>
                  </a:rPr>
                  <a:t>生命周期</a:t>
                </a:r>
                <a:endParaRPr lang="zh-CN" altLang="en-US" sz="1600" dirty="0">
                  <a:latin typeface="微软雅黑" panose="020B0503020204020204" pitchFamily="34" charset="-122"/>
                  <a:ea typeface="微软雅黑" panose="020B0503020204020204" pitchFamily="34" charset="-122"/>
                </a:endParaRPr>
              </a:p>
            </p:txBody>
          </p:sp>
        </p:grpSp>
        <p:sp>
          <p:nvSpPr>
            <p:cNvPr id="30" name="等腰三角形 29"/>
            <p:cNvSpPr/>
            <p:nvPr/>
          </p:nvSpPr>
          <p:spPr>
            <a:xfrm flipV="1">
              <a:off x="1907704" y="1484497"/>
              <a:ext cx="179197" cy="1570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1" name="等腰三角形 30"/>
            <p:cNvSpPr/>
            <p:nvPr/>
          </p:nvSpPr>
          <p:spPr>
            <a:xfrm flipV="1">
              <a:off x="3048806" y="1534836"/>
              <a:ext cx="179197" cy="1570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2" name="等腰三角形 31"/>
            <p:cNvSpPr/>
            <p:nvPr/>
          </p:nvSpPr>
          <p:spPr>
            <a:xfrm flipV="1">
              <a:off x="4043490" y="1534836"/>
              <a:ext cx="179197" cy="1570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3" name="等腰三角形 32"/>
            <p:cNvSpPr/>
            <p:nvPr/>
          </p:nvSpPr>
          <p:spPr>
            <a:xfrm flipV="1">
              <a:off x="5826084" y="1534836"/>
              <a:ext cx="179197" cy="157018"/>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4" name="等腰三角形 33"/>
            <p:cNvSpPr/>
            <p:nvPr/>
          </p:nvSpPr>
          <p:spPr>
            <a:xfrm flipV="1">
              <a:off x="6983584" y="1534836"/>
              <a:ext cx="179197" cy="15701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5" name="等腰三角形 34"/>
            <p:cNvSpPr/>
            <p:nvPr/>
          </p:nvSpPr>
          <p:spPr>
            <a:xfrm flipV="1">
              <a:off x="8275455" y="1534836"/>
              <a:ext cx="179197" cy="157018"/>
            </a:xfrm>
            <a:prstGeom prst="triangle">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36" name="文本框 35"/>
            <p:cNvSpPr txBox="1"/>
            <p:nvPr/>
          </p:nvSpPr>
          <p:spPr>
            <a:xfrm>
              <a:off x="2848681" y="1296692"/>
              <a:ext cx="682549" cy="230833"/>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3884578" y="1296692"/>
              <a:ext cx="672575" cy="230833"/>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38" name="文本框 37"/>
            <p:cNvSpPr txBox="1"/>
            <p:nvPr/>
          </p:nvSpPr>
          <p:spPr>
            <a:xfrm>
              <a:off x="5683667" y="1296692"/>
              <a:ext cx="688532" cy="230833"/>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39" name="文本框 38"/>
            <p:cNvSpPr txBox="1"/>
            <p:nvPr/>
          </p:nvSpPr>
          <p:spPr>
            <a:xfrm>
              <a:off x="6844764" y="1296692"/>
              <a:ext cx="471123" cy="230833"/>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sp>
          <p:nvSpPr>
            <p:cNvPr id="40" name="文本框 39"/>
            <p:cNvSpPr txBox="1"/>
            <p:nvPr/>
          </p:nvSpPr>
          <p:spPr>
            <a:xfrm>
              <a:off x="8109466" y="1296692"/>
              <a:ext cx="955807" cy="230833"/>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EOX</a:t>
              </a:r>
              <a:endParaRPr lang="zh-CN" altLang="en-US" sz="1400" dirty="0">
                <a:latin typeface="微软雅黑" panose="020B0503020204020204" pitchFamily="34" charset="-122"/>
                <a:ea typeface="微软雅黑" panose="020B0503020204020204" pitchFamily="34" charset="-122"/>
              </a:endParaRPr>
            </a:p>
          </p:txBody>
        </p:sp>
        <p:sp>
          <p:nvSpPr>
            <p:cNvPr id="41" name="文本框 40"/>
            <p:cNvSpPr txBox="1"/>
            <p:nvPr/>
          </p:nvSpPr>
          <p:spPr>
            <a:xfrm>
              <a:off x="1619921" y="1254273"/>
              <a:ext cx="810552" cy="230833"/>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立项</a:t>
              </a:r>
              <a:r>
                <a:rPr lang="en-US" altLang="zh-CN" sz="1400" dirty="0">
                  <a:latin typeface="微软雅黑" panose="020B0503020204020204" pitchFamily="34" charset="-122"/>
                  <a:ea typeface="微软雅黑" panose="020B0503020204020204" pitchFamily="34" charset="-122"/>
                </a:rPr>
                <a:t>DCP</a:t>
              </a:r>
              <a:endParaRPr lang="zh-CN" altLang="en-US" sz="1400" dirty="0">
                <a:latin typeface="微软雅黑" panose="020B0503020204020204" pitchFamily="34" charset="-122"/>
                <a:ea typeface="微软雅黑" panose="020B0503020204020204" pitchFamily="34" charset="-122"/>
              </a:endParaRPr>
            </a:p>
          </p:txBody>
        </p:sp>
      </p:grpSp>
      <p:sp>
        <p:nvSpPr>
          <p:cNvPr id="47" name="流程图: 联系 46"/>
          <p:cNvSpPr/>
          <p:nvPr/>
        </p:nvSpPr>
        <p:spPr>
          <a:xfrm>
            <a:off x="3215680" y="4650743"/>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8" name="流程图: 联系 47"/>
          <p:cNvSpPr/>
          <p:nvPr/>
        </p:nvSpPr>
        <p:spPr>
          <a:xfrm>
            <a:off x="3309280" y="4101075"/>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9" name="流程图: 联系 48"/>
          <p:cNvSpPr/>
          <p:nvPr/>
        </p:nvSpPr>
        <p:spPr>
          <a:xfrm>
            <a:off x="3791744" y="4638052"/>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0" name="流程图: 联系 49"/>
          <p:cNvSpPr/>
          <p:nvPr/>
        </p:nvSpPr>
        <p:spPr>
          <a:xfrm>
            <a:off x="4136292" y="4169008"/>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1" name="流程图: 联系 50"/>
          <p:cNvSpPr/>
          <p:nvPr/>
        </p:nvSpPr>
        <p:spPr>
          <a:xfrm>
            <a:off x="4559830"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2" name="流程图: 联系 51"/>
          <p:cNvSpPr/>
          <p:nvPr/>
        </p:nvSpPr>
        <p:spPr>
          <a:xfrm>
            <a:off x="5519936"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3" name="流程图: 联系 52"/>
          <p:cNvSpPr/>
          <p:nvPr/>
        </p:nvSpPr>
        <p:spPr>
          <a:xfrm>
            <a:off x="6096000" y="4650743"/>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4" name="流程图: 联系 53"/>
          <p:cNvSpPr/>
          <p:nvPr/>
        </p:nvSpPr>
        <p:spPr>
          <a:xfrm>
            <a:off x="6672064"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5" name="流程图: 联系 54"/>
          <p:cNvSpPr/>
          <p:nvPr/>
        </p:nvSpPr>
        <p:spPr>
          <a:xfrm>
            <a:off x="7517807"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6" name="流程图: 联系 55"/>
          <p:cNvSpPr/>
          <p:nvPr/>
        </p:nvSpPr>
        <p:spPr>
          <a:xfrm>
            <a:off x="8014103"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7" name="流程图: 联系 56"/>
          <p:cNvSpPr/>
          <p:nvPr/>
        </p:nvSpPr>
        <p:spPr>
          <a:xfrm>
            <a:off x="8752846"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8" name="流程图: 联系 57"/>
          <p:cNvSpPr/>
          <p:nvPr/>
        </p:nvSpPr>
        <p:spPr>
          <a:xfrm>
            <a:off x="9264352" y="4636371"/>
            <a:ext cx="192021" cy="192021"/>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59" name="文本框 58"/>
          <p:cNvSpPr txBox="1"/>
          <p:nvPr/>
        </p:nvSpPr>
        <p:spPr>
          <a:xfrm>
            <a:off x="4312595" y="999591"/>
            <a:ext cx="7277441" cy="338554"/>
          </a:xfrm>
          <a:prstGeom prst="rect">
            <a:avLst/>
          </a:prstGeom>
          <a:noFill/>
        </p:spPr>
        <p:txBody>
          <a:bodyPr wrap="none" rtlCol="0">
            <a:spAutoFit/>
          </a:bodyPr>
          <a:lstStyle/>
          <a:p>
            <a:r>
              <a:rPr lang="en-US" altLang="zh-CN" sz="1600" dirty="0">
                <a:latin typeface="微软雅黑" panose="020B0503020204020204" pitchFamily="34" charset="-122"/>
                <a:ea typeface="微软雅黑" panose="020B0503020204020204" pitchFamily="34" charset="-122"/>
              </a:rPr>
              <a:t>DCP: Decision Check Point </a:t>
            </a:r>
            <a:r>
              <a:rPr lang="zh-CN" altLang="en-US" sz="1600" dirty="0">
                <a:latin typeface="微软雅黑" panose="020B0503020204020204" pitchFamily="34" charset="-122"/>
                <a:ea typeface="微软雅黑" panose="020B0503020204020204" pitchFamily="34" charset="-122"/>
              </a:rPr>
              <a:t>即决策评审点，进行投资决策。 </a:t>
            </a:r>
            <a:r>
              <a:rPr lang="en-US" altLang="zh-CN" sz="1600" b="1" dirty="0">
                <a:solidFill>
                  <a:srgbClr val="FF0000"/>
                </a:solidFill>
                <a:latin typeface="微软雅黑" panose="020B0503020204020204" pitchFamily="34" charset="-122"/>
                <a:ea typeface="微软雅黑" panose="020B0503020204020204" pitchFamily="34" charset="-122"/>
              </a:rPr>
              <a:t>PDT</a:t>
            </a:r>
            <a:r>
              <a:rPr lang="zh-CN" altLang="en-US" sz="1600" b="1" dirty="0">
                <a:solidFill>
                  <a:srgbClr val="FF0000"/>
                </a:solidFill>
                <a:latin typeface="微软雅黑" panose="020B0503020204020204" pitchFamily="34" charset="-122"/>
                <a:ea typeface="微软雅黑" panose="020B0503020204020204" pitchFamily="34" charset="-122"/>
              </a:rPr>
              <a:t>向</a:t>
            </a:r>
            <a:r>
              <a:rPr lang="en-US" altLang="zh-CN" sz="1600" b="1" dirty="0">
                <a:solidFill>
                  <a:srgbClr val="FF0000"/>
                </a:solidFill>
                <a:latin typeface="微软雅黑" panose="020B0503020204020204" pitchFamily="34" charset="-122"/>
                <a:ea typeface="微软雅黑" panose="020B0503020204020204" pitchFamily="34" charset="-122"/>
              </a:rPr>
              <a:t>IPMT</a:t>
            </a:r>
            <a:r>
              <a:rPr lang="zh-CN" altLang="en-US" sz="1600" b="1" dirty="0">
                <a:solidFill>
                  <a:srgbClr val="FF0000"/>
                </a:solidFill>
                <a:latin typeface="微软雅黑" panose="020B0503020204020204" pitchFamily="34" charset="-122"/>
                <a:ea typeface="微软雅黑" panose="020B0503020204020204" pitchFamily="34" charset="-122"/>
              </a:rPr>
              <a:t>汇报</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246219" y="3592944"/>
            <a:ext cx="1851789" cy="1569660"/>
          </a:xfrm>
          <a:prstGeom prst="rect">
            <a:avLst/>
          </a:prstGeom>
          <a:noFill/>
          <a:ln>
            <a:solidFill>
              <a:schemeClr val="bg1">
                <a:lumMod val="75000"/>
              </a:schemeClr>
            </a:solidFill>
          </a:ln>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特点：</a:t>
            </a:r>
            <a:endParaRPr lang="en-US" altLang="zh-CN" sz="1600" b="1" dirty="0">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商业流程</a:t>
            </a:r>
            <a:endParaRPr lang="en-US" altLang="zh-CN" sz="1600" dirty="0">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结构化流程</a:t>
            </a:r>
            <a:endParaRPr lang="en-US" altLang="zh-CN" sz="1600" dirty="0">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客户需求驱动</a:t>
            </a:r>
            <a:endParaRPr lang="en-US" altLang="zh-CN" sz="1600" dirty="0">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跨部门团队运作</a:t>
            </a:r>
            <a:endParaRPr lang="en-US" altLang="zh-CN" sz="1600" dirty="0">
              <a:latin typeface="微软雅黑" panose="020B0503020204020204" pitchFamily="34" charset="-122"/>
              <a:ea typeface="微软雅黑" panose="020B0503020204020204" pitchFamily="34" charset="-122"/>
            </a:endParaRPr>
          </a:p>
          <a:p>
            <a:pPr marL="228600" indent="-228600">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基于事实的决策</a:t>
            </a:r>
            <a:endParaRPr lang="zh-CN" altLang="en-US" sz="1600" dirty="0">
              <a:latin typeface="微软雅黑" panose="020B0503020204020204" pitchFamily="34" charset="-122"/>
              <a:ea typeface="微软雅黑" panose="020B0503020204020204" pitchFamily="34" charset="-122"/>
            </a:endParaRPr>
          </a:p>
        </p:txBody>
      </p:sp>
      <p:sp>
        <p:nvSpPr>
          <p:cNvPr id="61" name="右箭头 60"/>
          <p:cNvSpPr/>
          <p:nvPr/>
        </p:nvSpPr>
        <p:spPr>
          <a:xfrm>
            <a:off x="719403" y="1676111"/>
            <a:ext cx="1498856" cy="544240"/>
          </a:xfrm>
          <a:prstGeom prst="rightArrow">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62" name="右箭头 61"/>
          <p:cNvSpPr/>
          <p:nvPr/>
        </p:nvSpPr>
        <p:spPr>
          <a:xfrm>
            <a:off x="718591" y="5342713"/>
            <a:ext cx="1498856" cy="568417"/>
          </a:xfrm>
          <a:prstGeom prst="rightArrow">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63" name="文本框 62"/>
          <p:cNvSpPr txBox="1"/>
          <p:nvPr/>
        </p:nvSpPr>
        <p:spPr>
          <a:xfrm>
            <a:off x="874694" y="1751608"/>
            <a:ext cx="1132041"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核心主线</a:t>
            </a:r>
            <a:r>
              <a:rPr lang="en-US" altLang="zh-CN" sz="1600" b="1" dirty="0">
                <a:solidFill>
                  <a:schemeClr val="bg1"/>
                </a:solidFill>
                <a:latin typeface="微软雅黑" panose="020B0503020204020204" pitchFamily="34" charset="-122"/>
                <a:ea typeface="微软雅黑" panose="020B0503020204020204" pitchFamily="34" charset="-122"/>
              </a:rPr>
              <a:t>1</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874693" y="5445224"/>
            <a:ext cx="1132041" cy="338554"/>
          </a:xfrm>
          <a:prstGeom prst="rect">
            <a:avLst/>
          </a:prstGeom>
          <a:no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核心主线</a:t>
            </a:r>
            <a:r>
              <a:rPr lang="en-US" altLang="zh-CN" sz="1600" b="1" dirty="0">
                <a:solidFill>
                  <a:schemeClr val="bg1"/>
                </a:solidFill>
                <a:latin typeface="微软雅黑" panose="020B0503020204020204" pitchFamily="34" charset="-122"/>
                <a:ea typeface="微软雅黑" panose="020B0503020204020204" pitchFamily="34" charset="-122"/>
              </a:rPr>
              <a:t>2</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617546" y="2179188"/>
            <a:ext cx="1617751" cy="666977"/>
          </a:xfrm>
          <a:prstGeom prst="rect">
            <a:avLst/>
          </a:prstGeom>
          <a:noFill/>
        </p:spPr>
        <p:txBody>
          <a:bodyPr wrap="none" rtlCol="0">
            <a:spAutoFit/>
          </a:bodyPr>
          <a:lstStyle/>
          <a:p>
            <a:r>
              <a:rPr lang="zh-CN" altLang="en-US" sz="1865" b="1" dirty="0">
                <a:solidFill>
                  <a:srgbClr val="FF0000"/>
                </a:solidFill>
                <a:latin typeface="微软雅黑" panose="020B0503020204020204" pitchFamily="34" charset="-122"/>
                <a:ea typeface="微软雅黑" panose="020B0503020204020204" pitchFamily="34" charset="-122"/>
              </a:rPr>
              <a:t>交付产品包</a:t>
            </a:r>
            <a:endParaRPr lang="en-US" altLang="zh-CN" sz="1865" b="1" dirty="0">
              <a:solidFill>
                <a:srgbClr val="FF0000"/>
              </a:solidFill>
              <a:latin typeface="微软雅黑" panose="020B0503020204020204" pitchFamily="34" charset="-122"/>
              <a:ea typeface="微软雅黑" panose="020B0503020204020204" pitchFamily="34" charset="-122"/>
            </a:endParaRPr>
          </a:p>
          <a:p>
            <a:r>
              <a:rPr lang="zh-CN" altLang="en-US" sz="1865" b="1" dirty="0">
                <a:solidFill>
                  <a:srgbClr val="FF0000"/>
                </a:solidFill>
                <a:latin typeface="微软雅黑" panose="020B0503020204020204" pitchFamily="34" charset="-122"/>
                <a:ea typeface="微软雅黑" panose="020B0503020204020204" pitchFamily="34" charset="-122"/>
              </a:rPr>
              <a:t>解决产品交付</a:t>
            </a:r>
            <a:endParaRPr lang="zh-CN" altLang="en-US" sz="1865" b="1" dirty="0">
              <a:solidFill>
                <a:srgbClr val="FF0000"/>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401687" y="5932299"/>
            <a:ext cx="1856598" cy="666977"/>
          </a:xfrm>
          <a:prstGeom prst="rect">
            <a:avLst/>
          </a:prstGeom>
          <a:noFill/>
        </p:spPr>
        <p:txBody>
          <a:bodyPr wrap="none" rtlCol="0">
            <a:spAutoFit/>
          </a:bodyPr>
          <a:lstStyle/>
          <a:p>
            <a:r>
              <a:rPr lang="zh-CN" altLang="en-US" sz="1865" b="1" dirty="0">
                <a:solidFill>
                  <a:srgbClr val="FF0000"/>
                </a:solidFill>
                <a:latin typeface="微软雅黑" panose="020B0503020204020204" pitchFamily="34" charset="-122"/>
                <a:ea typeface="微软雅黑" panose="020B0503020204020204" pitchFamily="34" charset="-122"/>
              </a:rPr>
              <a:t>产品包商业计划</a:t>
            </a:r>
            <a:endParaRPr lang="en-US" altLang="zh-CN" sz="1865" b="1" dirty="0">
              <a:solidFill>
                <a:srgbClr val="FF0000"/>
              </a:solidFill>
              <a:latin typeface="微软雅黑" panose="020B0503020204020204" pitchFamily="34" charset="-122"/>
              <a:ea typeface="微软雅黑" panose="020B0503020204020204" pitchFamily="34" charset="-122"/>
            </a:endParaRPr>
          </a:p>
          <a:p>
            <a:r>
              <a:rPr lang="zh-CN" altLang="en-US" sz="1865" b="1" dirty="0">
                <a:solidFill>
                  <a:srgbClr val="FF0000"/>
                </a:solidFill>
                <a:latin typeface="微软雅黑" panose="020B0503020204020204" pitchFamily="34" charset="-122"/>
                <a:ea typeface="微软雅黑" panose="020B0503020204020204" pitchFamily="34" charset="-122"/>
              </a:rPr>
              <a:t>解决投资管理</a:t>
            </a:r>
            <a:endParaRPr lang="zh-CN" altLang="en-US" sz="1865" b="1" dirty="0">
              <a:solidFill>
                <a:srgbClr val="FF0000"/>
              </a:solidFill>
              <a:latin typeface="微软雅黑" panose="020B0503020204020204" pitchFamily="34" charset="-122"/>
              <a:ea typeface="微软雅黑" panose="020B0503020204020204" pitchFamily="34" charset="-122"/>
            </a:endParaRPr>
          </a:p>
        </p:txBody>
      </p:sp>
      <p:sp>
        <p:nvSpPr>
          <p:cNvPr id="67" name="矩形 66"/>
          <p:cNvSpPr/>
          <p:nvPr/>
        </p:nvSpPr>
        <p:spPr>
          <a:xfrm>
            <a:off x="2255574" y="1334843"/>
            <a:ext cx="9675449" cy="2076116"/>
          </a:xfrm>
          <a:prstGeom prst="rect">
            <a:avLst/>
          </a:prstGeom>
          <a:solidFill>
            <a:schemeClr val="bg1">
              <a:lumMod val="9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p>
        </p:txBody>
      </p:sp>
      <p:sp>
        <p:nvSpPr>
          <p:cNvPr id="69" name="矩形 68"/>
          <p:cNvSpPr/>
          <p:nvPr/>
        </p:nvSpPr>
        <p:spPr>
          <a:xfrm>
            <a:off x="3304177" y="2878450"/>
            <a:ext cx="832116" cy="5185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初始产品包需求</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0" name="矩形 69"/>
          <p:cNvSpPr/>
          <p:nvPr/>
        </p:nvSpPr>
        <p:spPr>
          <a:xfrm>
            <a:off x="5828331" y="2878450"/>
            <a:ext cx="832116" cy="5185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最终产品包需求</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7068063" y="2878450"/>
            <a:ext cx="2001460" cy="5185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实现和验证产品包需求</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2" name="矩形 71"/>
          <p:cNvSpPr/>
          <p:nvPr/>
        </p:nvSpPr>
        <p:spPr>
          <a:xfrm>
            <a:off x="9512546" y="2878450"/>
            <a:ext cx="832116" cy="5185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交付产品包</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a:xfrm>
            <a:off x="10832835" y="2878450"/>
            <a:ext cx="832116" cy="5185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维护优化产品包</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797480" y="2878450"/>
            <a:ext cx="1362083" cy="518533"/>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SP/BP</a:t>
            </a:r>
            <a:r>
              <a:rPr lang="zh-CN" altLang="en-US" sz="1400" dirty="0">
                <a:solidFill>
                  <a:schemeClr val="tx1"/>
                </a:solidFill>
                <a:latin typeface="微软雅黑" panose="020B0503020204020204" pitchFamily="34" charset="-122"/>
                <a:ea typeface="微软雅黑" panose="020B0503020204020204" pitchFamily="34" charset="-122"/>
              </a:rPr>
              <a:t>输出产品包营销战略</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76" name="直接箭头连接符 75"/>
          <p:cNvCxnSpPr>
            <a:stCxn id="74" idx="3"/>
            <a:endCxn id="69" idx="1"/>
          </p:cNvCxnSpPr>
          <p:nvPr/>
        </p:nvCxnSpPr>
        <p:spPr>
          <a:xfrm>
            <a:off x="2159563" y="3137716"/>
            <a:ext cx="114461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69" idx="3"/>
            <a:endCxn id="70" idx="1"/>
          </p:cNvCxnSpPr>
          <p:nvPr/>
        </p:nvCxnSpPr>
        <p:spPr>
          <a:xfrm>
            <a:off x="4136293" y="3137716"/>
            <a:ext cx="16920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70" idx="3"/>
            <a:endCxn id="71" idx="1"/>
          </p:cNvCxnSpPr>
          <p:nvPr/>
        </p:nvCxnSpPr>
        <p:spPr>
          <a:xfrm>
            <a:off x="6660447" y="3137716"/>
            <a:ext cx="4076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直接箭头连接符 83"/>
          <p:cNvCxnSpPr>
            <a:stCxn id="71" idx="3"/>
            <a:endCxn id="72" idx="1"/>
          </p:cNvCxnSpPr>
          <p:nvPr/>
        </p:nvCxnSpPr>
        <p:spPr>
          <a:xfrm>
            <a:off x="9069523" y="3137716"/>
            <a:ext cx="44302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直接箭头连接符 85"/>
          <p:cNvCxnSpPr>
            <a:stCxn id="72" idx="3"/>
            <a:endCxn id="73" idx="1"/>
          </p:cNvCxnSpPr>
          <p:nvPr/>
        </p:nvCxnSpPr>
        <p:spPr>
          <a:xfrm>
            <a:off x="10344662" y="3137716"/>
            <a:ext cx="4881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8" name="肘形连接符 87"/>
          <p:cNvCxnSpPr>
            <a:endCxn id="69" idx="2"/>
          </p:cNvCxnSpPr>
          <p:nvPr/>
        </p:nvCxnSpPr>
        <p:spPr>
          <a:xfrm rot="5400000" flipH="1" flipV="1">
            <a:off x="3336657" y="3668352"/>
            <a:ext cx="654948" cy="11221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1" name="肘形连接符 90"/>
          <p:cNvCxnSpPr>
            <a:endCxn id="70" idx="2"/>
          </p:cNvCxnSpPr>
          <p:nvPr/>
        </p:nvCxnSpPr>
        <p:spPr>
          <a:xfrm rot="5400000" flipH="1" flipV="1">
            <a:off x="5858378" y="3782996"/>
            <a:ext cx="772025" cy="1693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肘形连接符 92"/>
          <p:cNvCxnSpPr>
            <a:endCxn id="72" idx="2"/>
          </p:cNvCxnSpPr>
          <p:nvPr/>
        </p:nvCxnSpPr>
        <p:spPr>
          <a:xfrm rot="5400000" flipH="1" flipV="1">
            <a:off x="9483910" y="3724315"/>
            <a:ext cx="772025" cy="117364"/>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2252335" y="1316766"/>
            <a:ext cx="9638116" cy="1528624"/>
          </a:xfrm>
          <a:prstGeom prst="rect">
            <a:avLst/>
          </a:prstGeom>
          <a:noFill/>
        </p:spPr>
        <p:txBody>
          <a:bodyPr wrap="square" rtlCol="0">
            <a:spAutoFit/>
          </a:bodyPr>
          <a:lstStyle/>
          <a:p>
            <a:pPr marL="228600" indent="-228600">
              <a:spcBef>
                <a:spcPts val="8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产品包指</a:t>
            </a:r>
            <a:r>
              <a:rPr lang="en-US" altLang="zh-CN" sz="1600" dirty="0">
                <a:latin typeface="微软雅黑" panose="020B0503020204020204" pitchFamily="34" charset="-122"/>
                <a:ea typeface="微软雅黑" panose="020B0503020204020204" pitchFamily="34" charset="-122"/>
              </a:rPr>
              <a:t>PDT</a:t>
            </a:r>
            <a:r>
              <a:rPr lang="zh-CN" altLang="en-US" sz="1600" dirty="0">
                <a:latin typeface="微软雅黑" panose="020B0503020204020204" pitchFamily="34" charset="-122"/>
                <a:ea typeface="微软雅黑" panose="020B0503020204020204" pitchFamily="34" charset="-122"/>
              </a:rPr>
              <a:t>对客户和下游环节交付的统称，是产品的整体概念，包括核心产品、有形产品和附加产品三个层次</a:t>
            </a:r>
            <a:endParaRPr lang="en-US" altLang="zh-CN" sz="1600" dirty="0">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产品包需求是对最终要交付给客户（含内部客户、外部客户）的产品包的完整、准确的正式的描述，是对产品包进行开发、验证、销售、交付的依据</a:t>
            </a:r>
            <a:endParaRPr lang="en-US" altLang="zh-CN" sz="1600" dirty="0">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产品包需求来源于对客户（含内部客户、外部客户）原始需求的分析判断加工</a:t>
            </a:r>
            <a:endParaRPr lang="zh-CN" altLang="en-US" sz="1600" dirty="0">
              <a:latin typeface="微软雅黑" panose="020B0503020204020204" pitchFamily="34" charset="-122"/>
              <a:ea typeface="微软雅黑" panose="020B0503020204020204" pitchFamily="34" charset="-122"/>
            </a:endParaRPr>
          </a:p>
        </p:txBody>
      </p:sp>
      <p:sp>
        <p:nvSpPr>
          <p:cNvPr id="95" name="文本框 94"/>
          <p:cNvSpPr txBox="1"/>
          <p:nvPr/>
        </p:nvSpPr>
        <p:spPr>
          <a:xfrm>
            <a:off x="2264414" y="5267455"/>
            <a:ext cx="9626037" cy="1179810"/>
          </a:xfrm>
          <a:prstGeom prst="rect">
            <a:avLst/>
          </a:prstGeom>
          <a:solidFill>
            <a:schemeClr val="bg1">
              <a:lumMod val="95000"/>
            </a:schemeClr>
          </a:solidFill>
        </p:spPr>
        <p:txBody>
          <a:bodyPr wrap="square" rtlCol="0">
            <a:spAutoFit/>
          </a:bodyPr>
          <a:lstStyle/>
          <a:p>
            <a:pPr marL="228600" indent="-228600">
              <a:spcBef>
                <a:spcPts val="8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对产品包进行商业分析和评估，并定义相应的运作策略和计划，确保产品包取得商业成功。它是各功能部门制定和执行各自产品包支持计划的源文件，以及</a:t>
            </a:r>
            <a:r>
              <a:rPr lang="en-US" altLang="zh-CN" sz="1600" dirty="0">
                <a:latin typeface="微软雅黑" panose="020B0503020204020204" pitchFamily="34" charset="-122"/>
                <a:ea typeface="微软雅黑" panose="020B0503020204020204" pitchFamily="34" charset="-122"/>
              </a:rPr>
              <a:t>PDT</a:t>
            </a:r>
            <a:r>
              <a:rPr lang="zh-CN" altLang="en-US" sz="1600" dirty="0">
                <a:latin typeface="微软雅黑" panose="020B0503020204020204" pitchFamily="34" charset="-122"/>
                <a:ea typeface="微软雅黑" panose="020B0503020204020204" pitchFamily="34" charset="-122"/>
              </a:rPr>
              <a:t>进行项目管理的基础</a:t>
            </a:r>
            <a:endParaRPr lang="en-US" altLang="zh-CN" sz="1600" dirty="0">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600" dirty="0">
                <a:latin typeface="微软雅黑" panose="020B0503020204020204" pitchFamily="34" charset="-122"/>
                <a:ea typeface="微软雅黑" panose="020B0503020204020204" pitchFamily="34" charset="-122"/>
              </a:rPr>
              <a:t>产品包商业计划的目的：对潜在的新硬件、软件或服务，以及将要开拓的相应细分市场机会进行简明的论述，对质量政策与目标进行概括描述，对产品包固有的关键取舍进行分析并基于分析提出建议</a:t>
            </a:r>
            <a:endParaRPr lang="en-US" altLang="zh-CN" sz="1600" dirty="0">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10426997"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2.2.1 </a:t>
            </a:r>
            <a:r>
              <a:rPr lang="zh-CN" altLang="en-US" sz="3200" b="1" dirty="0">
                <a:solidFill>
                  <a:schemeClr val="bg1"/>
                </a:solidFill>
                <a:latin typeface="微软雅黑" panose="020B0503020204020204" pitchFamily="34" charset="-122"/>
                <a:ea typeface="微软雅黑" panose="020B0503020204020204" pitchFamily="34" charset="-122"/>
              </a:rPr>
              <a:t>端到端的主业务流程，决策评审与技术评审分离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42" name="组合 41"/>
          <p:cNvGrpSpPr/>
          <p:nvPr/>
        </p:nvGrpSpPr>
        <p:grpSpPr>
          <a:xfrm>
            <a:off x="335029" y="2291204"/>
            <a:ext cx="11521611" cy="1011008"/>
            <a:chOff x="107505" y="749356"/>
            <a:chExt cx="8641208" cy="758256"/>
          </a:xfrm>
        </p:grpSpPr>
        <p:cxnSp>
          <p:nvCxnSpPr>
            <p:cNvPr id="43" name="直接箭头连接符 42"/>
            <p:cNvCxnSpPr/>
            <p:nvPr/>
          </p:nvCxnSpPr>
          <p:spPr>
            <a:xfrm>
              <a:off x="378190" y="1131590"/>
              <a:ext cx="83705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71600"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195736"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563888"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292080" y="987425"/>
              <a:ext cx="0" cy="1441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6156176"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380312" y="987425"/>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1979712"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2699792"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851920"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427984"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5148064"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6012160"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09774" y="749356"/>
              <a:ext cx="879183" cy="230833"/>
            </a:xfrm>
            <a:prstGeom prst="rect">
              <a:avLst/>
            </a:prstGeom>
            <a:noFill/>
          </p:spPr>
          <p:txBody>
            <a:bodyPr wrap="none" rtlCol="0">
              <a:spAutoFit/>
            </a:bodyPr>
            <a:lstStyle/>
            <a:p>
              <a:r>
                <a:rPr lang="en-US" altLang="zh-CN" sz="1400" dirty="0" err="1">
                  <a:latin typeface="微软雅黑" panose="020B0503020204020204" pitchFamily="34" charset="-122"/>
                  <a:ea typeface="微软雅黑" panose="020B0503020204020204" pitchFamily="34" charset="-122"/>
                </a:rPr>
                <a:t>Chater</a:t>
              </a:r>
              <a:r>
                <a:rPr lang="en-US" altLang="zh-CN" sz="1400" dirty="0">
                  <a:latin typeface="微软雅黑" panose="020B0503020204020204" pitchFamily="34" charset="-122"/>
                  <a:ea typeface="微软雅黑" panose="020B0503020204020204" pitchFamily="34" charset="-122"/>
                </a:rPr>
                <a:t> DCP</a:t>
              </a:r>
              <a:endParaRPr lang="zh-CN" altLang="en-US" sz="14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1935220" y="749356"/>
              <a:ext cx="50398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3275856" y="749356"/>
              <a:ext cx="49677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5890851" y="749356"/>
              <a:ext cx="508793"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7164288" y="749356"/>
              <a:ext cx="33326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cxnSp>
          <p:nvCxnSpPr>
            <p:cNvPr id="61" name="直接连接符 60"/>
            <p:cNvCxnSpPr/>
            <p:nvPr/>
          </p:nvCxnSpPr>
          <p:spPr>
            <a:xfrm>
              <a:off x="8460432" y="987424"/>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8222486" y="749356"/>
              <a:ext cx="40636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EOX</a:t>
              </a:r>
              <a:endParaRPr lang="zh-CN" altLang="en-US" sz="1400"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1705438"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2425518"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3563888"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4153710" y="1276779"/>
              <a:ext cx="477535"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4935766" y="1259908"/>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5799862"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3384191" y="1131590"/>
              <a:ext cx="0" cy="144165"/>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3109917" y="127677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71" name="文本框 70"/>
            <p:cNvSpPr txBox="1"/>
            <p:nvPr/>
          </p:nvSpPr>
          <p:spPr>
            <a:xfrm>
              <a:off x="107505" y="919396"/>
              <a:ext cx="781705"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任务书开发</a:t>
              </a:r>
              <a:endParaRPr lang="zh-CN" altLang="en-US" sz="1335" dirty="0">
                <a:latin typeface="微软雅黑" panose="020B0503020204020204" pitchFamily="34" charset="-122"/>
                <a:ea typeface="微软雅黑" panose="020B0503020204020204" pitchFamily="34" charset="-122"/>
              </a:endParaRPr>
            </a:p>
          </p:txBody>
        </p:sp>
        <p:sp>
          <p:nvSpPr>
            <p:cNvPr id="72" name="文本框 71"/>
            <p:cNvSpPr txBox="1"/>
            <p:nvPr/>
          </p:nvSpPr>
          <p:spPr>
            <a:xfrm>
              <a:off x="1394550"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73" name="文本框 72"/>
            <p:cNvSpPr txBox="1"/>
            <p:nvPr/>
          </p:nvSpPr>
          <p:spPr>
            <a:xfrm>
              <a:off x="2647325"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74" name="文本框 73"/>
            <p:cNvSpPr txBox="1"/>
            <p:nvPr/>
          </p:nvSpPr>
          <p:spPr>
            <a:xfrm>
              <a:off x="4193477"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75" name="文本框 74"/>
            <p:cNvSpPr txBox="1"/>
            <p:nvPr/>
          </p:nvSpPr>
          <p:spPr>
            <a:xfrm>
              <a:off x="5490258"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6610581"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7699799" y="919396"/>
              <a:ext cx="653063"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生命周期</a:t>
              </a:r>
              <a:endParaRPr lang="zh-CN" altLang="en-US" sz="1335" dirty="0">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graphicFrame>
        <p:nvGraphicFramePr>
          <p:cNvPr id="3" name="表格 2"/>
          <p:cNvGraphicFramePr>
            <a:graphicFrameLocks noGrp="1"/>
          </p:cNvGraphicFramePr>
          <p:nvPr/>
        </p:nvGraphicFramePr>
        <p:xfrm>
          <a:off x="559793" y="1028733"/>
          <a:ext cx="11378034" cy="1259840"/>
        </p:xfrm>
        <a:graphic>
          <a:graphicData uri="http://schemas.openxmlformats.org/drawingml/2006/table">
            <a:tbl>
              <a:tblPr firstRow="1" bandRow="1">
                <a:tableStyleId>{5C22544A-7EE6-4342-B048-85BDC9FD1C3A}</a:tableStyleId>
              </a:tblPr>
              <a:tblGrid>
                <a:gridCol w="3615995"/>
                <a:gridCol w="1824203"/>
                <a:gridCol w="2592288"/>
                <a:gridCol w="1632181"/>
                <a:gridCol w="1713367"/>
              </a:tblGrid>
              <a:tr h="325120">
                <a:tc>
                  <a:txBody>
                    <a:bodyPr/>
                    <a:lstStyle/>
                    <a:p>
                      <a:pPr algn="ctr"/>
                      <a:r>
                        <a:rPr lang="en-US" altLang="zh-CN" sz="1300" dirty="0">
                          <a:latin typeface="微软雅黑" panose="020B0503020204020204" pitchFamily="34" charset="-122"/>
                          <a:ea typeface="微软雅黑" panose="020B0503020204020204" pitchFamily="34" charset="-122"/>
                        </a:rPr>
                        <a:t>Charter</a:t>
                      </a:r>
                      <a:r>
                        <a:rPr lang="zh-CN" altLang="en-US" sz="1300" dirty="0">
                          <a:latin typeface="微软雅黑" panose="020B0503020204020204" pitchFamily="34" charset="-122"/>
                          <a:ea typeface="微软雅黑" panose="020B0503020204020204" pitchFamily="34" charset="-122"/>
                        </a:rPr>
                        <a:t>任务书</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概念</a:t>
                      </a:r>
                      <a:r>
                        <a:rPr lang="en-US" altLang="zh-CN" sz="1300" dirty="0">
                          <a:latin typeface="微软雅黑" panose="020B0503020204020204" pitchFamily="34" charset="-122"/>
                          <a:ea typeface="微软雅黑" panose="020B0503020204020204" pitchFamily="34" charset="-122"/>
                        </a:rPr>
                        <a:t>-CDCP</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计划</a:t>
                      </a:r>
                      <a:r>
                        <a:rPr lang="en-US" altLang="zh-CN" sz="1300" dirty="0">
                          <a:latin typeface="微软雅黑" panose="020B0503020204020204" pitchFamily="34" charset="-122"/>
                          <a:ea typeface="微软雅黑" panose="020B0503020204020204" pitchFamily="34" charset="-122"/>
                        </a:rPr>
                        <a:t>-PDCP</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300" dirty="0">
                          <a:latin typeface="微软雅黑" panose="020B0503020204020204" pitchFamily="34" charset="-122"/>
                          <a:ea typeface="微软雅黑" panose="020B0503020204020204" pitchFamily="34" charset="-122"/>
                        </a:rPr>
                        <a:t>早期供货</a:t>
                      </a:r>
                      <a:r>
                        <a:rPr lang="en-US" altLang="zh-CN" sz="1300" dirty="0">
                          <a:latin typeface="微软雅黑" panose="020B0503020204020204" pitchFamily="34" charset="-122"/>
                          <a:ea typeface="微软雅黑" panose="020B0503020204020204" pitchFamily="34" charset="-122"/>
                        </a:rPr>
                        <a:t>-EDCP</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可获得性</a:t>
                      </a:r>
                      <a:r>
                        <a:rPr lang="en-US" altLang="zh-CN" sz="1300" dirty="0">
                          <a:latin typeface="微软雅黑" panose="020B0503020204020204" pitchFamily="34" charset="-122"/>
                          <a:ea typeface="微软雅黑" panose="020B0503020204020204" pitchFamily="34" charset="-122"/>
                        </a:rPr>
                        <a:t>ADCP</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r>
              <a:tr h="934720">
                <a:tc>
                  <a:txBody>
                    <a:bodyPr/>
                    <a:lstStyle/>
                    <a:p>
                      <a:r>
                        <a:rPr lang="zh-CN" altLang="en-US" sz="1300" dirty="0">
                          <a:latin typeface="微软雅黑" panose="020B0503020204020204" pitchFamily="34" charset="-122"/>
                          <a:ea typeface="微软雅黑" panose="020B0503020204020204" pitchFamily="34" charset="-122"/>
                        </a:rPr>
                        <a:t>对未来</a:t>
                      </a:r>
                      <a:r>
                        <a:rPr lang="en-US" altLang="zh-CN" sz="1300" dirty="0">
                          <a:latin typeface="微软雅黑" panose="020B0503020204020204" pitchFamily="34" charset="-122"/>
                          <a:ea typeface="微软雅黑" panose="020B0503020204020204" pitchFamily="34" charset="-122"/>
                        </a:rPr>
                        <a:t>PDT</a:t>
                      </a:r>
                      <a:r>
                        <a:rPr lang="zh-CN" altLang="en-US" sz="1300" dirty="0">
                          <a:latin typeface="微软雅黑" panose="020B0503020204020204" pitchFamily="34" charset="-122"/>
                          <a:ea typeface="微软雅黑" panose="020B0503020204020204" pitchFamily="34" charset="-122"/>
                        </a:rPr>
                        <a:t>要交付的产品包所制定的一些核心要求，包括产品包描述、产品目标及定位、质量策略</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目标、子产品线路标、市场概述、财务分析及</a:t>
                      </a:r>
                      <a:r>
                        <a:rPr lang="en-US" altLang="zh-CN" sz="1300" dirty="0">
                          <a:latin typeface="微软雅黑" panose="020B0503020204020204" pitchFamily="34" charset="-122"/>
                          <a:ea typeface="微软雅黑" panose="020B0503020204020204" pitchFamily="34" charset="-122"/>
                        </a:rPr>
                        <a:t>PDT</a:t>
                      </a:r>
                      <a:r>
                        <a:rPr lang="zh-CN" altLang="en-US" sz="1300" dirty="0">
                          <a:latin typeface="微软雅黑" panose="020B0503020204020204" pitchFamily="34" charset="-122"/>
                          <a:ea typeface="微软雅黑" panose="020B0503020204020204" pitchFamily="34" charset="-122"/>
                        </a:rPr>
                        <a:t>组成等</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在营销、产品线战略和研发之间达成一致的稳定的产品包定义</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清晰的产品包开发计划；对范围</a:t>
                      </a:r>
                      <a:r>
                        <a:rPr lang="en-US" altLang="zh-CN" sz="1300" dirty="0">
                          <a:latin typeface="微软雅黑" panose="020B0503020204020204" pitchFamily="34" charset="-122"/>
                          <a:ea typeface="微软雅黑" panose="020B0503020204020204" pitchFamily="34" charset="-122"/>
                        </a:rPr>
                        <a:t>/</a:t>
                      </a:r>
                      <a:r>
                        <a:rPr lang="zh-CN" altLang="en-US" sz="1300" dirty="0">
                          <a:latin typeface="微软雅黑" panose="020B0503020204020204" pitchFamily="34" charset="-122"/>
                          <a:ea typeface="微软雅黑" panose="020B0503020204020204" pitchFamily="34" charset="-122"/>
                        </a:rPr>
                        <a:t>功能、成本、销量、收入和发布</a:t>
                      </a:r>
                      <a:r>
                        <a:rPr lang="en-US" altLang="zh-CN" sz="1300" dirty="0">
                          <a:latin typeface="微软雅黑" panose="020B0503020204020204" pitchFamily="34" charset="-122"/>
                          <a:ea typeface="微软雅黑" panose="020B0503020204020204" pitchFamily="34" charset="-122"/>
                        </a:rPr>
                        <a:t>/GA</a:t>
                      </a:r>
                      <a:r>
                        <a:rPr lang="zh-CN" altLang="en-US" sz="1300" dirty="0">
                          <a:latin typeface="微软雅黑" panose="020B0503020204020204" pitchFamily="34" charset="-122"/>
                          <a:ea typeface="微软雅黑" panose="020B0503020204020204" pitchFamily="34" charset="-122"/>
                        </a:rPr>
                        <a:t>日期的承诺</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产品包达到足够的质量水平</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制造、服务和营销已为批量交付准备就绪</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r>
            </a:tbl>
          </a:graphicData>
        </a:graphic>
      </p:graphicFrame>
      <p:graphicFrame>
        <p:nvGraphicFramePr>
          <p:cNvPr id="78" name="表格 77"/>
          <p:cNvGraphicFramePr>
            <a:graphicFrameLocks noGrp="1"/>
          </p:cNvGraphicFramePr>
          <p:nvPr/>
        </p:nvGraphicFramePr>
        <p:xfrm>
          <a:off x="544805" y="3243286"/>
          <a:ext cx="11393022" cy="898031"/>
        </p:xfrm>
        <a:graphic>
          <a:graphicData uri="http://schemas.openxmlformats.org/drawingml/2006/table">
            <a:tbl>
              <a:tblPr firstRow="1" bandRow="1">
                <a:tableStyleId>{5C22544A-7EE6-4342-B048-85BDC9FD1C3A}</a:tableStyleId>
              </a:tblPr>
              <a:tblGrid>
                <a:gridCol w="1627575"/>
                <a:gridCol w="1523355"/>
                <a:gridCol w="1056117"/>
                <a:gridCol w="1344149"/>
                <a:gridCol w="2208245"/>
                <a:gridCol w="1728192"/>
                <a:gridCol w="1905389"/>
              </a:tblGrid>
              <a:tr h="325120">
                <a:tc>
                  <a:txBody>
                    <a:bodyPr/>
                    <a:lstStyle/>
                    <a:p>
                      <a:pPr algn="ctr"/>
                      <a:r>
                        <a:rPr lang="en-US" altLang="zh-CN" sz="1300" dirty="0">
                          <a:latin typeface="微软雅黑" panose="020B0503020204020204" pitchFamily="34" charset="-122"/>
                          <a:ea typeface="微软雅黑" panose="020B0503020204020204" pitchFamily="34" charset="-122"/>
                        </a:rPr>
                        <a:t>TR1</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en-US" altLang="zh-CN" sz="1300" dirty="0">
                          <a:latin typeface="微软雅黑" panose="020B0503020204020204" pitchFamily="34" charset="-122"/>
                          <a:ea typeface="微软雅黑" panose="020B0503020204020204" pitchFamily="34" charset="-122"/>
                        </a:rPr>
                        <a:t>TR2</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en-US" altLang="zh-CN" sz="1300" dirty="0">
                          <a:latin typeface="微软雅黑" panose="020B0503020204020204" pitchFamily="34" charset="-122"/>
                          <a:ea typeface="微软雅黑" panose="020B0503020204020204" pitchFamily="34" charset="-122"/>
                        </a:rPr>
                        <a:t>TR3</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en-US" altLang="zh-CN" sz="1300" dirty="0">
                          <a:latin typeface="微软雅黑" panose="020B0503020204020204" pitchFamily="34" charset="-122"/>
                          <a:ea typeface="微软雅黑" panose="020B0503020204020204" pitchFamily="34" charset="-122"/>
                        </a:rPr>
                        <a:t>TR4</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en-US" altLang="zh-CN" sz="1300" dirty="0">
                          <a:latin typeface="微软雅黑" panose="020B0503020204020204" pitchFamily="34" charset="-122"/>
                          <a:ea typeface="微软雅黑" panose="020B0503020204020204" pitchFamily="34" charset="-122"/>
                        </a:rPr>
                        <a:t>TR4A</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en-US" altLang="zh-CN" sz="1300" dirty="0">
                          <a:latin typeface="微软雅黑" panose="020B0503020204020204" pitchFamily="34" charset="-122"/>
                          <a:ea typeface="微软雅黑" panose="020B0503020204020204" pitchFamily="34" charset="-122"/>
                        </a:rPr>
                        <a:t>TR5</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c>
                  <a:txBody>
                    <a:bodyPr/>
                    <a:lstStyle/>
                    <a:p>
                      <a:pPr algn="ctr"/>
                      <a:r>
                        <a:rPr lang="en-US" altLang="zh-CN" sz="1300" dirty="0">
                          <a:latin typeface="微软雅黑" panose="020B0503020204020204" pitchFamily="34" charset="-122"/>
                          <a:ea typeface="微软雅黑" panose="020B0503020204020204" pitchFamily="34" charset="-122"/>
                        </a:rPr>
                        <a:t>TR6</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tx1"/>
                    </a:solidFill>
                  </a:tcPr>
                </a:tc>
              </a:tr>
              <a:tr h="572911">
                <a:tc>
                  <a:txBody>
                    <a:bodyPr/>
                    <a:lstStyle/>
                    <a:p>
                      <a:r>
                        <a:rPr lang="zh-CN" altLang="en-US" sz="1300" dirty="0">
                          <a:latin typeface="微软雅黑" panose="020B0503020204020204" pitchFamily="34" charset="-122"/>
                          <a:ea typeface="微软雅黑" panose="020B0503020204020204" pitchFamily="34" charset="-122"/>
                        </a:rPr>
                        <a:t>产品需求、产品概念</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架构与系统设计</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概要设计</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详细设计、</a:t>
                      </a:r>
                      <a:r>
                        <a:rPr lang="en-US" altLang="zh-CN" sz="1300" dirty="0">
                          <a:latin typeface="微软雅黑" panose="020B0503020204020204" pitchFamily="34" charset="-122"/>
                          <a:ea typeface="微软雅黑" panose="020B0503020204020204" pitchFamily="34" charset="-122"/>
                        </a:rPr>
                        <a:t>BBFV</a:t>
                      </a:r>
                      <a:r>
                        <a:rPr lang="zh-CN" altLang="en-US" sz="1300" dirty="0">
                          <a:latin typeface="微软雅黑" panose="020B0503020204020204" pitchFamily="34" charset="-122"/>
                          <a:ea typeface="微软雅黑" panose="020B0503020204020204" pitchFamily="34" charset="-122"/>
                        </a:rPr>
                        <a:t>测试结果</a:t>
                      </a:r>
                      <a:endParaRPr lang="en-US" altLang="zh-CN"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原型机的质量（</a:t>
                      </a:r>
                      <a:r>
                        <a:rPr lang="en-US" altLang="zh-CN" sz="1300" dirty="0">
                          <a:latin typeface="微软雅黑" panose="020B0503020204020204" pitchFamily="34" charset="-122"/>
                          <a:ea typeface="微软雅黑" panose="020B0503020204020204" pitchFamily="34" charset="-122"/>
                        </a:rPr>
                        <a:t>SDV</a:t>
                      </a:r>
                      <a:r>
                        <a:rPr lang="zh-CN" altLang="en-US" sz="1300" dirty="0">
                          <a:latin typeface="微软雅黑" panose="020B0503020204020204" pitchFamily="34" charset="-122"/>
                          <a:ea typeface="微软雅黑" panose="020B0503020204020204" pitchFamily="34" charset="-122"/>
                        </a:rPr>
                        <a:t>结果）和初始产品的准备情况</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初始产品的质量（</a:t>
                      </a:r>
                      <a:r>
                        <a:rPr lang="en-US" altLang="zh-CN" sz="1300" dirty="0">
                          <a:latin typeface="微软雅黑" panose="020B0503020204020204" pitchFamily="34" charset="-122"/>
                          <a:ea typeface="微软雅黑" panose="020B0503020204020204" pitchFamily="34" charset="-122"/>
                        </a:rPr>
                        <a:t>SIT</a:t>
                      </a:r>
                      <a:r>
                        <a:rPr lang="zh-CN" altLang="en-US" sz="1300" dirty="0">
                          <a:latin typeface="微软雅黑" panose="020B0503020204020204" pitchFamily="34" charset="-122"/>
                          <a:ea typeface="微软雅黑" panose="020B0503020204020204" pitchFamily="34" charset="-122"/>
                        </a:rPr>
                        <a:t>结果）</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en-US" altLang="zh-CN" sz="1300" kern="1200" dirty="0">
                          <a:solidFill>
                            <a:schemeClr val="dk1"/>
                          </a:solidFill>
                          <a:latin typeface="微软雅黑" panose="020B0503020204020204" pitchFamily="34" charset="-122"/>
                          <a:ea typeface="微软雅黑" panose="020B0503020204020204" pitchFamily="34" charset="-122"/>
                          <a:cs typeface="+mn-cs"/>
                        </a:rPr>
                        <a:t>BETA</a:t>
                      </a:r>
                      <a:r>
                        <a:rPr lang="zh-CN" altLang="en-US" sz="1300" kern="1200" dirty="0">
                          <a:solidFill>
                            <a:schemeClr val="dk1"/>
                          </a:solidFill>
                          <a:latin typeface="微软雅黑" panose="020B0503020204020204" pitchFamily="34" charset="-122"/>
                          <a:ea typeface="微软雅黑" panose="020B0503020204020204" pitchFamily="34" charset="-122"/>
                          <a:cs typeface="+mn-cs"/>
                        </a:rPr>
                        <a:t>、</a:t>
                      </a:r>
                      <a:r>
                        <a:rPr lang="zh-CN" altLang="en-US" sz="1300" dirty="0">
                          <a:latin typeface="微软雅黑" panose="020B0503020204020204" pitchFamily="34" charset="-122"/>
                          <a:ea typeface="微软雅黑" panose="020B0503020204020204" pitchFamily="34" charset="-122"/>
                        </a:rPr>
                        <a:t>制造系统验证、认证和标杆测试结果</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r>
            </a:tbl>
          </a:graphicData>
        </a:graphic>
      </p:graphicFrame>
      <p:graphicFrame>
        <p:nvGraphicFramePr>
          <p:cNvPr id="4" name="表格 3"/>
          <p:cNvGraphicFramePr>
            <a:graphicFrameLocks noGrp="1"/>
          </p:cNvGraphicFramePr>
          <p:nvPr/>
        </p:nvGraphicFramePr>
        <p:xfrm>
          <a:off x="543720" y="4197086"/>
          <a:ext cx="11394104" cy="2369692"/>
        </p:xfrm>
        <a:graphic>
          <a:graphicData uri="http://schemas.openxmlformats.org/drawingml/2006/table">
            <a:tbl>
              <a:tblPr firstRow="1" bandRow="1">
                <a:tableStyleId>{5C22544A-7EE6-4342-B048-85BDC9FD1C3A}</a:tableStyleId>
              </a:tblPr>
              <a:tblGrid>
                <a:gridCol w="845712"/>
                <a:gridCol w="2700299"/>
                <a:gridCol w="1142173"/>
                <a:gridCol w="1344149"/>
                <a:gridCol w="1440160"/>
                <a:gridCol w="1073085"/>
                <a:gridCol w="1424263"/>
                <a:gridCol w="1424263"/>
              </a:tblGrid>
              <a:tr h="378332">
                <a:tc>
                  <a:txBody>
                    <a:bodyPr/>
                    <a:lstStyle/>
                    <a:p>
                      <a:pPr algn="ct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规格（功能、性能、结构）</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产品数据</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采购</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制造</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资料</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服务</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c>
                  <a:txBody>
                    <a:bodyPr/>
                    <a:lstStyle/>
                    <a:p>
                      <a:pPr algn="ctr"/>
                      <a:r>
                        <a:rPr lang="zh-CN" altLang="en-US" sz="1300" dirty="0">
                          <a:latin typeface="微软雅黑" panose="020B0503020204020204" pitchFamily="34" charset="-122"/>
                          <a:ea typeface="微软雅黑" panose="020B0503020204020204" pitchFamily="34" charset="-122"/>
                        </a:rPr>
                        <a:t>可获得性</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nchor="ctr">
                    <a:solidFill>
                      <a:schemeClr val="tx1"/>
                    </a:solidFill>
                  </a:tcPr>
                </a:tc>
              </a:tr>
              <a:tr h="528320">
                <a:tc>
                  <a:txBody>
                    <a:bodyPr/>
                    <a:lstStyle/>
                    <a:p>
                      <a:pPr algn="ctr"/>
                      <a:r>
                        <a:rPr lang="en-US" altLang="zh-CN" sz="1300" b="1" dirty="0">
                          <a:latin typeface="微软雅黑" panose="020B0503020204020204" pitchFamily="34" charset="-122"/>
                          <a:ea typeface="微软雅黑" panose="020B0503020204020204" pitchFamily="34" charset="-122"/>
                        </a:rPr>
                        <a:t>TR4</a:t>
                      </a:r>
                      <a:endParaRPr lang="zh-CN" altLang="en-US" sz="1300" b="1" dirty="0">
                        <a:latin typeface="微软雅黑" panose="020B0503020204020204" pitchFamily="34" charset="-122"/>
                        <a:ea typeface="微软雅黑" panose="020B0503020204020204" pitchFamily="34" charset="-122"/>
                      </a:endParaRPr>
                    </a:p>
                  </a:txBody>
                  <a:tcPr marL="121920" marR="121920" marT="60960" marB="60960" anchor="ctr">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模块、单板级功能完成并进行了调测</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开发物料采购</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endParaRPr lang="zh-CN" altLang="en-US" sz="130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endParaRPr lang="zh-CN" altLang="en-US" sz="130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不能发货</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r>
              <a:tr h="731520">
                <a:tc>
                  <a:txBody>
                    <a:bodyPr/>
                    <a:lstStyle/>
                    <a:p>
                      <a:pPr algn="ctr"/>
                      <a:r>
                        <a:rPr lang="en-US" altLang="zh-CN" sz="1300" b="1" dirty="0">
                          <a:latin typeface="微软雅黑" panose="020B0503020204020204" pitchFamily="34" charset="-122"/>
                          <a:ea typeface="微软雅黑" panose="020B0503020204020204" pitchFamily="34" charset="-122"/>
                        </a:rPr>
                        <a:t>TR4A</a:t>
                      </a:r>
                      <a:endParaRPr lang="zh-CN" altLang="en-US" sz="1300" b="1" dirty="0">
                        <a:latin typeface="微软雅黑" panose="020B0503020204020204" pitchFamily="34" charset="-122"/>
                        <a:ea typeface="微软雅黑" panose="020B0503020204020204" pitchFamily="34" charset="-122"/>
                      </a:endParaRPr>
                    </a:p>
                  </a:txBody>
                  <a:tcPr marL="121920" marR="121920" marT="60960" marB="60960" anchor="ctr">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系统级的功能测试完成、少量性能已经测试，产品稳定性和可靠性不能保障</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en-US" altLang="zh-CN" sz="1300" dirty="0">
                          <a:latin typeface="微软雅黑" panose="020B0503020204020204" pitchFamily="34" charset="-122"/>
                          <a:ea typeface="微软雅黑" panose="020B0503020204020204" pitchFamily="34" charset="-122"/>
                        </a:rPr>
                        <a:t>BOM</a:t>
                      </a:r>
                      <a:r>
                        <a:rPr lang="zh-CN" altLang="en-US" sz="1300" dirty="0">
                          <a:latin typeface="微软雅黑" panose="020B0503020204020204" pitchFamily="34" charset="-122"/>
                          <a:ea typeface="微软雅黑" panose="020B0503020204020204" pitchFamily="34" charset="-122"/>
                        </a:rPr>
                        <a:t>发布</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试制物料到达</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启动试制，工艺文件初步归档</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资料开发完成</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不能发货</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r>
              <a:tr h="731520">
                <a:tc>
                  <a:txBody>
                    <a:bodyPr/>
                    <a:lstStyle/>
                    <a:p>
                      <a:pPr algn="ctr"/>
                      <a:r>
                        <a:rPr lang="en-US" altLang="zh-CN" sz="1300" b="1" dirty="0">
                          <a:latin typeface="微软雅黑" panose="020B0503020204020204" pitchFamily="34" charset="-122"/>
                          <a:ea typeface="微软雅黑" panose="020B0503020204020204" pitchFamily="34" charset="-122"/>
                        </a:rPr>
                        <a:t>TR5</a:t>
                      </a:r>
                      <a:endParaRPr lang="zh-CN" altLang="en-US" sz="1300" b="1" dirty="0">
                        <a:latin typeface="微软雅黑" panose="020B0503020204020204" pitchFamily="34" charset="-122"/>
                        <a:ea typeface="微软雅黑" panose="020B0503020204020204" pitchFamily="34" charset="-122"/>
                      </a:endParaRPr>
                    </a:p>
                  </a:txBody>
                  <a:tcPr marL="121920" marR="121920" marT="60960" marB="60960" anchor="ctr">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系统级的功能、性能完成内部测试，但没有进行认证测试和外部测试</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维护更新</a:t>
                      </a:r>
                      <a:r>
                        <a:rPr lang="en-US" altLang="zh-CN" sz="1300" dirty="0">
                          <a:latin typeface="微软雅黑" panose="020B0503020204020204" pitchFamily="34" charset="-122"/>
                          <a:ea typeface="微软雅黑" panose="020B0503020204020204" pitchFamily="34" charset="-122"/>
                        </a:rPr>
                        <a:t>BOM</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选定最终的供应商，批量物料采购</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工艺装备完成开发，并部分验证</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资料测试完成</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进行可服务性、可安装性的测试，培训完成</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c>
                  <a:txBody>
                    <a:bodyPr/>
                    <a:lstStyle/>
                    <a:p>
                      <a:r>
                        <a:rPr lang="zh-CN" altLang="en-US" sz="1300" dirty="0">
                          <a:latin typeface="微软雅黑" panose="020B0503020204020204" pitchFamily="34" charset="-122"/>
                          <a:ea typeface="微软雅黑" panose="020B0503020204020204" pitchFamily="34" charset="-122"/>
                        </a:rPr>
                        <a:t>少量早期发货（</a:t>
                      </a:r>
                      <a:r>
                        <a:rPr lang="en-US" altLang="zh-CN" sz="1300" dirty="0">
                          <a:latin typeface="微软雅黑" panose="020B0503020204020204" pitchFamily="34" charset="-122"/>
                          <a:ea typeface="微软雅黑" panose="020B0503020204020204" pitchFamily="34" charset="-122"/>
                        </a:rPr>
                        <a:t>EDCP</a:t>
                      </a:r>
                      <a:r>
                        <a:rPr lang="zh-CN" altLang="en-US" sz="1300" dirty="0">
                          <a:latin typeface="微软雅黑" panose="020B0503020204020204" pitchFamily="34" charset="-122"/>
                          <a:ea typeface="微软雅黑" panose="020B0503020204020204" pitchFamily="34" charset="-122"/>
                        </a:rPr>
                        <a:t>之后）</a:t>
                      </a:r>
                      <a:endParaRPr lang="zh-CN" altLang="en-US" sz="1300" dirty="0">
                        <a:latin typeface="微软雅黑" panose="020B0503020204020204" pitchFamily="34" charset="-122"/>
                        <a:ea typeface="微软雅黑" panose="020B0503020204020204" pitchFamily="34" charset="-122"/>
                      </a:endParaRPr>
                    </a:p>
                  </a:txBody>
                  <a:tcPr marL="121920" marR="121920" marT="60960" marB="60960">
                    <a:solidFill>
                      <a:schemeClr val="bg1">
                        <a:lumMod val="95000"/>
                      </a:schemeClr>
                    </a:solidFill>
                  </a:tcPr>
                </a:tc>
              </a:tr>
            </a:tbl>
          </a:graphicData>
        </a:graphic>
      </p:graphicFrame>
      <p:sp>
        <p:nvSpPr>
          <p:cNvPr id="10" name="文本框 9"/>
          <p:cNvSpPr txBox="1"/>
          <p:nvPr/>
        </p:nvSpPr>
        <p:spPr>
          <a:xfrm>
            <a:off x="125847" y="1026103"/>
            <a:ext cx="430887" cy="1262469"/>
          </a:xfrm>
          <a:prstGeom prst="rect">
            <a:avLst/>
          </a:prstGeom>
          <a:noFill/>
          <a:ln w="12700">
            <a:solidFill>
              <a:srgbClr val="FF0000"/>
            </a:solidFill>
          </a:ln>
        </p:spPr>
        <p:txBody>
          <a:bodyPr vert="eaVert" wrap="square" rtlCol="0">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决策评审</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79" name="文本框 78"/>
          <p:cNvSpPr txBox="1"/>
          <p:nvPr/>
        </p:nvSpPr>
        <p:spPr>
          <a:xfrm>
            <a:off x="81724" y="3262594"/>
            <a:ext cx="430887" cy="3333212"/>
          </a:xfrm>
          <a:prstGeom prst="rect">
            <a:avLst/>
          </a:prstGeom>
          <a:noFill/>
          <a:ln w="12700">
            <a:solidFill>
              <a:srgbClr val="FF0000"/>
            </a:solidFill>
          </a:ln>
        </p:spPr>
        <p:txBody>
          <a:bodyPr vert="eaVert" wrap="square" rtlCol="0" anchor="ctr">
            <a:spAutoFit/>
          </a:bodyPr>
          <a:lstStyle/>
          <a:p>
            <a:pPr algn="ctr"/>
            <a:r>
              <a:rPr lang="zh-CN" altLang="en-US" sz="1600" b="1" dirty="0">
                <a:solidFill>
                  <a:srgbClr val="C00000"/>
                </a:solidFill>
                <a:latin typeface="微软雅黑" panose="020B0503020204020204" pitchFamily="34" charset="-122"/>
                <a:ea typeface="微软雅黑" panose="020B0503020204020204" pitchFamily="34" charset="-122"/>
              </a:rPr>
              <a:t>技术评审</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sp>
        <p:nvSpPr>
          <p:cNvPr id="11" name="上下箭头 10"/>
          <p:cNvSpPr/>
          <p:nvPr/>
        </p:nvSpPr>
        <p:spPr>
          <a:xfrm>
            <a:off x="114275" y="2490757"/>
            <a:ext cx="317709" cy="620187"/>
          </a:xfrm>
          <a:prstGeom prst="up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10426997"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2.2.1 </a:t>
            </a:r>
            <a:r>
              <a:rPr lang="zh-CN" altLang="en-US" sz="3200" b="1" dirty="0">
                <a:solidFill>
                  <a:schemeClr val="bg1"/>
                </a:solidFill>
                <a:latin typeface="微软雅黑" panose="020B0503020204020204" pitchFamily="34" charset="-122"/>
                <a:ea typeface="微软雅黑" panose="020B0503020204020204" pitchFamily="34" charset="-122"/>
              </a:rPr>
              <a:t>端到端主业务流程：基于统一框架适配差异示例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80" name="灯片编号占位符 9"/>
          <p:cNvSpPr txBox="1"/>
          <p:nvPr/>
        </p:nvSpPr>
        <p:spPr>
          <a:xfrm>
            <a:off x="8737600" y="6356351"/>
            <a:ext cx="2844800" cy="365125"/>
          </a:xfrm>
          <a:prstGeom prst="rect">
            <a:avLst/>
          </a:prstGeom>
        </p:spPr>
        <p:txBody>
          <a:bodyPr vert="horz" lIns="91440" tIns="45720" rIns="91440" bIns="45720" rtlCol="0" anchor="ctr"/>
          <a:lstStyle>
            <a:defPPr>
              <a:defRPr lang="zh-CN"/>
            </a:defPPr>
            <a:lvl1pPr algn="r" defTabSz="913130" rtl="0" eaLnBrk="0" fontAlgn="base" hangingPunct="0">
              <a:spcBef>
                <a:spcPct val="0"/>
              </a:spcBef>
              <a:spcAft>
                <a:spcPct val="0"/>
              </a:spcAft>
              <a:defRPr sz="1600" kern="1200">
                <a:solidFill>
                  <a:schemeClr val="tx1">
                    <a:tint val="75000"/>
                  </a:schemeClr>
                </a:solidFill>
                <a:latin typeface="MyriadRegular"/>
                <a:ea typeface="文鼎CS中等线"/>
                <a:cs typeface="文鼎CS中等线"/>
              </a:defRPr>
            </a:lvl1pPr>
            <a:lvl2pPr marL="4559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2pPr>
            <a:lvl3pPr marL="9131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3pPr>
            <a:lvl4pPr marL="13703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4pPr>
            <a:lvl5pPr marL="1827530" indent="1905" algn="l" defTabSz="913130" rtl="0" eaLnBrk="0" fontAlgn="base" hangingPunct="0">
              <a:spcBef>
                <a:spcPct val="0"/>
              </a:spcBef>
              <a:spcAft>
                <a:spcPct val="0"/>
              </a:spcAft>
              <a:defRPr sz="1900" kern="1200">
                <a:solidFill>
                  <a:schemeClr val="tx1"/>
                </a:solidFill>
                <a:latin typeface="MyriadRegular"/>
                <a:ea typeface="文鼎CS中等线"/>
                <a:cs typeface="文鼎CS中等线"/>
              </a:defRPr>
            </a:lvl5pPr>
            <a:lvl6pPr marL="2286000" algn="l" defTabSz="914400" rtl="0" eaLnBrk="1" latinLnBrk="0" hangingPunct="1">
              <a:defRPr sz="1900" kern="1200">
                <a:solidFill>
                  <a:schemeClr val="tx1"/>
                </a:solidFill>
                <a:latin typeface="MyriadRegular"/>
                <a:ea typeface="文鼎CS中等线"/>
                <a:cs typeface="文鼎CS中等线"/>
              </a:defRPr>
            </a:lvl6pPr>
            <a:lvl7pPr marL="2743200" algn="l" defTabSz="914400" rtl="0" eaLnBrk="1" latinLnBrk="0" hangingPunct="1">
              <a:defRPr sz="1900" kern="1200">
                <a:solidFill>
                  <a:schemeClr val="tx1"/>
                </a:solidFill>
                <a:latin typeface="MyriadRegular"/>
                <a:ea typeface="文鼎CS中等线"/>
                <a:cs typeface="文鼎CS中等线"/>
              </a:defRPr>
            </a:lvl7pPr>
            <a:lvl8pPr marL="3200400" algn="l" defTabSz="914400" rtl="0" eaLnBrk="1" latinLnBrk="0" hangingPunct="1">
              <a:defRPr sz="1900" kern="1200">
                <a:solidFill>
                  <a:schemeClr val="tx1"/>
                </a:solidFill>
                <a:latin typeface="MyriadRegular"/>
                <a:ea typeface="文鼎CS中等线"/>
                <a:cs typeface="文鼎CS中等线"/>
              </a:defRPr>
            </a:lvl8pPr>
            <a:lvl9pPr marL="3657600" algn="l" defTabSz="914400" rtl="0" eaLnBrk="1" latinLnBrk="0" hangingPunct="1">
              <a:defRPr sz="1900" kern="1200">
                <a:solidFill>
                  <a:schemeClr val="tx1"/>
                </a:solidFill>
                <a:latin typeface="MyriadRegular"/>
                <a:ea typeface="文鼎CS中等线"/>
                <a:cs typeface="文鼎CS中等线"/>
              </a:defRPr>
            </a:lvl9pPr>
          </a:lstStyle>
          <a:p>
            <a:fld id="{3035ED93-17FC-4FE4-A1D1-0058140FE02A}" type="slidenum">
              <a:rPr lang="zh-CN" altLang="en-US" smtClean="0"/>
            </a:fld>
            <a:endParaRPr lang="zh-CN" altLang="en-US"/>
          </a:p>
        </p:txBody>
      </p:sp>
      <p:cxnSp>
        <p:nvCxnSpPr>
          <p:cNvPr id="81" name="直接箭头连接符 80"/>
          <p:cNvCxnSpPr/>
          <p:nvPr/>
        </p:nvCxnSpPr>
        <p:spPr>
          <a:xfrm>
            <a:off x="2013554" y="2018432"/>
            <a:ext cx="963496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2013553" y="182621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3605903" y="182621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6485868" y="182621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9456373" y="1826213"/>
            <a:ext cx="0" cy="192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0561105" y="182621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1613075" y="1826213"/>
            <a:ext cx="0" cy="19222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a:off x="3242468"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3991808"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0" name="直接连接符 89"/>
          <p:cNvCxnSpPr/>
          <p:nvPr/>
        </p:nvCxnSpPr>
        <p:spPr>
          <a:xfrm>
            <a:off x="7418175"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a:xfrm>
            <a:off x="8315873"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9324816"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3" name="直接连接符 92"/>
          <p:cNvCxnSpPr/>
          <p:nvPr/>
        </p:nvCxnSpPr>
        <p:spPr>
          <a:xfrm>
            <a:off x="10416480"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94" name="文本框 93"/>
          <p:cNvSpPr txBox="1"/>
          <p:nvPr/>
        </p:nvSpPr>
        <p:spPr>
          <a:xfrm>
            <a:off x="3215681" y="1508788"/>
            <a:ext cx="6719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95" name="文本框 94"/>
          <p:cNvSpPr txBox="1"/>
          <p:nvPr/>
        </p:nvSpPr>
        <p:spPr>
          <a:xfrm>
            <a:off x="6054429" y="1508788"/>
            <a:ext cx="66236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96" name="文本框 95"/>
          <p:cNvSpPr txBox="1"/>
          <p:nvPr/>
        </p:nvSpPr>
        <p:spPr>
          <a:xfrm>
            <a:off x="10163680" y="1508788"/>
            <a:ext cx="67839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97" name="文本框 96"/>
          <p:cNvSpPr txBox="1"/>
          <p:nvPr/>
        </p:nvSpPr>
        <p:spPr>
          <a:xfrm>
            <a:off x="11289496" y="1508788"/>
            <a:ext cx="44435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sp>
        <p:nvSpPr>
          <p:cNvPr id="98" name="文本框 97"/>
          <p:cNvSpPr txBox="1"/>
          <p:nvPr/>
        </p:nvSpPr>
        <p:spPr>
          <a:xfrm>
            <a:off x="2831638" y="221201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99" name="文本框 98"/>
          <p:cNvSpPr txBox="1"/>
          <p:nvPr/>
        </p:nvSpPr>
        <p:spPr>
          <a:xfrm>
            <a:off x="3580975" y="221201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100" name="文本框 99"/>
          <p:cNvSpPr txBox="1"/>
          <p:nvPr/>
        </p:nvSpPr>
        <p:spPr>
          <a:xfrm>
            <a:off x="7086604" y="221201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101" name="文本框 100"/>
          <p:cNvSpPr txBox="1"/>
          <p:nvPr/>
        </p:nvSpPr>
        <p:spPr>
          <a:xfrm>
            <a:off x="7905043" y="2212018"/>
            <a:ext cx="636713"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102" name="文本框 101"/>
          <p:cNvSpPr txBox="1"/>
          <p:nvPr/>
        </p:nvSpPr>
        <p:spPr>
          <a:xfrm>
            <a:off x="9006818" y="218952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103" name="文本框 102"/>
          <p:cNvSpPr txBox="1"/>
          <p:nvPr/>
        </p:nvSpPr>
        <p:spPr>
          <a:xfrm>
            <a:off x="9966924" y="221201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cxnSp>
        <p:nvCxnSpPr>
          <p:cNvPr id="104" name="直接连接符 103"/>
          <p:cNvCxnSpPr/>
          <p:nvPr/>
        </p:nvCxnSpPr>
        <p:spPr>
          <a:xfrm>
            <a:off x="5985939" y="201843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105" name="文本框 104"/>
          <p:cNvSpPr txBox="1"/>
          <p:nvPr/>
        </p:nvSpPr>
        <p:spPr>
          <a:xfrm>
            <a:off x="5646444" y="221201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106" name="文本框 105"/>
          <p:cNvSpPr txBox="1"/>
          <p:nvPr/>
        </p:nvSpPr>
        <p:spPr>
          <a:xfrm>
            <a:off x="2647085" y="173550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107" name="文本框 106"/>
          <p:cNvSpPr txBox="1"/>
          <p:nvPr/>
        </p:nvSpPr>
        <p:spPr>
          <a:xfrm>
            <a:off x="4523599" y="173550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108" name="文本框 107"/>
          <p:cNvSpPr txBox="1"/>
          <p:nvPr/>
        </p:nvSpPr>
        <p:spPr>
          <a:xfrm>
            <a:off x="7547449" y="173550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109" name="文本框 108"/>
          <p:cNvSpPr txBox="1"/>
          <p:nvPr/>
        </p:nvSpPr>
        <p:spPr>
          <a:xfrm>
            <a:off x="9503174" y="173550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10704513" y="173550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sp>
        <p:nvSpPr>
          <p:cNvPr id="111" name="文本框 110"/>
          <p:cNvSpPr txBox="1"/>
          <p:nvPr/>
        </p:nvSpPr>
        <p:spPr>
          <a:xfrm>
            <a:off x="504253" y="1045314"/>
            <a:ext cx="10785243" cy="523348"/>
          </a:xfrm>
          <a:prstGeom prst="rect">
            <a:avLst/>
          </a:prstGeom>
          <a:solidFill>
            <a:schemeClr val="bg1"/>
          </a:solidFill>
          <a:ln>
            <a:noFill/>
          </a:ln>
        </p:spPr>
        <p:txBody>
          <a:bodyPr wrap="square" rtlCol="0">
            <a:spAutoFit/>
          </a:bodyPr>
          <a:lstStyle>
            <a:defPPr>
              <a:defRPr lang="zh-CN"/>
            </a:defPPr>
            <a:lvl1pPr>
              <a:lnSpc>
                <a:spcPct val="150000"/>
              </a:lnSpc>
              <a:defRPr sz="1400" b="1">
                <a:solidFill>
                  <a:srgbClr val="C00000"/>
                </a:solidFill>
                <a:latin typeface="微软雅黑" panose="020B0503020204020204" pitchFamily="34" charset="-122"/>
                <a:ea typeface="微软雅黑" panose="020B0503020204020204" pitchFamily="34" charset="-122"/>
              </a:defRPr>
            </a:lvl1pPr>
          </a:lstStyle>
          <a:p>
            <a:r>
              <a:rPr lang="zh-CN" altLang="en-US" sz="1865" dirty="0">
                <a:solidFill>
                  <a:schemeClr val="tx1"/>
                </a:solidFill>
              </a:rPr>
              <a:t>解决方案开发遵循</a:t>
            </a:r>
            <a:r>
              <a:rPr lang="en-US" altLang="zh-CN" sz="1865" dirty="0">
                <a:solidFill>
                  <a:schemeClr val="tx1"/>
                </a:solidFill>
              </a:rPr>
              <a:t>IPD</a:t>
            </a:r>
            <a:r>
              <a:rPr lang="zh-CN" altLang="en-US" sz="1865" dirty="0">
                <a:solidFill>
                  <a:schemeClr val="tx1"/>
                </a:solidFill>
              </a:rPr>
              <a:t>流程框架，采用</a:t>
            </a:r>
            <a:r>
              <a:rPr lang="zh-CN" altLang="en-US" sz="1865" dirty="0"/>
              <a:t>“设计往下分解，测试往上集成”的</a:t>
            </a:r>
            <a:r>
              <a:rPr lang="en-US" altLang="zh-CN" sz="1865" dirty="0">
                <a:solidFill>
                  <a:schemeClr val="tx1"/>
                </a:solidFill>
              </a:rPr>
              <a:t>V</a:t>
            </a:r>
            <a:r>
              <a:rPr lang="zh-CN" altLang="en-US" sz="1865" dirty="0">
                <a:solidFill>
                  <a:schemeClr val="tx1"/>
                </a:solidFill>
              </a:rPr>
              <a:t>型方法论</a:t>
            </a:r>
            <a:endParaRPr lang="zh-CN" altLang="en-US" sz="1865" dirty="0">
              <a:solidFill>
                <a:schemeClr val="tx1"/>
              </a:solidFill>
            </a:endParaRPr>
          </a:p>
        </p:txBody>
      </p:sp>
      <p:sp>
        <p:nvSpPr>
          <p:cNvPr id="112" name="文本框 111"/>
          <p:cNvSpPr txBox="1"/>
          <p:nvPr/>
        </p:nvSpPr>
        <p:spPr>
          <a:xfrm>
            <a:off x="1303532" y="2278882"/>
            <a:ext cx="471989" cy="1286571"/>
          </a:xfrm>
          <a:prstGeom prst="rect">
            <a:avLst/>
          </a:prstGeom>
          <a:noFill/>
        </p:spPr>
        <p:txBody>
          <a:bodyPr vert="eaVert" wrap="none" rtlCol="0">
            <a:spAutoFit/>
          </a:bodyPr>
          <a:lstStyle/>
          <a:p>
            <a:r>
              <a:rPr lang="zh-CN" altLang="en-US" sz="1865" dirty="0">
                <a:latin typeface="微软雅黑" panose="020B0503020204020204" pitchFamily="34" charset="-122"/>
                <a:ea typeface="微软雅黑" panose="020B0503020204020204" pitchFamily="34" charset="-122"/>
              </a:rPr>
              <a:t>解决方案层</a:t>
            </a:r>
            <a:endParaRPr lang="zh-CN" altLang="en-US" sz="1865" dirty="0">
              <a:latin typeface="微软雅黑" panose="020B0503020204020204" pitchFamily="34" charset="-122"/>
              <a:ea typeface="微软雅黑" panose="020B0503020204020204" pitchFamily="34" charset="-122"/>
            </a:endParaRPr>
          </a:p>
        </p:txBody>
      </p:sp>
      <p:sp>
        <p:nvSpPr>
          <p:cNvPr id="113" name="文本框 112"/>
          <p:cNvSpPr txBox="1"/>
          <p:nvPr/>
        </p:nvSpPr>
        <p:spPr>
          <a:xfrm>
            <a:off x="1303532" y="4411947"/>
            <a:ext cx="471989" cy="808876"/>
          </a:xfrm>
          <a:prstGeom prst="rect">
            <a:avLst/>
          </a:prstGeom>
          <a:noFill/>
        </p:spPr>
        <p:txBody>
          <a:bodyPr vert="eaVert" wrap="none" rtlCol="0">
            <a:spAutoFit/>
          </a:bodyPr>
          <a:lstStyle/>
          <a:p>
            <a:r>
              <a:rPr lang="zh-CN" altLang="en-US" sz="1865" dirty="0">
                <a:latin typeface="微软雅黑" panose="020B0503020204020204" pitchFamily="34" charset="-122"/>
                <a:ea typeface="微软雅黑" panose="020B0503020204020204" pitchFamily="34" charset="-122"/>
              </a:rPr>
              <a:t>产品层</a:t>
            </a:r>
            <a:endParaRPr lang="zh-CN" altLang="en-US" sz="1865" dirty="0">
              <a:latin typeface="微软雅黑" panose="020B0503020204020204" pitchFamily="34" charset="-122"/>
              <a:ea typeface="微软雅黑" panose="020B0503020204020204" pitchFamily="34" charset="-122"/>
            </a:endParaRPr>
          </a:p>
        </p:txBody>
      </p:sp>
      <p:cxnSp>
        <p:nvCxnSpPr>
          <p:cNvPr id="114" name="直接箭头连接符 113"/>
          <p:cNvCxnSpPr/>
          <p:nvPr/>
        </p:nvCxnSpPr>
        <p:spPr>
          <a:xfrm>
            <a:off x="3991808" y="3879052"/>
            <a:ext cx="737349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a:off x="3991808" y="368683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6" name="直接连接符 115"/>
          <p:cNvCxnSpPr/>
          <p:nvPr/>
        </p:nvCxnSpPr>
        <p:spPr>
          <a:xfrm>
            <a:off x="5002147" y="368683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p:nvPr/>
        </p:nvCxnSpPr>
        <p:spPr>
          <a:xfrm>
            <a:off x="6399307" y="368683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p:nvPr/>
        </p:nvCxnSpPr>
        <p:spPr>
          <a:xfrm>
            <a:off x="9168341" y="3657439"/>
            <a:ext cx="0" cy="192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10224459" y="3686833"/>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a:off x="4655840"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5327915"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6672064"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p:nvPr/>
        </p:nvCxnSpPr>
        <p:spPr>
          <a:xfrm>
            <a:off x="7863640"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p:nvPr/>
        </p:nvCxnSpPr>
        <p:spPr>
          <a:xfrm>
            <a:off x="8987432"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a:off x="9894379"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126" name="文本框 125"/>
          <p:cNvSpPr txBox="1"/>
          <p:nvPr/>
        </p:nvSpPr>
        <p:spPr>
          <a:xfrm>
            <a:off x="4668195" y="3369408"/>
            <a:ext cx="6719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127" name="文本框 126"/>
          <p:cNvSpPr txBox="1"/>
          <p:nvPr/>
        </p:nvSpPr>
        <p:spPr>
          <a:xfrm>
            <a:off x="6030081" y="3369408"/>
            <a:ext cx="66236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128" name="文本框 127"/>
          <p:cNvSpPr txBox="1"/>
          <p:nvPr/>
        </p:nvSpPr>
        <p:spPr>
          <a:xfrm>
            <a:off x="9899160" y="3369408"/>
            <a:ext cx="67839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129" name="文本框 128"/>
          <p:cNvSpPr txBox="1"/>
          <p:nvPr/>
        </p:nvSpPr>
        <p:spPr>
          <a:xfrm>
            <a:off x="4373639" y="407263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130" name="文本框 129"/>
          <p:cNvSpPr txBox="1"/>
          <p:nvPr/>
        </p:nvSpPr>
        <p:spPr>
          <a:xfrm>
            <a:off x="5010944" y="407263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131" name="文本框 130"/>
          <p:cNvSpPr txBox="1"/>
          <p:nvPr/>
        </p:nvSpPr>
        <p:spPr>
          <a:xfrm>
            <a:off x="6384032" y="407263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132" name="文本框 131"/>
          <p:cNvSpPr txBox="1"/>
          <p:nvPr/>
        </p:nvSpPr>
        <p:spPr>
          <a:xfrm>
            <a:off x="7512053" y="4072638"/>
            <a:ext cx="636713"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133" name="文本框 132"/>
          <p:cNvSpPr txBox="1"/>
          <p:nvPr/>
        </p:nvSpPr>
        <p:spPr>
          <a:xfrm>
            <a:off x="8715291" y="405014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134" name="文本框 133"/>
          <p:cNvSpPr txBox="1"/>
          <p:nvPr/>
        </p:nvSpPr>
        <p:spPr>
          <a:xfrm>
            <a:off x="9622236" y="407263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cxnSp>
        <p:nvCxnSpPr>
          <p:cNvPr id="135" name="直接连接符 134"/>
          <p:cNvCxnSpPr/>
          <p:nvPr/>
        </p:nvCxnSpPr>
        <p:spPr>
          <a:xfrm>
            <a:off x="5999989" y="3879053"/>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5880046" y="407263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137" name="文本框 136"/>
          <p:cNvSpPr txBox="1"/>
          <p:nvPr/>
        </p:nvSpPr>
        <p:spPr>
          <a:xfrm>
            <a:off x="4105047" y="359612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138" name="文本框 137"/>
          <p:cNvSpPr txBox="1"/>
          <p:nvPr/>
        </p:nvSpPr>
        <p:spPr>
          <a:xfrm>
            <a:off x="5581034" y="359612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139" name="文本框 138"/>
          <p:cNvSpPr txBox="1"/>
          <p:nvPr/>
        </p:nvSpPr>
        <p:spPr>
          <a:xfrm>
            <a:off x="7563030" y="359612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140" name="文本框 139"/>
          <p:cNvSpPr txBox="1"/>
          <p:nvPr/>
        </p:nvSpPr>
        <p:spPr>
          <a:xfrm>
            <a:off x="9225358" y="359612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141" name="文本框 140"/>
          <p:cNvSpPr txBox="1"/>
          <p:nvPr/>
        </p:nvSpPr>
        <p:spPr>
          <a:xfrm>
            <a:off x="10512491" y="3596127"/>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cxnSp>
        <p:nvCxnSpPr>
          <p:cNvPr id="142" name="直接连接符 141"/>
          <p:cNvCxnSpPr/>
          <p:nvPr/>
        </p:nvCxnSpPr>
        <p:spPr>
          <a:xfrm>
            <a:off x="3257816"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3" name="直接连接符 142"/>
          <p:cNvCxnSpPr/>
          <p:nvPr/>
        </p:nvCxnSpPr>
        <p:spPr>
          <a:xfrm>
            <a:off x="3991808"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a:xfrm>
            <a:off x="5985939"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5" name="直接连接符 144"/>
          <p:cNvCxnSpPr/>
          <p:nvPr/>
        </p:nvCxnSpPr>
        <p:spPr>
          <a:xfrm>
            <a:off x="6672064"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6" name="直接连接符 145"/>
          <p:cNvCxnSpPr/>
          <p:nvPr/>
        </p:nvCxnSpPr>
        <p:spPr>
          <a:xfrm>
            <a:off x="8315873"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a:off x="9324816"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10416480"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4655840"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0" name="直接连接符 149"/>
          <p:cNvCxnSpPr/>
          <p:nvPr/>
        </p:nvCxnSpPr>
        <p:spPr>
          <a:xfrm>
            <a:off x="5327915"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a:off x="7418175" y="2217389"/>
            <a:ext cx="0" cy="38995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2" name="矩形 151"/>
          <p:cNvSpPr/>
          <p:nvPr/>
        </p:nvSpPr>
        <p:spPr>
          <a:xfrm>
            <a:off x="2013553" y="2559617"/>
            <a:ext cx="1192771" cy="346897"/>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SR</a:t>
            </a:r>
            <a:endParaRPr lang="zh-CN" altLang="en-US" sz="1465" dirty="0">
              <a:latin typeface="微软雅黑" panose="020B0503020204020204" pitchFamily="34" charset="-122"/>
              <a:ea typeface="微软雅黑" panose="020B0503020204020204" pitchFamily="34" charset="-122"/>
            </a:endParaRPr>
          </a:p>
        </p:txBody>
      </p:sp>
      <p:sp>
        <p:nvSpPr>
          <p:cNvPr id="153" name="矩形 152"/>
          <p:cNvSpPr/>
          <p:nvPr/>
        </p:nvSpPr>
        <p:spPr>
          <a:xfrm>
            <a:off x="2013555" y="2906513"/>
            <a:ext cx="1186651" cy="332939"/>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65" dirty="0">
                <a:latin typeface="微软雅黑" panose="020B0503020204020204" pitchFamily="34" charset="-122"/>
                <a:ea typeface="微软雅黑" panose="020B0503020204020204" pitchFamily="34" charset="-122"/>
              </a:rPr>
              <a:t>选择概念</a:t>
            </a:r>
            <a:endParaRPr lang="zh-CN" altLang="en-US" sz="1465" dirty="0">
              <a:latin typeface="微软雅黑" panose="020B0503020204020204" pitchFamily="34" charset="-122"/>
              <a:ea typeface="微软雅黑" panose="020B0503020204020204" pitchFamily="34" charset="-122"/>
            </a:endParaRPr>
          </a:p>
        </p:txBody>
      </p:sp>
      <p:sp>
        <p:nvSpPr>
          <p:cNvPr id="154" name="矩形 153"/>
          <p:cNvSpPr/>
          <p:nvPr/>
        </p:nvSpPr>
        <p:spPr>
          <a:xfrm>
            <a:off x="3350955" y="2702165"/>
            <a:ext cx="563341" cy="473457"/>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SAS</a:t>
            </a:r>
            <a:endParaRPr lang="zh-CN" altLang="en-US" sz="1465" dirty="0">
              <a:latin typeface="微软雅黑" panose="020B0503020204020204" pitchFamily="34" charset="-122"/>
              <a:ea typeface="微软雅黑" panose="020B0503020204020204" pitchFamily="34" charset="-122"/>
            </a:endParaRPr>
          </a:p>
        </p:txBody>
      </p:sp>
      <p:sp>
        <p:nvSpPr>
          <p:cNvPr id="155" name="矩形 154"/>
          <p:cNvSpPr/>
          <p:nvPr/>
        </p:nvSpPr>
        <p:spPr>
          <a:xfrm>
            <a:off x="7524217" y="2662753"/>
            <a:ext cx="682457" cy="532940"/>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Build</a:t>
            </a:r>
            <a:r>
              <a:rPr lang="zh-CN" altLang="en-US" sz="1465" dirty="0">
                <a:latin typeface="微软雅黑" panose="020B0503020204020204" pitchFamily="34" charset="-122"/>
                <a:ea typeface="微软雅黑" panose="020B0503020204020204" pitchFamily="34" charset="-122"/>
              </a:rPr>
              <a:t>测试</a:t>
            </a:r>
            <a:endParaRPr lang="zh-CN" altLang="en-US" sz="1465" dirty="0">
              <a:latin typeface="微软雅黑" panose="020B0503020204020204" pitchFamily="34" charset="-122"/>
              <a:ea typeface="微软雅黑" panose="020B0503020204020204" pitchFamily="34" charset="-122"/>
            </a:endParaRPr>
          </a:p>
        </p:txBody>
      </p:sp>
      <p:sp>
        <p:nvSpPr>
          <p:cNvPr id="156" name="矩形 155"/>
          <p:cNvSpPr/>
          <p:nvPr/>
        </p:nvSpPr>
        <p:spPr>
          <a:xfrm>
            <a:off x="8383547" y="2662751"/>
            <a:ext cx="878640" cy="532940"/>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65" dirty="0">
                <a:latin typeface="微软雅黑" panose="020B0503020204020204" pitchFamily="34" charset="-122"/>
                <a:ea typeface="微软雅黑" panose="020B0503020204020204" pitchFamily="34" charset="-122"/>
              </a:rPr>
              <a:t>解决方案集成测试</a:t>
            </a:r>
            <a:endParaRPr lang="zh-CN" altLang="en-US" sz="1465" dirty="0">
              <a:latin typeface="微软雅黑" panose="020B0503020204020204" pitchFamily="34" charset="-122"/>
              <a:ea typeface="微软雅黑" panose="020B0503020204020204" pitchFamily="34" charset="-122"/>
            </a:endParaRPr>
          </a:p>
        </p:txBody>
      </p:sp>
      <p:sp>
        <p:nvSpPr>
          <p:cNvPr id="157" name="矩形 156"/>
          <p:cNvSpPr/>
          <p:nvPr/>
        </p:nvSpPr>
        <p:spPr>
          <a:xfrm>
            <a:off x="9428047" y="2662750"/>
            <a:ext cx="892423" cy="532940"/>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Beta Test</a:t>
            </a:r>
            <a:endParaRPr lang="en-US" altLang="zh-CN" sz="1465" dirty="0">
              <a:latin typeface="微软雅黑" panose="020B0503020204020204" pitchFamily="34" charset="-122"/>
              <a:ea typeface="微软雅黑" panose="020B0503020204020204" pitchFamily="34" charset="-122"/>
            </a:endParaRPr>
          </a:p>
          <a:p>
            <a:pPr algn="ctr"/>
            <a:r>
              <a:rPr lang="en-US" altLang="zh-CN" sz="1465" dirty="0">
                <a:latin typeface="微软雅黑" panose="020B0503020204020204" pitchFamily="34" charset="-122"/>
                <a:ea typeface="微软雅黑" panose="020B0503020204020204" pitchFamily="34" charset="-122"/>
              </a:rPr>
              <a:t>CT</a:t>
            </a:r>
            <a:r>
              <a:rPr lang="zh-CN" altLang="en-US" sz="1465" dirty="0">
                <a:latin typeface="微软雅黑" panose="020B0503020204020204" pitchFamily="34" charset="-122"/>
                <a:ea typeface="微软雅黑" panose="020B0503020204020204" pitchFamily="34" charset="-122"/>
              </a:rPr>
              <a:t>、</a:t>
            </a:r>
            <a:r>
              <a:rPr lang="en-US" altLang="zh-CN" sz="1465" dirty="0">
                <a:latin typeface="微软雅黑" panose="020B0503020204020204" pitchFamily="34" charset="-122"/>
                <a:ea typeface="微软雅黑" panose="020B0503020204020204" pitchFamily="34" charset="-122"/>
              </a:rPr>
              <a:t>AT</a:t>
            </a:r>
            <a:endParaRPr lang="zh-CN" altLang="en-US" sz="1465" dirty="0">
              <a:latin typeface="微软雅黑" panose="020B0503020204020204" pitchFamily="34" charset="-122"/>
              <a:ea typeface="微软雅黑" panose="020B0503020204020204" pitchFamily="34" charset="-122"/>
            </a:endParaRPr>
          </a:p>
        </p:txBody>
      </p:sp>
      <p:sp>
        <p:nvSpPr>
          <p:cNvPr id="158" name="矩形 157"/>
          <p:cNvSpPr/>
          <p:nvPr/>
        </p:nvSpPr>
        <p:spPr>
          <a:xfrm>
            <a:off x="4093126" y="2675618"/>
            <a:ext cx="1842509" cy="532940"/>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65" dirty="0">
                <a:latin typeface="微软雅黑" panose="020B0503020204020204" pitchFamily="34" charset="-122"/>
                <a:ea typeface="微软雅黑" panose="020B0503020204020204" pitchFamily="34" charset="-122"/>
              </a:rPr>
              <a:t>管理产品特性分解</a:t>
            </a:r>
            <a:r>
              <a:rPr lang="en-US" altLang="zh-CN" sz="1465" dirty="0">
                <a:latin typeface="微软雅黑" panose="020B0503020204020204" pitchFamily="34" charset="-122"/>
                <a:ea typeface="微软雅黑" panose="020B0503020204020204" pitchFamily="34" charset="-122"/>
              </a:rPr>
              <a:t>/</a:t>
            </a:r>
            <a:r>
              <a:rPr lang="zh-CN" altLang="en-US" sz="1465" dirty="0">
                <a:latin typeface="微软雅黑" panose="020B0503020204020204" pitchFamily="34" charset="-122"/>
                <a:ea typeface="微软雅黑" panose="020B0503020204020204" pitchFamily="34" charset="-122"/>
              </a:rPr>
              <a:t>合作</a:t>
            </a:r>
            <a:endParaRPr lang="zh-CN" altLang="en-US" sz="1465" dirty="0">
              <a:latin typeface="微软雅黑" panose="020B0503020204020204" pitchFamily="34" charset="-122"/>
              <a:ea typeface="微软雅黑" panose="020B0503020204020204" pitchFamily="34" charset="-122"/>
            </a:endParaRPr>
          </a:p>
        </p:txBody>
      </p:sp>
      <p:sp>
        <p:nvSpPr>
          <p:cNvPr id="159" name="矩形 158"/>
          <p:cNvSpPr/>
          <p:nvPr/>
        </p:nvSpPr>
        <p:spPr>
          <a:xfrm>
            <a:off x="6074026" y="2675447"/>
            <a:ext cx="1271361" cy="532940"/>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65" dirty="0">
                <a:latin typeface="微软雅黑" panose="020B0503020204020204" pitchFamily="34" charset="-122"/>
                <a:ea typeface="微软雅黑" panose="020B0503020204020204" pitchFamily="34" charset="-122"/>
              </a:rPr>
              <a:t>管理产品开发与测试联调</a:t>
            </a:r>
            <a:endParaRPr lang="zh-CN" altLang="en-US" sz="1465" dirty="0">
              <a:latin typeface="微软雅黑" panose="020B0503020204020204" pitchFamily="34" charset="-122"/>
              <a:ea typeface="微软雅黑" panose="020B0503020204020204" pitchFamily="34" charset="-122"/>
            </a:endParaRPr>
          </a:p>
        </p:txBody>
      </p:sp>
      <p:sp>
        <p:nvSpPr>
          <p:cNvPr id="160" name="矩形 159"/>
          <p:cNvSpPr/>
          <p:nvPr/>
        </p:nvSpPr>
        <p:spPr>
          <a:xfrm>
            <a:off x="4049421" y="4425525"/>
            <a:ext cx="521739" cy="301689"/>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PR</a:t>
            </a:r>
            <a:endParaRPr lang="zh-CN" altLang="en-US" sz="1465" dirty="0">
              <a:latin typeface="微软雅黑" panose="020B0503020204020204" pitchFamily="34" charset="-122"/>
              <a:ea typeface="微软雅黑" panose="020B0503020204020204" pitchFamily="34" charset="-122"/>
            </a:endParaRPr>
          </a:p>
        </p:txBody>
      </p:sp>
      <p:sp>
        <p:nvSpPr>
          <p:cNvPr id="161" name="矩形 160"/>
          <p:cNvSpPr/>
          <p:nvPr/>
        </p:nvSpPr>
        <p:spPr>
          <a:xfrm>
            <a:off x="4716306" y="4727214"/>
            <a:ext cx="518857" cy="272897"/>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PS</a:t>
            </a:r>
            <a:endParaRPr lang="zh-CN" altLang="en-US" sz="1465" dirty="0">
              <a:latin typeface="微软雅黑" panose="020B0503020204020204" pitchFamily="34" charset="-122"/>
              <a:ea typeface="微软雅黑" panose="020B0503020204020204" pitchFamily="34" charset="-122"/>
            </a:endParaRPr>
          </a:p>
        </p:txBody>
      </p:sp>
      <p:sp>
        <p:nvSpPr>
          <p:cNvPr id="162" name="矩形 161"/>
          <p:cNvSpPr/>
          <p:nvPr/>
        </p:nvSpPr>
        <p:spPr>
          <a:xfrm>
            <a:off x="5381195" y="5094632"/>
            <a:ext cx="559479" cy="274539"/>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PHLD</a:t>
            </a:r>
            <a:endParaRPr lang="zh-CN" altLang="en-US" sz="1465" dirty="0">
              <a:latin typeface="微软雅黑" panose="020B0503020204020204" pitchFamily="34" charset="-122"/>
              <a:ea typeface="微软雅黑" panose="020B0503020204020204" pitchFamily="34" charset="-122"/>
            </a:endParaRPr>
          </a:p>
        </p:txBody>
      </p:sp>
      <p:sp>
        <p:nvSpPr>
          <p:cNvPr id="163" name="矩形 162"/>
          <p:cNvSpPr/>
          <p:nvPr/>
        </p:nvSpPr>
        <p:spPr>
          <a:xfrm>
            <a:off x="6036243" y="5439054"/>
            <a:ext cx="605900" cy="316225"/>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PLLD</a:t>
            </a:r>
            <a:endParaRPr lang="zh-CN" altLang="en-US" sz="1465" dirty="0">
              <a:latin typeface="微软雅黑" panose="020B0503020204020204" pitchFamily="34" charset="-122"/>
              <a:ea typeface="微软雅黑" panose="020B0503020204020204" pitchFamily="34" charset="-122"/>
            </a:endParaRPr>
          </a:p>
        </p:txBody>
      </p:sp>
      <p:sp>
        <p:nvSpPr>
          <p:cNvPr id="164" name="矩形 163"/>
          <p:cNvSpPr/>
          <p:nvPr/>
        </p:nvSpPr>
        <p:spPr>
          <a:xfrm>
            <a:off x="6742277" y="5132370"/>
            <a:ext cx="1561968" cy="266919"/>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PSDV</a:t>
            </a:r>
            <a:endParaRPr lang="zh-CN" altLang="en-US" sz="1465" dirty="0">
              <a:latin typeface="微软雅黑" panose="020B0503020204020204" pitchFamily="34" charset="-122"/>
              <a:ea typeface="微软雅黑" panose="020B0503020204020204" pitchFamily="34" charset="-122"/>
            </a:endParaRPr>
          </a:p>
        </p:txBody>
      </p:sp>
      <p:sp>
        <p:nvSpPr>
          <p:cNvPr id="165" name="矩形 164"/>
          <p:cNvSpPr/>
          <p:nvPr/>
        </p:nvSpPr>
        <p:spPr>
          <a:xfrm>
            <a:off x="7517635" y="4769698"/>
            <a:ext cx="1744552" cy="245548"/>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PSIT</a:t>
            </a:r>
            <a:endParaRPr lang="zh-CN" altLang="en-US" sz="1465" dirty="0">
              <a:latin typeface="微软雅黑" panose="020B0503020204020204" pitchFamily="34" charset="-122"/>
              <a:ea typeface="微软雅黑" panose="020B0503020204020204" pitchFamily="34" charset="-122"/>
            </a:endParaRPr>
          </a:p>
        </p:txBody>
      </p:sp>
      <p:sp>
        <p:nvSpPr>
          <p:cNvPr id="166" name="矩形 165"/>
          <p:cNvSpPr/>
          <p:nvPr/>
        </p:nvSpPr>
        <p:spPr>
          <a:xfrm>
            <a:off x="9436941" y="4448027"/>
            <a:ext cx="883528" cy="279187"/>
          </a:xfrm>
          <a:prstGeom prst="rect">
            <a:avLst/>
          </a:prstGeom>
          <a:solidFill>
            <a:schemeClr val="accent1">
              <a:lumMod val="20000"/>
              <a:lumOff val="8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65" dirty="0">
                <a:latin typeface="微软雅黑" panose="020B0503020204020204" pitchFamily="34" charset="-122"/>
                <a:ea typeface="微软雅黑" panose="020B0503020204020204" pitchFamily="34" charset="-122"/>
              </a:rPr>
              <a:t>PSVT</a:t>
            </a:r>
            <a:endParaRPr lang="zh-CN" altLang="en-US" sz="1465" dirty="0">
              <a:latin typeface="微软雅黑" panose="020B0503020204020204" pitchFamily="34" charset="-122"/>
              <a:ea typeface="微软雅黑" panose="020B0503020204020204" pitchFamily="34" charset="-122"/>
            </a:endParaRPr>
          </a:p>
        </p:txBody>
      </p:sp>
      <p:cxnSp>
        <p:nvCxnSpPr>
          <p:cNvPr id="167" name="直接连接符 166"/>
          <p:cNvCxnSpPr/>
          <p:nvPr/>
        </p:nvCxnSpPr>
        <p:spPr>
          <a:xfrm>
            <a:off x="2107091" y="3561290"/>
            <a:ext cx="4564973" cy="2478268"/>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68" name="直接连接符 167"/>
          <p:cNvCxnSpPr/>
          <p:nvPr/>
        </p:nvCxnSpPr>
        <p:spPr>
          <a:xfrm flipV="1">
            <a:off x="6692445" y="4373265"/>
            <a:ext cx="4300099" cy="1656391"/>
          </a:xfrm>
          <a:prstGeom prst="line">
            <a:avLst/>
          </a:prstGeom>
          <a:ln w="190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9" name="矩形 168"/>
          <p:cNvSpPr/>
          <p:nvPr/>
        </p:nvSpPr>
        <p:spPr>
          <a:xfrm>
            <a:off x="1391478" y="5919840"/>
            <a:ext cx="1954885" cy="830997"/>
          </a:xfrm>
          <a:prstGeom prst="rect">
            <a:avLst/>
          </a:prstGeom>
          <a:ln>
            <a:solidFill>
              <a:schemeClr val="bg1">
                <a:lumMod val="95000"/>
              </a:schemeClr>
            </a:solidFill>
          </a:ln>
        </p:spPr>
        <p:txBody>
          <a:bodyPr wrap="square" lIns="24000" rIns="24000">
            <a:spAutoFit/>
          </a:bodyPr>
          <a:lstStyle/>
          <a:p>
            <a:r>
              <a:rPr lang="en-US" altLang="zh-CN" sz="1200" dirty="0">
                <a:latin typeface="微软雅黑" panose="020B0503020204020204" pitchFamily="34" charset="-122"/>
                <a:ea typeface="微软雅黑" panose="020B0503020204020204" pitchFamily="34" charset="-122"/>
              </a:rPr>
              <a:t>SR</a:t>
            </a:r>
            <a:r>
              <a:rPr lang="zh-CN" altLang="en-US" sz="1200" dirty="0">
                <a:latin typeface="微软雅黑" panose="020B0503020204020204" pitchFamily="34" charset="-122"/>
                <a:ea typeface="微软雅黑" panose="020B0503020204020204" pitchFamily="34" charset="-122"/>
              </a:rPr>
              <a:t>：解决方案需求</a:t>
            </a:r>
            <a:endParaRPr lang="en-US" altLang="zh-CN" sz="1200" dirty="0">
              <a:latin typeface="微软雅黑" panose="020B0503020204020204" pitchFamily="34" charset="-122"/>
              <a:ea typeface="微软雅黑" panose="020B0503020204020204" pitchFamily="34" charset="-122"/>
            </a:endParaRPr>
          </a:p>
          <a:p>
            <a:pPr lvl="0"/>
            <a:r>
              <a:rPr lang="en-US" altLang="zh-CN" sz="1200" dirty="0">
                <a:latin typeface="微软雅黑" panose="020B0503020204020204" pitchFamily="34" charset="-122"/>
                <a:ea typeface="微软雅黑" panose="020B0503020204020204" pitchFamily="34" charset="-122"/>
              </a:rPr>
              <a:t>SAS</a:t>
            </a:r>
            <a:r>
              <a:rPr lang="zh-CN" altLang="en-US" sz="1200" dirty="0">
                <a:latin typeface="微软雅黑" panose="020B0503020204020204" pitchFamily="34" charset="-122"/>
                <a:ea typeface="微软雅黑" panose="020B0503020204020204" pitchFamily="34" charset="-122"/>
              </a:rPr>
              <a:t>：解决方案结构规格</a:t>
            </a:r>
            <a:endParaRPr lang="en-US" altLang="zh-CN" sz="1200" dirty="0">
              <a:latin typeface="微软雅黑" panose="020B0503020204020204" pitchFamily="34" charset="-122"/>
              <a:ea typeface="微软雅黑" panose="020B0503020204020204" pitchFamily="34" charset="-122"/>
            </a:endParaRPr>
          </a:p>
          <a:p>
            <a:pPr lvl="0"/>
            <a:r>
              <a:rPr lang="en-US" altLang="zh-CN" sz="1200" dirty="0">
                <a:latin typeface="微软雅黑" panose="020B0503020204020204" pitchFamily="34" charset="-122"/>
                <a:ea typeface="微软雅黑" panose="020B0503020204020204" pitchFamily="34" charset="-122"/>
              </a:rPr>
              <a:t>Beta</a:t>
            </a:r>
            <a:r>
              <a:rPr lang="zh-CN" altLang="en-US" sz="1200" dirty="0">
                <a:latin typeface="微软雅黑" panose="020B0503020204020204" pitchFamily="34" charset="-122"/>
                <a:ea typeface="微软雅黑" panose="020B0503020204020204" pitchFamily="34" charset="-122"/>
              </a:rPr>
              <a:t>：实验局</a:t>
            </a:r>
            <a:endParaRPr lang="en-US" altLang="zh-CN" sz="1200" dirty="0">
              <a:latin typeface="微软雅黑" panose="020B0503020204020204" pitchFamily="34" charset="-122"/>
              <a:ea typeface="微软雅黑" panose="020B0503020204020204" pitchFamily="34" charset="-122"/>
            </a:endParaRPr>
          </a:p>
          <a:p>
            <a:pPr lvl="0"/>
            <a:r>
              <a:rPr lang="en-US" altLang="zh-CN" sz="1200" dirty="0">
                <a:latin typeface="微软雅黑" panose="020B0503020204020204" pitchFamily="34" charset="-122"/>
                <a:ea typeface="微软雅黑" panose="020B0503020204020204" pitchFamily="34" charset="-122"/>
              </a:rPr>
              <a:t>CT</a:t>
            </a:r>
            <a:r>
              <a:rPr lang="zh-CN" altLang="en-US" sz="1200" dirty="0">
                <a:latin typeface="微软雅黑" panose="020B0503020204020204" pitchFamily="34" charset="-122"/>
                <a:ea typeface="微软雅黑" panose="020B0503020204020204" pitchFamily="34" charset="-122"/>
              </a:rPr>
              <a:t>：认证测试</a:t>
            </a:r>
            <a:endParaRPr lang="en-US" altLang="zh-CN" sz="1200" dirty="0">
              <a:latin typeface="微软雅黑" panose="020B0503020204020204" pitchFamily="34" charset="-122"/>
              <a:ea typeface="微软雅黑" panose="020B0503020204020204" pitchFamily="34" charset="-122"/>
            </a:endParaRPr>
          </a:p>
        </p:txBody>
      </p:sp>
      <p:sp>
        <p:nvSpPr>
          <p:cNvPr id="170" name="矩形 169"/>
          <p:cNvSpPr/>
          <p:nvPr/>
        </p:nvSpPr>
        <p:spPr>
          <a:xfrm>
            <a:off x="3082398" y="5925329"/>
            <a:ext cx="2568221" cy="830997"/>
          </a:xfrm>
          <a:prstGeom prst="rect">
            <a:avLst/>
          </a:prstGeom>
          <a:ln>
            <a:solidFill>
              <a:schemeClr val="bg1">
                <a:lumMod val="95000"/>
              </a:schemeClr>
            </a:solidFill>
          </a:ln>
        </p:spPr>
        <p:txBody>
          <a:bodyPr wrap="square" lIns="24000" rIns="24000">
            <a:spAutoFit/>
          </a:bodyPr>
          <a:lstStyle/>
          <a:p>
            <a:r>
              <a:rPr lang="en-US" altLang="zh-CN" sz="1200" dirty="0">
                <a:latin typeface="微软雅黑" panose="020B0503020204020204" pitchFamily="34" charset="-122"/>
                <a:ea typeface="微软雅黑" panose="020B0503020204020204" pitchFamily="34" charset="-122"/>
              </a:rPr>
              <a:t>AT</a:t>
            </a:r>
            <a:r>
              <a:rPr lang="zh-CN" altLang="en-US" sz="1200" dirty="0">
                <a:latin typeface="微软雅黑" panose="020B0503020204020204" pitchFamily="34" charset="-122"/>
                <a:ea typeface="微软雅黑" panose="020B0503020204020204" pitchFamily="34" charset="-122"/>
              </a:rPr>
              <a:t>：准入测试</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PR</a:t>
            </a:r>
            <a:r>
              <a:rPr lang="zh-CN" altLang="en-US" sz="1200" dirty="0">
                <a:latin typeface="微软雅黑" panose="020B0503020204020204" pitchFamily="34" charset="-122"/>
                <a:ea typeface="微软雅黑" panose="020B0503020204020204" pitchFamily="34" charset="-122"/>
              </a:rPr>
              <a:t>：产品需求</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PS</a:t>
            </a:r>
            <a:r>
              <a:rPr lang="zh-CN" altLang="en-US" sz="1200" dirty="0">
                <a:latin typeface="微软雅黑" panose="020B0503020204020204" pitchFamily="34" charset="-122"/>
                <a:ea typeface="微软雅黑" panose="020B0503020204020204" pitchFamily="34" charset="-122"/>
              </a:rPr>
              <a:t>：产品规格</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PSDV</a:t>
            </a:r>
            <a:r>
              <a:rPr lang="zh-CN" altLang="en-US" sz="1200" dirty="0">
                <a:latin typeface="微软雅黑" panose="020B0503020204020204" pitchFamily="34" charset="-122"/>
                <a:ea typeface="微软雅黑" panose="020B0503020204020204" pitchFamily="34" charset="-122"/>
              </a:rPr>
              <a:t>：产品系统设计验证测试</a:t>
            </a:r>
            <a:endParaRPr lang="en-US" altLang="zh-CN" sz="1200" dirty="0">
              <a:latin typeface="微软雅黑" panose="020B0503020204020204" pitchFamily="34" charset="-122"/>
              <a:ea typeface="微软雅黑" panose="020B0503020204020204" pitchFamily="34" charset="-122"/>
            </a:endParaRPr>
          </a:p>
        </p:txBody>
      </p:sp>
      <p:sp>
        <p:nvSpPr>
          <p:cNvPr id="171" name="矩形 170"/>
          <p:cNvSpPr/>
          <p:nvPr/>
        </p:nvSpPr>
        <p:spPr>
          <a:xfrm>
            <a:off x="6960096" y="5927599"/>
            <a:ext cx="2568221" cy="830997"/>
          </a:xfrm>
          <a:prstGeom prst="rect">
            <a:avLst/>
          </a:prstGeom>
          <a:ln>
            <a:solidFill>
              <a:schemeClr val="bg1">
                <a:lumMod val="95000"/>
              </a:schemeClr>
            </a:solidFill>
          </a:ln>
        </p:spPr>
        <p:txBody>
          <a:bodyPr wrap="square" lIns="24000" rIns="24000">
            <a:spAutoFit/>
          </a:bodyPr>
          <a:lstStyle/>
          <a:p>
            <a:r>
              <a:rPr lang="en-US" altLang="zh-CN" sz="1200" dirty="0">
                <a:latin typeface="微软雅黑" panose="020B0503020204020204" pitchFamily="34" charset="-122"/>
                <a:ea typeface="微软雅黑" panose="020B0503020204020204" pitchFamily="34" charset="-122"/>
              </a:rPr>
              <a:t>PSIT</a:t>
            </a:r>
            <a:r>
              <a:rPr lang="zh-CN" altLang="en-US" sz="1200" dirty="0">
                <a:latin typeface="微软雅黑" panose="020B0503020204020204" pitchFamily="34" charset="-122"/>
                <a:ea typeface="微软雅黑" panose="020B0503020204020204" pitchFamily="34" charset="-122"/>
              </a:rPr>
              <a:t>：产品集成验证</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PSVT</a:t>
            </a:r>
            <a:r>
              <a:rPr lang="zh-CN" altLang="en-US" sz="1200" dirty="0">
                <a:latin typeface="微软雅黑" panose="020B0503020204020204" pitchFamily="34" charset="-122"/>
                <a:ea typeface="微软雅黑" panose="020B0503020204020204" pitchFamily="34" charset="-122"/>
              </a:rPr>
              <a:t>：产品系统验证测试</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SDT</a:t>
            </a:r>
            <a:r>
              <a:rPr lang="zh-CN" altLang="en-US" sz="1200" dirty="0">
                <a:latin typeface="微软雅黑" panose="020B0503020204020204" pitchFamily="34" charset="-122"/>
                <a:ea typeface="微软雅黑" panose="020B0503020204020204" pitchFamily="34" charset="-122"/>
              </a:rPr>
              <a:t>：解决方案开发团队</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PDT</a:t>
            </a:r>
            <a:r>
              <a:rPr lang="zh-CN" altLang="en-US" sz="1200" dirty="0">
                <a:latin typeface="微软雅黑" panose="020B0503020204020204" pitchFamily="34" charset="-122"/>
                <a:ea typeface="微软雅黑" panose="020B0503020204020204" pitchFamily="34" charset="-122"/>
              </a:rPr>
              <a:t>：产品开发团队</a:t>
            </a:r>
            <a:endParaRPr lang="en-US" altLang="zh-CN" sz="1200" dirty="0">
              <a:latin typeface="微软雅黑" panose="020B0503020204020204" pitchFamily="34" charset="-122"/>
              <a:ea typeface="微软雅黑" panose="020B0503020204020204" pitchFamily="34" charset="-122"/>
            </a:endParaRPr>
          </a:p>
        </p:txBody>
      </p:sp>
      <p:sp>
        <p:nvSpPr>
          <p:cNvPr id="172" name="矩形 171"/>
          <p:cNvSpPr/>
          <p:nvPr/>
        </p:nvSpPr>
        <p:spPr>
          <a:xfrm>
            <a:off x="5325647" y="6296932"/>
            <a:ext cx="2568221" cy="461665"/>
          </a:xfrm>
          <a:prstGeom prst="rect">
            <a:avLst/>
          </a:prstGeom>
          <a:ln>
            <a:solidFill>
              <a:schemeClr val="bg1">
                <a:lumMod val="95000"/>
              </a:schemeClr>
            </a:solidFill>
          </a:ln>
        </p:spPr>
        <p:txBody>
          <a:bodyPr wrap="square" lIns="24000" rIns="24000">
            <a:spAutoFit/>
          </a:bodyPr>
          <a:lstStyle/>
          <a:p>
            <a:r>
              <a:rPr lang="en-US" altLang="zh-CN" sz="1200" dirty="0">
                <a:latin typeface="微软雅黑" panose="020B0503020204020204" pitchFamily="34" charset="-122"/>
                <a:ea typeface="微软雅黑" panose="020B0503020204020204" pitchFamily="34" charset="-122"/>
              </a:rPr>
              <a:t>PHLD</a:t>
            </a:r>
            <a:r>
              <a:rPr lang="zh-CN" altLang="en-US" sz="1200" dirty="0">
                <a:latin typeface="微软雅黑" panose="020B0503020204020204" pitchFamily="34" charset="-122"/>
                <a:ea typeface="微软雅黑" panose="020B0503020204020204" pitchFamily="34" charset="-122"/>
              </a:rPr>
              <a:t>：产品概要设计</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PLLD</a:t>
            </a:r>
            <a:r>
              <a:rPr lang="zh-CN" altLang="en-US" sz="1200" dirty="0">
                <a:latin typeface="微软雅黑" panose="020B0503020204020204" pitchFamily="34" charset="-122"/>
                <a:ea typeface="微软雅黑" panose="020B0503020204020204" pitchFamily="34" charset="-122"/>
              </a:rPr>
              <a:t>：产品详细设计</a:t>
            </a:r>
            <a:endParaRPr lang="en-US" altLang="zh-CN" sz="1200" dirty="0">
              <a:latin typeface="微软雅黑" panose="020B0503020204020204" pitchFamily="34" charset="-122"/>
              <a:ea typeface="微软雅黑" panose="020B0503020204020204" pitchFamily="34" charset="-122"/>
            </a:endParaRPr>
          </a:p>
        </p:txBody>
      </p:sp>
      <p:sp>
        <p:nvSpPr>
          <p:cNvPr id="173" name="矩形 172"/>
          <p:cNvSpPr/>
          <p:nvPr/>
        </p:nvSpPr>
        <p:spPr>
          <a:xfrm rot="1685684">
            <a:off x="2785500" y="4583326"/>
            <a:ext cx="2137124" cy="482120"/>
          </a:xfrm>
          <a:prstGeom prst="rect">
            <a:avLst/>
          </a:prstGeom>
        </p:spPr>
        <p:txBody>
          <a:bodyPr wrap="none">
            <a:spAutoFit/>
          </a:bodyPr>
          <a:lstStyle/>
          <a:p>
            <a:r>
              <a:rPr lang="zh-CN" altLang="en-US" sz="2535" b="1" dirty="0">
                <a:solidFill>
                  <a:srgbClr val="C00000"/>
                </a:solidFill>
                <a:latin typeface="微软雅黑" panose="020B0503020204020204" pitchFamily="34" charset="-122"/>
                <a:ea typeface="微软雅黑" panose="020B0503020204020204" pitchFamily="34" charset="-122"/>
              </a:rPr>
              <a:t>设计往下分解</a:t>
            </a:r>
            <a:endParaRPr lang="zh-CN" altLang="en-US" sz="2535" b="1" dirty="0">
              <a:solidFill>
                <a:srgbClr val="C00000"/>
              </a:solidFill>
              <a:latin typeface="微软雅黑" panose="020B0503020204020204" pitchFamily="34" charset="-122"/>
              <a:ea typeface="微软雅黑" panose="020B0503020204020204" pitchFamily="34" charset="-122"/>
            </a:endParaRPr>
          </a:p>
        </p:txBody>
      </p:sp>
      <p:sp>
        <p:nvSpPr>
          <p:cNvPr id="174" name="矩形 173"/>
          <p:cNvSpPr/>
          <p:nvPr/>
        </p:nvSpPr>
        <p:spPr>
          <a:xfrm rot="20248188">
            <a:off x="8744814" y="4817524"/>
            <a:ext cx="2137124" cy="482120"/>
          </a:xfrm>
          <a:prstGeom prst="rect">
            <a:avLst/>
          </a:prstGeom>
        </p:spPr>
        <p:txBody>
          <a:bodyPr wrap="none">
            <a:spAutoFit/>
          </a:bodyPr>
          <a:lstStyle/>
          <a:p>
            <a:r>
              <a:rPr lang="zh-CN" altLang="en-US" sz="2535" b="1" dirty="0">
                <a:solidFill>
                  <a:srgbClr val="C00000"/>
                </a:solidFill>
                <a:latin typeface="微软雅黑" panose="020B0503020204020204" pitchFamily="34" charset="-122"/>
                <a:ea typeface="微软雅黑" panose="020B0503020204020204" pitchFamily="34" charset="-122"/>
              </a:rPr>
              <a:t>测试往上集成</a:t>
            </a:r>
            <a:endParaRPr lang="zh-CN" altLang="en-US" sz="2535" b="1"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3023659" y="1796569"/>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4896297" y="1853371"/>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7248128" y="1796569"/>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9168341" y="1796569"/>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2.2.2 </a:t>
            </a:r>
            <a:r>
              <a:rPr lang="zh-CN" altLang="en-US" sz="3200" b="1" dirty="0">
                <a:solidFill>
                  <a:schemeClr val="bg1"/>
                </a:solidFill>
                <a:latin typeface="微软雅黑" panose="020B0503020204020204" pitchFamily="34" charset="-122"/>
                <a:ea typeface="微软雅黑" panose="020B0503020204020204" pitchFamily="34" charset="-122"/>
              </a:rPr>
              <a:t>功能领域支撑流程端到端</a:t>
            </a:r>
            <a:r>
              <a:rPr lang="zh-CN" altLang="en-US" sz="3200" b="1" dirty="0">
                <a:solidFill>
                  <a:srgbClr val="FF0000"/>
                </a:solidFill>
                <a:latin typeface="微软雅黑" panose="020B0503020204020204" pitchFamily="34" charset="-122"/>
                <a:ea typeface="微软雅黑" panose="020B0503020204020204" pitchFamily="34" charset="-122"/>
              </a:rPr>
              <a:t>集成</a:t>
            </a:r>
            <a:r>
              <a:rPr lang="zh-CN" altLang="en-US" sz="3200" b="1" dirty="0">
                <a:solidFill>
                  <a:schemeClr val="bg1"/>
                </a:solidFill>
                <a:latin typeface="微软雅黑" panose="020B0503020204020204" pitchFamily="34" charset="-122"/>
                <a:ea typeface="微软雅黑" panose="020B0503020204020204" pitchFamily="34" charset="-122"/>
              </a:rPr>
              <a:t>到主业务流程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43" name="直接箭头连接符 42"/>
          <p:cNvCxnSpPr/>
          <p:nvPr/>
        </p:nvCxnSpPr>
        <p:spPr>
          <a:xfrm>
            <a:off x="504254" y="1508787"/>
            <a:ext cx="1116069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1295467" y="1316567"/>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3311691" y="1316567"/>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5135893" y="1316567"/>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7440149" y="1316567"/>
            <a:ext cx="0" cy="192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9360363" y="1316567"/>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10487704" y="1316567"/>
            <a:ext cx="0" cy="19222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023659"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983765"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519936"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288021"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48128"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168341"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79699" y="999142"/>
            <a:ext cx="1172244" cy="307777"/>
          </a:xfrm>
          <a:prstGeom prst="rect">
            <a:avLst/>
          </a:prstGeom>
          <a:noFill/>
        </p:spPr>
        <p:txBody>
          <a:bodyPr wrap="none" rtlCol="0">
            <a:spAutoFit/>
          </a:bodyPr>
          <a:lstStyle/>
          <a:p>
            <a:r>
              <a:rPr lang="en-US" altLang="zh-CN" sz="1400" dirty="0" err="1">
                <a:latin typeface="微软雅黑" panose="020B0503020204020204" pitchFamily="34" charset="-122"/>
                <a:ea typeface="微软雅黑" panose="020B0503020204020204" pitchFamily="34" charset="-122"/>
              </a:rPr>
              <a:t>Chater</a:t>
            </a:r>
            <a:r>
              <a:rPr lang="en-US" altLang="zh-CN" sz="1400" dirty="0">
                <a:latin typeface="微软雅黑" panose="020B0503020204020204" pitchFamily="34" charset="-122"/>
                <a:ea typeface="微软雅黑" panose="020B0503020204020204" pitchFamily="34" charset="-122"/>
              </a:rPr>
              <a:t> DCP</a:t>
            </a:r>
            <a:endParaRPr lang="zh-CN" altLang="en-US" sz="14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2964337" y="999142"/>
            <a:ext cx="6719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4751851" y="999142"/>
            <a:ext cx="66236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9006597" y="999142"/>
            <a:ext cx="67839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10199672" y="999142"/>
            <a:ext cx="44435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cxnSp>
        <p:nvCxnSpPr>
          <p:cNvPr id="61" name="直接连接符 60"/>
          <p:cNvCxnSpPr/>
          <p:nvPr/>
        </p:nvCxnSpPr>
        <p:spPr>
          <a:xfrm>
            <a:off x="11280576" y="1316566"/>
            <a:ext cx="0" cy="19222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10992545" y="999142"/>
            <a:ext cx="54181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EOX</a:t>
            </a:r>
            <a:endParaRPr lang="zh-CN" altLang="en-US" sz="1400"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2740595" y="1627293"/>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3618067" y="1627293"/>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5135894" y="1627293"/>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5922323" y="1627293"/>
            <a:ext cx="636713"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6965064" y="1604798"/>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8885278" y="1627293"/>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cxnSp>
        <p:nvCxnSpPr>
          <p:cNvPr id="69" name="直接连接符 68"/>
          <p:cNvCxnSpPr/>
          <p:nvPr/>
        </p:nvCxnSpPr>
        <p:spPr>
          <a:xfrm>
            <a:off x="4896297"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4530599" y="1627293"/>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71" name="文本框 70"/>
          <p:cNvSpPr txBox="1"/>
          <p:nvPr/>
        </p:nvSpPr>
        <p:spPr>
          <a:xfrm>
            <a:off x="143341" y="1225862"/>
            <a:ext cx="1042273"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任务书开发</a:t>
            </a:r>
            <a:endParaRPr lang="zh-CN" altLang="en-US" sz="1335" dirty="0">
              <a:latin typeface="微软雅黑" panose="020B0503020204020204" pitchFamily="34" charset="-122"/>
              <a:ea typeface="微软雅黑" panose="020B0503020204020204" pitchFamily="34" charset="-122"/>
            </a:endParaRPr>
          </a:p>
        </p:txBody>
      </p:sp>
      <p:sp>
        <p:nvSpPr>
          <p:cNvPr id="72" name="文本框 71"/>
          <p:cNvSpPr txBox="1"/>
          <p:nvPr/>
        </p:nvSpPr>
        <p:spPr>
          <a:xfrm>
            <a:off x="1859401" y="1225862"/>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73" name="文本框 72"/>
          <p:cNvSpPr txBox="1"/>
          <p:nvPr/>
        </p:nvSpPr>
        <p:spPr>
          <a:xfrm>
            <a:off x="3913810" y="1225862"/>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74" name="文本框 73"/>
          <p:cNvSpPr txBox="1"/>
          <p:nvPr/>
        </p:nvSpPr>
        <p:spPr>
          <a:xfrm>
            <a:off x="5975346" y="1225862"/>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75" name="文本框 74"/>
          <p:cNvSpPr txBox="1"/>
          <p:nvPr/>
        </p:nvSpPr>
        <p:spPr>
          <a:xfrm>
            <a:off x="7908073" y="1225862"/>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9636265" y="1225862"/>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10446418" y="1225862"/>
            <a:ext cx="870751"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生命周期</a:t>
            </a:r>
            <a:endParaRPr lang="zh-CN" altLang="en-US" sz="1335" dirty="0">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cxnSp>
        <p:nvCxnSpPr>
          <p:cNvPr id="4" name="直接连接符 3"/>
          <p:cNvCxnSpPr/>
          <p:nvPr/>
        </p:nvCxnSpPr>
        <p:spPr>
          <a:xfrm>
            <a:off x="3311691"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135893"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440149"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360363"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0512491"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295467" y="1508785"/>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1326297" y="2017870"/>
            <a:ext cx="1941707" cy="11972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确保选择的产品概念的可行性以及与产品初始需求的一致性；</a:t>
            </a:r>
            <a:r>
              <a:rPr lang="zh-CN" altLang="en-US" sz="1200" b="1" dirty="0">
                <a:solidFill>
                  <a:srgbClr val="C00000"/>
                </a:solidFill>
                <a:latin typeface="微软雅黑" panose="020B0503020204020204" pitchFamily="34" charset="-122"/>
                <a:ea typeface="微软雅黑" panose="020B0503020204020204" pitchFamily="34" charset="-122"/>
              </a:rPr>
              <a:t>确保产品系统需求充分映射系统特性、产品初始需求</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a:off x="1295467" y="1989667"/>
            <a:ext cx="107040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355235" y="2017870"/>
            <a:ext cx="1736975" cy="11972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形成从系统顶层直至模块级的完整而清晰的架构设计</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6" name="矩形 85"/>
          <p:cNvSpPr/>
          <p:nvPr/>
        </p:nvSpPr>
        <p:spPr>
          <a:xfrm>
            <a:off x="5151560" y="2017870"/>
            <a:ext cx="2244905" cy="11972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完成产品的开发和内部测试，确保产品系统需求已经得到满足</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7" name="矩形 86"/>
          <p:cNvSpPr/>
          <p:nvPr/>
        </p:nvSpPr>
        <p:spPr>
          <a:xfrm>
            <a:off x="7481597" y="2017870"/>
            <a:ext cx="1818331" cy="11972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确保产品具备市场发布的成熟度</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35194" y="1879134"/>
            <a:ext cx="1005403" cy="338554"/>
          </a:xfrm>
          <a:prstGeom prst="rect">
            <a:avLst/>
          </a:prstGeom>
          <a:solidFill>
            <a:schemeClr val="tx1"/>
          </a:solid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研发领域</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89" name="矩形 88"/>
          <p:cNvSpPr/>
          <p:nvPr/>
        </p:nvSpPr>
        <p:spPr>
          <a:xfrm>
            <a:off x="1306282" y="3503141"/>
            <a:ext cx="3795412" cy="11424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市场目标、特性价值及竞争分析</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b="1" dirty="0">
                <a:solidFill>
                  <a:srgbClr val="C00000"/>
                </a:solidFill>
                <a:latin typeface="微软雅黑" panose="020B0503020204020204" pitchFamily="34" charset="-122"/>
                <a:ea typeface="微软雅黑" panose="020B0503020204020204" pitchFamily="34" charset="-122"/>
              </a:rPr>
              <a:t>盈利策略、早期定价、生命周期策略</a:t>
            </a:r>
            <a:endParaRPr lang="en-US" altLang="zh-CN" sz="1200" b="1" dirty="0">
              <a:solidFill>
                <a:srgbClr val="C00000"/>
              </a:solidFill>
              <a:latin typeface="微软雅黑" panose="020B0503020204020204" pitchFamily="34" charset="-122"/>
              <a:ea typeface="微软雅黑" panose="020B0503020204020204" pitchFamily="34" charset="-122"/>
            </a:endParaRPr>
          </a:p>
          <a:p>
            <a:r>
              <a:rPr lang="en-US" altLang="zh-CN" sz="1200" dirty="0">
                <a:solidFill>
                  <a:srgbClr val="C00000"/>
                </a:solidFill>
                <a:latin typeface="微软雅黑" panose="020B0503020204020204" pitchFamily="34" charset="-122"/>
                <a:ea typeface="微软雅黑" panose="020B0503020204020204" pitchFamily="34" charset="-122"/>
              </a:rPr>
              <a:t>3. </a:t>
            </a:r>
            <a:r>
              <a:rPr lang="zh-CN" altLang="en-US" sz="1200" b="1" dirty="0">
                <a:solidFill>
                  <a:srgbClr val="C00000"/>
                </a:solidFill>
                <a:latin typeface="微软雅黑" panose="020B0503020204020204" pitchFamily="34" charset="-122"/>
                <a:ea typeface="微软雅黑" panose="020B0503020204020204" pitchFamily="34" charset="-122"/>
              </a:rPr>
              <a:t>营销资料、宣传准入、销售工具、能力传递计划</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cxnSp>
        <p:nvCxnSpPr>
          <p:cNvPr id="90" name="直接箭头连接符 89"/>
          <p:cNvCxnSpPr/>
          <p:nvPr/>
        </p:nvCxnSpPr>
        <p:spPr>
          <a:xfrm>
            <a:off x="1275451" y="3472289"/>
            <a:ext cx="10704000" cy="22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5165064" y="3503141"/>
            <a:ext cx="2231401" cy="11424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市场变化、包需求变化</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dirty="0">
                <a:solidFill>
                  <a:schemeClr val="tx1"/>
                </a:solidFill>
                <a:latin typeface="微软雅黑" panose="020B0503020204020204" pitchFamily="34" charset="-122"/>
                <a:ea typeface="微软雅黑" panose="020B0503020204020204" pitchFamily="34" charset="-122"/>
              </a:rPr>
              <a:t>更新价格</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3. </a:t>
            </a:r>
            <a:r>
              <a:rPr lang="zh-CN" altLang="en-US" sz="1200" dirty="0">
                <a:solidFill>
                  <a:schemeClr val="tx1"/>
                </a:solidFill>
                <a:latin typeface="微软雅黑" panose="020B0503020204020204" pitchFamily="34" charset="-122"/>
                <a:ea typeface="微软雅黑" panose="020B0503020204020204" pitchFamily="34" charset="-122"/>
              </a:rPr>
              <a:t>营销资料、产品客户试用测试、准入、销售工具</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2" name="矩形 91"/>
          <p:cNvSpPr/>
          <p:nvPr/>
        </p:nvSpPr>
        <p:spPr>
          <a:xfrm>
            <a:off x="7481598" y="3503141"/>
            <a:ext cx="1835079" cy="11296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定价</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产品配置数据包</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dirty="0">
                <a:solidFill>
                  <a:schemeClr val="tx1"/>
                </a:solidFill>
                <a:latin typeface="微软雅黑" panose="020B0503020204020204" pitchFamily="34" charset="-122"/>
                <a:ea typeface="微软雅黑" panose="020B0503020204020204" pitchFamily="34" charset="-122"/>
              </a:rPr>
              <a:t>渠道、销售工具、准入、资料策略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资料验证、能力传递、品牌活动</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215180" y="3332990"/>
            <a:ext cx="1005403" cy="338554"/>
          </a:xfrm>
          <a:prstGeom prst="rect">
            <a:avLst/>
          </a:prstGeom>
          <a:solidFill>
            <a:schemeClr val="tx1"/>
          </a:solid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营销领域</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cxnSp>
        <p:nvCxnSpPr>
          <p:cNvPr id="101" name="直接箭头连接符 100"/>
          <p:cNvCxnSpPr/>
          <p:nvPr/>
        </p:nvCxnSpPr>
        <p:spPr>
          <a:xfrm>
            <a:off x="1275451" y="4912449"/>
            <a:ext cx="10704000" cy="22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 name="文本框 103"/>
          <p:cNvSpPr txBox="1"/>
          <p:nvPr/>
        </p:nvSpPr>
        <p:spPr>
          <a:xfrm>
            <a:off x="215180" y="4773150"/>
            <a:ext cx="1005403" cy="338554"/>
          </a:xfrm>
          <a:prstGeom prst="rect">
            <a:avLst/>
          </a:prstGeom>
          <a:solidFill>
            <a:schemeClr val="tx1"/>
          </a:solid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服务领域</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527051" y="2963658"/>
            <a:ext cx="631904" cy="338554"/>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RDR</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5" name="等腰三角形 14"/>
          <p:cNvSpPr/>
          <p:nvPr/>
        </p:nvSpPr>
        <p:spPr>
          <a:xfrm>
            <a:off x="2937439" y="3023565"/>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0" name="等腰三角形 109"/>
          <p:cNvSpPr/>
          <p:nvPr/>
        </p:nvSpPr>
        <p:spPr>
          <a:xfrm>
            <a:off x="4797907" y="3023565"/>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1" name="等腰三角形 110"/>
          <p:cNvSpPr/>
          <p:nvPr/>
        </p:nvSpPr>
        <p:spPr>
          <a:xfrm>
            <a:off x="7150647" y="3023563"/>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2" name="等腰三角形 111"/>
          <p:cNvSpPr/>
          <p:nvPr/>
        </p:nvSpPr>
        <p:spPr>
          <a:xfrm>
            <a:off x="9095415" y="3023562"/>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3" name="等腰三角形 112"/>
          <p:cNvSpPr/>
          <p:nvPr/>
        </p:nvSpPr>
        <p:spPr>
          <a:xfrm>
            <a:off x="4797907" y="4481519"/>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4" name="等腰三角形 113"/>
          <p:cNvSpPr/>
          <p:nvPr/>
        </p:nvSpPr>
        <p:spPr>
          <a:xfrm>
            <a:off x="7150647" y="4481518"/>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5" name="等腰三角形 114"/>
          <p:cNvSpPr/>
          <p:nvPr/>
        </p:nvSpPr>
        <p:spPr>
          <a:xfrm>
            <a:off x="9095415" y="4481517"/>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0" name="等腰三角形 119"/>
          <p:cNvSpPr/>
          <p:nvPr/>
        </p:nvSpPr>
        <p:spPr>
          <a:xfrm>
            <a:off x="2945345" y="6209711"/>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1" name="等腰三角形 120"/>
          <p:cNvSpPr/>
          <p:nvPr/>
        </p:nvSpPr>
        <p:spPr>
          <a:xfrm>
            <a:off x="4805813" y="6209711"/>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2" name="等腰三角形 121"/>
          <p:cNvSpPr/>
          <p:nvPr/>
        </p:nvSpPr>
        <p:spPr>
          <a:xfrm>
            <a:off x="7158553" y="6209710"/>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3" name="等腰三角形 122"/>
          <p:cNvSpPr/>
          <p:nvPr/>
        </p:nvSpPr>
        <p:spPr>
          <a:xfrm>
            <a:off x="9103321" y="6209709"/>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4" name="文本框 123"/>
          <p:cNvSpPr txBox="1"/>
          <p:nvPr/>
        </p:nvSpPr>
        <p:spPr>
          <a:xfrm>
            <a:off x="568068" y="4371558"/>
            <a:ext cx="538930" cy="338554"/>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MR</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26" name="文本框 125"/>
          <p:cNvSpPr txBox="1"/>
          <p:nvPr/>
        </p:nvSpPr>
        <p:spPr>
          <a:xfrm>
            <a:off x="672697" y="6122851"/>
            <a:ext cx="450764" cy="338554"/>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SR</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27" name="矩形 126"/>
          <p:cNvSpPr/>
          <p:nvPr/>
        </p:nvSpPr>
        <p:spPr>
          <a:xfrm>
            <a:off x="9409459" y="2017870"/>
            <a:ext cx="1036959" cy="11972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a:solidFill>
                  <a:schemeClr val="tx1"/>
                </a:solidFill>
                <a:latin typeface="微软雅黑" panose="020B0503020204020204" pitchFamily="34" charset="-122"/>
                <a:ea typeface="微软雅黑" panose="020B0503020204020204" pitchFamily="34" charset="-122"/>
              </a:rPr>
              <a:t>产品上市，</a:t>
            </a:r>
            <a:endParaRPr lang="en-US" altLang="zh-CN" sz="1200">
              <a:solidFill>
                <a:schemeClr val="tx1"/>
              </a:solidFill>
              <a:latin typeface="微软雅黑" panose="020B0503020204020204" pitchFamily="34" charset="-122"/>
              <a:ea typeface="微软雅黑" panose="020B0503020204020204" pitchFamily="34" charset="-122"/>
            </a:endParaRPr>
          </a:p>
          <a:p>
            <a:r>
              <a:rPr lang="zh-CN" altLang="en-US" sz="1200">
                <a:solidFill>
                  <a:schemeClr val="tx1"/>
                </a:solidFill>
                <a:latin typeface="微软雅黑" panose="020B0503020204020204" pitchFamily="34" charset="-122"/>
                <a:ea typeface="微软雅黑" panose="020B0503020204020204" pitchFamily="34" charset="-122"/>
              </a:rPr>
              <a:t>产品包移交给</a:t>
            </a:r>
            <a:r>
              <a:rPr lang="en-US" altLang="zh-CN" sz="1200">
                <a:solidFill>
                  <a:schemeClr val="tx1"/>
                </a:solidFill>
                <a:latin typeface="微软雅黑" panose="020B0503020204020204" pitchFamily="34" charset="-122"/>
                <a:ea typeface="微软雅黑" panose="020B0503020204020204" pitchFamily="34" charset="-122"/>
              </a:rPr>
              <a:t>LMT</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9" name="矩形 128"/>
          <p:cNvSpPr/>
          <p:nvPr/>
        </p:nvSpPr>
        <p:spPr>
          <a:xfrm>
            <a:off x="9409460" y="3500490"/>
            <a:ext cx="1036957" cy="11323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向销售能力传递</a:t>
            </a:r>
            <a:endParaRPr lang="zh-CN" altLang="en-US"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dirty="0">
                <a:solidFill>
                  <a:schemeClr val="tx1"/>
                </a:solidFill>
                <a:latin typeface="微软雅黑" panose="020B0503020204020204" pitchFamily="34" charset="-122"/>
                <a:ea typeface="微软雅黑" panose="020B0503020204020204" pitchFamily="34" charset="-122"/>
              </a:rPr>
              <a:t>品牌活动</a:t>
            </a:r>
            <a:endParaRPr lang="zh-CN" altLang="en-US"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3. </a:t>
            </a:r>
            <a:r>
              <a:rPr lang="zh-CN" altLang="en-US" sz="1200" dirty="0">
                <a:solidFill>
                  <a:schemeClr val="tx1"/>
                </a:solidFill>
                <a:latin typeface="微软雅黑" panose="020B0503020204020204" pitchFamily="34" charset="-122"/>
                <a:ea typeface="微软雅黑" panose="020B0503020204020204" pitchFamily="34" charset="-122"/>
              </a:rPr>
              <a:t>市场领域向</a:t>
            </a:r>
            <a:r>
              <a:rPr lang="en-US" altLang="zh-CN" sz="1200" dirty="0">
                <a:solidFill>
                  <a:schemeClr val="tx1"/>
                </a:solidFill>
                <a:latin typeface="微软雅黑" panose="020B0503020204020204" pitchFamily="34" charset="-122"/>
                <a:ea typeface="微软雅黑" panose="020B0503020204020204" pitchFamily="34" charset="-122"/>
              </a:rPr>
              <a:t>LMT</a:t>
            </a:r>
            <a:r>
              <a:rPr lang="zh-CN" altLang="en-US" sz="1200" dirty="0">
                <a:solidFill>
                  <a:schemeClr val="tx1"/>
                </a:solidFill>
                <a:latin typeface="微软雅黑" panose="020B0503020204020204" pitchFamily="34" charset="-122"/>
                <a:ea typeface="微软雅黑" panose="020B0503020204020204" pitchFamily="34" charset="-122"/>
              </a:rPr>
              <a:t>移交</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0" name="矩形 129"/>
          <p:cNvSpPr/>
          <p:nvPr/>
        </p:nvSpPr>
        <p:spPr>
          <a:xfrm>
            <a:off x="10560880" y="3500490"/>
            <a:ext cx="1295760" cy="1132324"/>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市场绩效管理</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dirty="0">
                <a:solidFill>
                  <a:schemeClr val="tx1"/>
                </a:solidFill>
                <a:latin typeface="微软雅黑" panose="020B0503020204020204" pitchFamily="34" charset="-122"/>
                <a:ea typeface="微软雅黑" panose="020B0503020204020204" pitchFamily="34" charset="-122"/>
              </a:rPr>
              <a:t>商业模式、品牌活动及定价调整</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3. EOX</a:t>
            </a:r>
            <a:r>
              <a:rPr lang="zh-CN" altLang="en-US" sz="1200" dirty="0">
                <a:solidFill>
                  <a:schemeClr val="tx1"/>
                </a:solidFill>
                <a:latin typeface="微软雅黑" panose="020B0503020204020204" pitchFamily="34" charset="-122"/>
                <a:ea typeface="微软雅黑" panose="020B0503020204020204" pitchFamily="34" charset="-122"/>
              </a:rPr>
              <a:t>管理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8" name="矩形 87"/>
          <p:cNvSpPr/>
          <p:nvPr/>
        </p:nvSpPr>
        <p:spPr>
          <a:xfrm>
            <a:off x="1306282" y="4928786"/>
            <a:ext cx="1938569" cy="14895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b="1" dirty="0">
                <a:solidFill>
                  <a:srgbClr val="C00000"/>
                </a:solidFill>
                <a:latin typeface="微软雅黑" panose="020B0503020204020204" pitchFamily="34" charset="-122"/>
                <a:ea typeface="微软雅黑" panose="020B0503020204020204" pitchFamily="34" charset="-122"/>
              </a:rPr>
              <a:t>可服务性需求</a:t>
            </a:r>
            <a:r>
              <a:rPr lang="zh-CN" altLang="en-US" sz="1200" dirty="0">
                <a:solidFill>
                  <a:schemeClr val="tx1"/>
                </a:solidFill>
                <a:latin typeface="微软雅黑" panose="020B0503020204020204" pitchFamily="34" charset="-122"/>
                <a:ea typeface="微软雅黑" panose="020B0503020204020204" pitchFamily="34" charset="-122"/>
              </a:rPr>
              <a:t>规划</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a:t>
            </a:r>
            <a:r>
              <a:rPr lang="zh-CN" altLang="en-US" sz="1200" b="1" dirty="0">
                <a:solidFill>
                  <a:srgbClr val="C00000"/>
                </a:solidFill>
                <a:latin typeface="微软雅黑" panose="020B0503020204020204" pitchFamily="34" charset="-122"/>
                <a:ea typeface="微软雅黑" panose="020B0503020204020204" pitchFamily="34" charset="-122"/>
              </a:rPr>
              <a:t>客户服务策略</a:t>
            </a:r>
            <a:r>
              <a:rPr lang="zh-CN" altLang="en-US" sz="1200" dirty="0">
                <a:solidFill>
                  <a:prstClr val="black"/>
                </a:solidFill>
                <a:latin typeface="微软雅黑" panose="020B0503020204020204" pitchFamily="34" charset="-122"/>
                <a:ea typeface="微软雅黑" panose="020B0503020204020204" pitchFamily="34" charset="-122"/>
              </a:rPr>
              <a:t>与计划（策略部分）</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93" name="矩形 92"/>
          <p:cNvSpPr/>
          <p:nvPr/>
        </p:nvSpPr>
        <p:spPr>
          <a:xfrm>
            <a:off x="5165064" y="4928786"/>
            <a:ext cx="2231401" cy="14895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prstClr val="black"/>
                </a:solidFill>
                <a:latin typeface="微软雅黑" panose="020B0503020204020204" pitchFamily="34" charset="-122"/>
                <a:ea typeface="微软雅黑" panose="020B0503020204020204" pitchFamily="34" charset="-122"/>
              </a:rPr>
              <a:t>1. </a:t>
            </a:r>
            <a:r>
              <a:rPr lang="zh-CN" altLang="en-US" sz="1200" dirty="0">
                <a:solidFill>
                  <a:prstClr val="black"/>
                </a:solidFill>
                <a:latin typeface="微软雅黑" panose="020B0503020204020204" pitchFamily="34" charset="-122"/>
                <a:ea typeface="微软雅黑" panose="020B0503020204020204" pitchFamily="34" charset="-122"/>
              </a:rPr>
              <a:t>服务实施准备（资料工具开发）</a:t>
            </a:r>
            <a:endParaRPr lang="en-US" altLang="zh-CN" sz="1200" dirty="0">
              <a:solidFill>
                <a:prstClr val="black"/>
              </a:solidFill>
              <a:latin typeface="微软雅黑" panose="020B0503020204020204" pitchFamily="34" charset="-122"/>
              <a:ea typeface="微软雅黑" panose="020B0503020204020204" pitchFamily="34" charset="-122"/>
            </a:endParaRPr>
          </a:p>
          <a:p>
            <a:r>
              <a:rPr lang="en-US" altLang="zh-CN" sz="1200" dirty="0">
                <a:solidFill>
                  <a:prstClr val="black"/>
                </a:solidFill>
                <a:latin typeface="微软雅黑" panose="020B0503020204020204" pitchFamily="34" charset="-122"/>
                <a:ea typeface="微软雅黑" panose="020B0503020204020204" pitchFamily="34" charset="-122"/>
              </a:rPr>
              <a:t>2. </a:t>
            </a:r>
            <a:r>
              <a:rPr lang="zh-CN" altLang="en-US" sz="1200" dirty="0">
                <a:solidFill>
                  <a:prstClr val="black"/>
                </a:solidFill>
                <a:latin typeface="微软雅黑" panose="020B0503020204020204" pitchFamily="34" charset="-122"/>
                <a:ea typeface="微软雅黑" panose="020B0503020204020204" pitchFamily="34" charset="-122"/>
              </a:rPr>
              <a:t>产品试装（试装报告）</a:t>
            </a:r>
            <a:endParaRPr lang="en-US" altLang="zh-CN" sz="1200" dirty="0">
              <a:solidFill>
                <a:prstClr val="black"/>
              </a:solidFill>
              <a:latin typeface="微软雅黑" panose="020B0503020204020204" pitchFamily="34" charset="-122"/>
              <a:ea typeface="微软雅黑" panose="020B0503020204020204" pitchFamily="34" charset="-122"/>
            </a:endParaRPr>
          </a:p>
          <a:p>
            <a:r>
              <a:rPr lang="en-US" altLang="zh-CN" sz="1200" dirty="0">
                <a:solidFill>
                  <a:prstClr val="black"/>
                </a:solidFill>
                <a:latin typeface="微软雅黑" panose="020B0503020204020204" pitchFamily="34" charset="-122"/>
                <a:ea typeface="微软雅黑" panose="020B0503020204020204" pitchFamily="34" charset="-122"/>
              </a:rPr>
              <a:t>3. </a:t>
            </a:r>
            <a:r>
              <a:rPr lang="zh-CN" altLang="en-US" sz="1200" dirty="0">
                <a:solidFill>
                  <a:prstClr val="black"/>
                </a:solidFill>
                <a:latin typeface="微软雅黑" panose="020B0503020204020204" pitchFamily="34" charset="-122"/>
                <a:ea typeface="微软雅黑" panose="020B0503020204020204" pitchFamily="34" charset="-122"/>
              </a:rPr>
              <a:t>可服务性测试</a:t>
            </a:r>
            <a:r>
              <a:rPr lang="zh-CN" altLang="en-US" sz="1200" dirty="0">
                <a:solidFill>
                  <a:schemeClr val="tx1"/>
                </a:solidFill>
                <a:latin typeface="微软雅黑" panose="020B0503020204020204" pitchFamily="34" charset="-122"/>
                <a:ea typeface="微软雅黑" panose="020B0503020204020204" pitchFamily="34" charset="-122"/>
              </a:rPr>
              <a:t>（测试报告）</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5" name="矩形 94"/>
          <p:cNvSpPr/>
          <p:nvPr/>
        </p:nvSpPr>
        <p:spPr>
          <a:xfrm>
            <a:off x="7481598" y="4928787"/>
            <a:ext cx="1835079" cy="147293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可服务性需求在</a:t>
            </a:r>
            <a:r>
              <a:rPr lang="en-US" altLang="zh-CN" sz="1200" dirty="0">
                <a:solidFill>
                  <a:schemeClr val="tx1"/>
                </a:solidFill>
                <a:latin typeface="微软雅黑" panose="020B0503020204020204" pitchFamily="34" charset="-122"/>
                <a:ea typeface="微软雅黑" panose="020B0503020204020204" pitchFamily="34" charset="-122"/>
              </a:rPr>
              <a:t>Beta</a:t>
            </a:r>
            <a:r>
              <a:rPr lang="zh-CN" altLang="en-US" sz="1200" dirty="0">
                <a:solidFill>
                  <a:schemeClr val="tx1"/>
                </a:solidFill>
                <a:latin typeface="微软雅黑" panose="020B0503020204020204" pitchFamily="34" charset="-122"/>
                <a:ea typeface="微软雅黑" panose="020B0503020204020204" pitchFamily="34" charset="-122"/>
              </a:rPr>
              <a:t>及</a:t>
            </a:r>
            <a:r>
              <a:rPr lang="en-US" altLang="zh-CN" sz="1200" dirty="0">
                <a:solidFill>
                  <a:schemeClr val="tx1"/>
                </a:solidFill>
                <a:latin typeface="微软雅黑" panose="020B0503020204020204" pitchFamily="34" charset="-122"/>
                <a:ea typeface="微软雅黑" panose="020B0503020204020204" pitchFamily="34" charset="-122"/>
              </a:rPr>
              <a:t>ESP</a:t>
            </a:r>
            <a:r>
              <a:rPr lang="zh-CN" altLang="en-US" sz="1200" dirty="0">
                <a:solidFill>
                  <a:schemeClr val="tx1"/>
                </a:solidFill>
                <a:latin typeface="微软雅黑" panose="020B0503020204020204" pitchFamily="34" charset="-122"/>
                <a:ea typeface="微软雅黑" panose="020B0503020204020204" pitchFamily="34" charset="-122"/>
              </a:rPr>
              <a:t>验证</a:t>
            </a:r>
            <a:endParaRPr lang="en-US" altLang="zh-CN" sz="1200" dirty="0">
              <a:solidFill>
                <a:schemeClr val="tx1"/>
              </a:solidFill>
              <a:latin typeface="微软雅黑" panose="020B0503020204020204" pitchFamily="34" charset="-122"/>
              <a:ea typeface="微软雅黑" panose="020B0503020204020204" pitchFamily="34" charset="-122"/>
            </a:endParaRPr>
          </a:p>
        </p:txBody>
      </p:sp>
      <p:sp>
        <p:nvSpPr>
          <p:cNvPr id="96" name="矩形 95"/>
          <p:cNvSpPr/>
          <p:nvPr/>
        </p:nvSpPr>
        <p:spPr>
          <a:xfrm>
            <a:off x="3338942" y="4928786"/>
            <a:ext cx="1769701" cy="148956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zh-CN" sz="1200" dirty="0">
                <a:solidFill>
                  <a:prstClr val="black"/>
                </a:solidFill>
                <a:latin typeface="微软雅黑" panose="020B0503020204020204" pitchFamily="34" charset="-122"/>
                <a:ea typeface="微软雅黑" panose="020B0503020204020204" pitchFamily="34" charset="-122"/>
              </a:rPr>
              <a:t>1. </a:t>
            </a:r>
            <a:r>
              <a:rPr lang="zh-CN" altLang="en-US" sz="1200" dirty="0">
                <a:solidFill>
                  <a:prstClr val="black"/>
                </a:solidFill>
                <a:latin typeface="微软雅黑" panose="020B0503020204020204" pitchFamily="34" charset="-122"/>
                <a:ea typeface="微软雅黑" panose="020B0503020204020204" pitchFamily="34" charset="-122"/>
              </a:rPr>
              <a:t>可服务性需求分析与分解，并落实到</a:t>
            </a:r>
            <a:r>
              <a:rPr lang="en-US" altLang="zh-CN" sz="1200" dirty="0">
                <a:solidFill>
                  <a:prstClr val="black"/>
                </a:solidFill>
                <a:latin typeface="微软雅黑" panose="020B0503020204020204" pitchFamily="34" charset="-122"/>
                <a:ea typeface="微软雅黑" panose="020B0503020204020204" pitchFamily="34" charset="-122"/>
              </a:rPr>
              <a:t>PDCP</a:t>
            </a:r>
            <a:r>
              <a:rPr lang="zh-CN" altLang="en-US" sz="1200" dirty="0">
                <a:solidFill>
                  <a:prstClr val="black"/>
                </a:solidFill>
                <a:latin typeface="微软雅黑" panose="020B0503020204020204" pitchFamily="34" charset="-122"/>
                <a:ea typeface="微软雅黑" panose="020B0503020204020204" pitchFamily="34" charset="-122"/>
              </a:rPr>
              <a:t>合同中</a:t>
            </a:r>
            <a:endParaRPr lang="en-US" altLang="zh-CN" sz="1200" dirty="0">
              <a:solidFill>
                <a:prstClr val="black"/>
              </a:solidFill>
              <a:latin typeface="微软雅黑" panose="020B0503020204020204" pitchFamily="34" charset="-122"/>
              <a:ea typeface="微软雅黑" panose="020B0503020204020204" pitchFamily="34" charset="-122"/>
            </a:endParaRPr>
          </a:p>
          <a:p>
            <a:pPr lvl="0"/>
            <a:r>
              <a:rPr lang="en-US" altLang="zh-CN" sz="1200" dirty="0">
                <a:solidFill>
                  <a:prstClr val="black"/>
                </a:solidFill>
                <a:latin typeface="微软雅黑" panose="020B0503020204020204" pitchFamily="34" charset="-122"/>
                <a:ea typeface="微软雅黑" panose="020B0503020204020204" pitchFamily="34" charset="-122"/>
              </a:rPr>
              <a:t>2. </a:t>
            </a:r>
            <a:r>
              <a:rPr lang="zh-CN" altLang="en-US" sz="1200" dirty="0">
                <a:solidFill>
                  <a:prstClr val="black"/>
                </a:solidFill>
                <a:latin typeface="微软雅黑" panose="020B0503020204020204" pitchFamily="34" charset="-122"/>
                <a:ea typeface="微软雅黑" panose="020B0503020204020204" pitchFamily="34" charset="-122"/>
              </a:rPr>
              <a:t>客户服务策略与计划（计划部分）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nvSpPr>
        <p:spPr>
          <a:xfrm>
            <a:off x="9409460" y="4935426"/>
            <a:ext cx="1036957" cy="14829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en-US" altLang="zh-CN" sz="1200" dirty="0">
                <a:solidFill>
                  <a:schemeClr val="tx1"/>
                </a:solidFill>
                <a:latin typeface="微软雅黑" panose="020B0503020204020204" pitchFamily="34" charset="-122"/>
                <a:ea typeface="微软雅黑" panose="020B0503020204020204" pitchFamily="34" charset="-122"/>
              </a:rPr>
              <a:t>1.</a:t>
            </a:r>
            <a:r>
              <a:rPr lang="zh-CN" altLang="en-US" sz="1200" dirty="0">
                <a:solidFill>
                  <a:schemeClr val="tx1"/>
                </a:solidFill>
                <a:latin typeface="微软雅黑" panose="020B0503020204020204" pitchFamily="34" charset="-122"/>
                <a:ea typeface="微软雅黑" panose="020B0503020204020204" pitchFamily="34" charset="-122"/>
              </a:rPr>
              <a:t>组织服务培训</a:t>
            </a:r>
            <a:endParaRPr lang="zh-CN" altLang="en-US"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dirty="0">
                <a:solidFill>
                  <a:schemeClr val="tx1"/>
                </a:solidFill>
                <a:latin typeface="微软雅黑" panose="020B0503020204020204" pitchFamily="34" charset="-122"/>
                <a:ea typeface="微软雅黑" panose="020B0503020204020204" pitchFamily="34" charset="-122"/>
              </a:rPr>
              <a:t>服务领域向</a:t>
            </a:r>
            <a:r>
              <a:rPr lang="en-US" altLang="zh-CN" sz="1200" dirty="0">
                <a:solidFill>
                  <a:schemeClr val="tx1"/>
                </a:solidFill>
                <a:latin typeface="微软雅黑" panose="020B0503020204020204" pitchFamily="34" charset="-122"/>
                <a:ea typeface="微软雅黑" panose="020B0503020204020204" pitchFamily="34" charset="-122"/>
              </a:rPr>
              <a:t>LMT</a:t>
            </a:r>
            <a:r>
              <a:rPr lang="zh-CN" altLang="en-US" sz="1200" dirty="0">
                <a:solidFill>
                  <a:schemeClr val="tx1"/>
                </a:solidFill>
                <a:latin typeface="微软雅黑" panose="020B0503020204020204" pitchFamily="34" charset="-122"/>
                <a:ea typeface="微软雅黑" panose="020B0503020204020204" pitchFamily="34" charset="-122"/>
              </a:rPr>
              <a:t>移交</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8" name="矩形 97"/>
          <p:cNvSpPr/>
          <p:nvPr/>
        </p:nvSpPr>
        <p:spPr>
          <a:xfrm>
            <a:off x="10560880" y="4935426"/>
            <a:ext cx="1304584" cy="148292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1. </a:t>
            </a:r>
            <a:r>
              <a:rPr lang="zh-CN" altLang="en-US" sz="1200" dirty="0">
                <a:solidFill>
                  <a:schemeClr val="tx1"/>
                </a:solidFill>
                <a:latin typeface="微软雅黑" panose="020B0503020204020204" pitchFamily="34" charset="-122"/>
                <a:ea typeface="微软雅黑" panose="020B0503020204020204" pitchFamily="34" charset="-122"/>
              </a:rPr>
              <a:t>服务领域绩效管理</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2. </a:t>
            </a:r>
            <a:r>
              <a:rPr lang="zh-CN" altLang="en-US" sz="1200" dirty="0">
                <a:solidFill>
                  <a:schemeClr val="tx1"/>
                </a:solidFill>
                <a:latin typeface="微软雅黑" panose="020B0503020204020204" pitchFamily="34" charset="-122"/>
                <a:ea typeface="微软雅黑" panose="020B0503020204020204" pitchFamily="34" charset="-122"/>
              </a:rPr>
              <a:t>服务经营分析、评估，改进措施与</a:t>
            </a:r>
            <a:r>
              <a:rPr lang="en-US" altLang="zh-CN" sz="1200" dirty="0">
                <a:solidFill>
                  <a:schemeClr val="tx1"/>
                </a:solidFill>
                <a:latin typeface="微软雅黑" panose="020B0503020204020204" pitchFamily="34" charset="-122"/>
                <a:ea typeface="微软雅黑" panose="020B0503020204020204" pitchFamily="34" charset="-122"/>
              </a:rPr>
              <a:t>LMT</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PDT</a:t>
            </a:r>
            <a:r>
              <a:rPr lang="zh-CN" altLang="en-US" sz="1200" dirty="0">
                <a:solidFill>
                  <a:schemeClr val="tx1"/>
                </a:solidFill>
                <a:latin typeface="微软雅黑" panose="020B0503020204020204" pitchFamily="34" charset="-122"/>
                <a:ea typeface="微软雅黑" panose="020B0503020204020204" pitchFamily="34" charset="-122"/>
              </a:rPr>
              <a:t>共同落实</a:t>
            </a:r>
            <a:endParaRPr lang="en-US" altLang="zh-CN" sz="1200" dirty="0">
              <a:solidFill>
                <a:schemeClr val="tx1"/>
              </a:solidFill>
              <a:latin typeface="微软雅黑" panose="020B0503020204020204" pitchFamily="34" charset="-122"/>
              <a:ea typeface="微软雅黑" panose="020B0503020204020204" pitchFamily="34" charset="-122"/>
            </a:endParaRPr>
          </a:p>
          <a:p>
            <a:r>
              <a:rPr lang="en-US" altLang="zh-CN" sz="1200" dirty="0">
                <a:solidFill>
                  <a:schemeClr val="tx1"/>
                </a:solidFill>
                <a:latin typeface="微软雅黑" panose="020B0503020204020204" pitchFamily="34" charset="-122"/>
                <a:ea typeface="微软雅黑" panose="020B0503020204020204" pitchFamily="34" charset="-122"/>
              </a:rPr>
              <a:t>3.</a:t>
            </a:r>
            <a:r>
              <a:rPr lang="zh-CN" altLang="en-US" sz="1200" dirty="0">
                <a:solidFill>
                  <a:schemeClr val="tx1"/>
                </a:solidFill>
                <a:latin typeface="微软雅黑" panose="020B0503020204020204" pitchFamily="34" charset="-122"/>
                <a:ea typeface="微软雅黑" panose="020B0503020204020204" pitchFamily="34" charset="-122"/>
              </a:rPr>
              <a:t>执行</a:t>
            </a:r>
            <a:r>
              <a:rPr lang="en-US" altLang="zh-CN" sz="1200" dirty="0">
                <a:solidFill>
                  <a:schemeClr val="tx1"/>
                </a:solidFill>
                <a:latin typeface="微软雅黑" panose="020B0503020204020204" pitchFamily="34" charset="-122"/>
                <a:ea typeface="微软雅黑" panose="020B0503020204020204" pitchFamily="34" charset="-122"/>
              </a:rPr>
              <a:t> EOX</a:t>
            </a:r>
            <a:r>
              <a:rPr lang="zh-CN" altLang="en-US" sz="1200" dirty="0">
                <a:solidFill>
                  <a:schemeClr val="tx1"/>
                </a:solidFill>
                <a:latin typeface="微软雅黑" panose="020B0503020204020204" pitchFamily="34" charset="-122"/>
                <a:ea typeface="微软雅黑" panose="020B0503020204020204" pitchFamily="34" charset="-122"/>
              </a:rPr>
              <a:t>决议</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9" name="矩形 98"/>
          <p:cNvSpPr/>
          <p:nvPr/>
        </p:nvSpPr>
        <p:spPr>
          <a:xfrm>
            <a:off x="10578565" y="2005513"/>
            <a:ext cx="1278075" cy="119727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产品维护升级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a:off x="3023659" y="1796569"/>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2.2.2 </a:t>
            </a:r>
            <a:r>
              <a:rPr lang="zh-CN" altLang="en-US" sz="3200" b="1" dirty="0">
                <a:solidFill>
                  <a:schemeClr val="bg1"/>
                </a:solidFill>
                <a:latin typeface="微软雅黑" panose="020B0503020204020204" pitchFamily="34" charset="-122"/>
                <a:ea typeface="微软雅黑" panose="020B0503020204020204" pitchFamily="34" charset="-122"/>
              </a:rPr>
              <a:t>功能领域支撑流程端到端</a:t>
            </a:r>
            <a:r>
              <a:rPr lang="zh-CN" altLang="en-US" sz="3200" b="1" dirty="0">
                <a:solidFill>
                  <a:srgbClr val="FF0000"/>
                </a:solidFill>
                <a:latin typeface="微软雅黑" panose="020B0503020204020204" pitchFamily="34" charset="-122"/>
                <a:ea typeface="微软雅黑" panose="020B0503020204020204" pitchFamily="34" charset="-122"/>
              </a:rPr>
              <a:t>集成</a:t>
            </a:r>
            <a:r>
              <a:rPr lang="zh-CN" altLang="en-US" sz="3200" b="1" dirty="0">
                <a:solidFill>
                  <a:schemeClr val="bg1"/>
                </a:solidFill>
                <a:latin typeface="微软雅黑" panose="020B0503020204020204" pitchFamily="34" charset="-122"/>
                <a:ea typeface="微软雅黑" panose="020B0503020204020204" pitchFamily="34" charset="-122"/>
              </a:rPr>
              <a:t>到主业务流程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50" name="直接连接符 49"/>
          <p:cNvCxnSpPr/>
          <p:nvPr/>
        </p:nvCxnSpPr>
        <p:spPr>
          <a:xfrm>
            <a:off x="3023659"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983765"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5519936"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6288021"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248128"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9168341"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4896297" y="150878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143340" y="999141"/>
            <a:ext cx="11521611" cy="935928"/>
            <a:chOff x="107505" y="749356"/>
            <a:chExt cx="8641208" cy="701946"/>
          </a:xfrm>
        </p:grpSpPr>
        <p:cxnSp>
          <p:nvCxnSpPr>
            <p:cNvPr id="43" name="直接箭头连接符 42"/>
            <p:cNvCxnSpPr/>
            <p:nvPr/>
          </p:nvCxnSpPr>
          <p:spPr>
            <a:xfrm>
              <a:off x="378190" y="1131590"/>
              <a:ext cx="8370523"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971600"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2483768"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3851920"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580112" y="987425"/>
              <a:ext cx="0" cy="14416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7020272" y="987425"/>
              <a:ext cx="0" cy="14416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7865778" y="987425"/>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509774" y="749356"/>
              <a:ext cx="879183" cy="230833"/>
            </a:xfrm>
            <a:prstGeom prst="rect">
              <a:avLst/>
            </a:prstGeom>
            <a:noFill/>
          </p:spPr>
          <p:txBody>
            <a:bodyPr wrap="none" rtlCol="0">
              <a:spAutoFit/>
            </a:bodyPr>
            <a:lstStyle/>
            <a:p>
              <a:r>
                <a:rPr lang="en-US" altLang="zh-CN" sz="1400" dirty="0" err="1">
                  <a:latin typeface="微软雅黑" panose="020B0503020204020204" pitchFamily="34" charset="-122"/>
                  <a:ea typeface="微软雅黑" panose="020B0503020204020204" pitchFamily="34" charset="-122"/>
                </a:rPr>
                <a:t>Chater</a:t>
              </a:r>
              <a:r>
                <a:rPr lang="en-US" altLang="zh-CN" sz="1400" dirty="0">
                  <a:latin typeface="微软雅黑" panose="020B0503020204020204" pitchFamily="34" charset="-122"/>
                  <a:ea typeface="微软雅黑" panose="020B0503020204020204" pitchFamily="34" charset="-122"/>
                </a:rPr>
                <a:t> DCP</a:t>
              </a:r>
              <a:endParaRPr lang="zh-CN" altLang="en-US" sz="1400"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2223252" y="749356"/>
              <a:ext cx="50398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3563888" y="749356"/>
              <a:ext cx="49677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6754947" y="749356"/>
              <a:ext cx="508793"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7649754" y="749356"/>
              <a:ext cx="333264"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cxnSp>
          <p:nvCxnSpPr>
            <p:cNvPr id="61" name="直接连接符 60"/>
            <p:cNvCxnSpPr/>
            <p:nvPr/>
          </p:nvCxnSpPr>
          <p:spPr>
            <a:xfrm>
              <a:off x="8460432" y="987424"/>
              <a:ext cx="0" cy="144165"/>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8244408" y="749356"/>
              <a:ext cx="406361"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EOX</a:t>
              </a:r>
              <a:endParaRPr lang="zh-CN" altLang="en-US" sz="1400" dirty="0">
                <a:latin typeface="微软雅黑" panose="020B0503020204020204" pitchFamily="34" charset="-122"/>
                <a:ea typeface="微软雅黑" panose="020B0503020204020204" pitchFamily="34" charset="-122"/>
              </a:endParaRPr>
            </a:p>
          </p:txBody>
        </p:sp>
        <p:sp>
          <p:nvSpPr>
            <p:cNvPr id="63" name="文本框 62"/>
            <p:cNvSpPr txBox="1"/>
            <p:nvPr/>
          </p:nvSpPr>
          <p:spPr>
            <a:xfrm>
              <a:off x="2055446" y="122046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64" name="文本框 63"/>
            <p:cNvSpPr txBox="1"/>
            <p:nvPr/>
          </p:nvSpPr>
          <p:spPr>
            <a:xfrm>
              <a:off x="2713550" y="122046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3851920" y="122046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4441742" y="1220469"/>
              <a:ext cx="477535"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67" name="文本框 66"/>
            <p:cNvSpPr txBox="1"/>
            <p:nvPr/>
          </p:nvSpPr>
          <p:spPr>
            <a:xfrm>
              <a:off x="5223798" y="1203598"/>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68" name="文本框 67"/>
            <p:cNvSpPr txBox="1"/>
            <p:nvPr/>
          </p:nvSpPr>
          <p:spPr>
            <a:xfrm>
              <a:off x="6663958" y="122046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sp>
          <p:nvSpPr>
            <p:cNvPr id="70" name="文本框 69"/>
            <p:cNvSpPr txBox="1"/>
            <p:nvPr/>
          </p:nvSpPr>
          <p:spPr>
            <a:xfrm>
              <a:off x="3397949" y="1220469"/>
              <a:ext cx="382557" cy="230833"/>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71" name="文本框 70"/>
            <p:cNvSpPr txBox="1"/>
            <p:nvPr/>
          </p:nvSpPr>
          <p:spPr>
            <a:xfrm>
              <a:off x="107505" y="919396"/>
              <a:ext cx="781705"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任务书开发</a:t>
              </a:r>
              <a:endParaRPr lang="zh-CN" altLang="en-US" sz="1335" dirty="0">
                <a:latin typeface="微软雅黑" panose="020B0503020204020204" pitchFamily="34" charset="-122"/>
                <a:ea typeface="微软雅黑" panose="020B0503020204020204" pitchFamily="34" charset="-122"/>
              </a:endParaRPr>
            </a:p>
          </p:txBody>
        </p:sp>
        <p:sp>
          <p:nvSpPr>
            <p:cNvPr id="72" name="文本框 71"/>
            <p:cNvSpPr txBox="1"/>
            <p:nvPr/>
          </p:nvSpPr>
          <p:spPr>
            <a:xfrm>
              <a:off x="1394550"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73" name="文本框 72"/>
            <p:cNvSpPr txBox="1"/>
            <p:nvPr/>
          </p:nvSpPr>
          <p:spPr>
            <a:xfrm>
              <a:off x="2935357"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74" name="文本框 73"/>
            <p:cNvSpPr txBox="1"/>
            <p:nvPr/>
          </p:nvSpPr>
          <p:spPr>
            <a:xfrm>
              <a:off x="4481509"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75" name="文本框 74"/>
            <p:cNvSpPr txBox="1"/>
            <p:nvPr/>
          </p:nvSpPr>
          <p:spPr>
            <a:xfrm>
              <a:off x="5931054"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7227198" y="919396"/>
              <a:ext cx="395782"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sp>
          <p:nvSpPr>
            <p:cNvPr id="77" name="文本框 76"/>
            <p:cNvSpPr txBox="1"/>
            <p:nvPr/>
          </p:nvSpPr>
          <p:spPr>
            <a:xfrm>
              <a:off x="7834813" y="919396"/>
              <a:ext cx="653063" cy="223091"/>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生命周期</a:t>
              </a:r>
              <a:endParaRPr lang="zh-CN" altLang="en-US" sz="1335" dirty="0">
                <a:latin typeface="微软雅黑" panose="020B0503020204020204" pitchFamily="34" charset="-122"/>
                <a:ea typeface="微软雅黑" panose="020B0503020204020204" pitchFamily="34" charset="-122"/>
              </a:endParaRPr>
            </a:p>
          </p:txBody>
        </p:sp>
      </p:gr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cxnSp>
        <p:nvCxnSpPr>
          <p:cNvPr id="4" name="直接连接符 3"/>
          <p:cNvCxnSpPr/>
          <p:nvPr/>
        </p:nvCxnSpPr>
        <p:spPr>
          <a:xfrm>
            <a:off x="3311691"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5135893"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7440149"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9360363"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10512491" y="1508787"/>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295467" y="1508785"/>
            <a:ext cx="0" cy="4802195"/>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84" name="矩形 83"/>
          <p:cNvSpPr/>
          <p:nvPr/>
        </p:nvSpPr>
        <p:spPr>
          <a:xfrm>
            <a:off x="1326297" y="2020258"/>
            <a:ext cx="1941707" cy="1317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提出</a:t>
            </a:r>
            <a:r>
              <a:rPr lang="zh-CN" altLang="en-US" sz="1200" b="1" dirty="0">
                <a:solidFill>
                  <a:srgbClr val="C00000"/>
                </a:solidFill>
                <a:latin typeface="微软雅黑" panose="020B0503020204020204" pitchFamily="34" charset="-122"/>
                <a:ea typeface="微软雅黑" panose="020B0503020204020204" pitchFamily="34" charset="-122"/>
              </a:rPr>
              <a:t>可采购性需求</a:t>
            </a:r>
            <a:r>
              <a:rPr lang="zh-CN" altLang="en-US" sz="1200" dirty="0">
                <a:solidFill>
                  <a:schemeClr val="tx1"/>
                </a:solidFill>
                <a:latin typeface="微软雅黑" panose="020B0503020204020204" pitchFamily="34" charset="-122"/>
                <a:ea typeface="微软雅黑" panose="020B0503020204020204" pitchFamily="34" charset="-122"/>
              </a:rPr>
              <a:t>、确保需求纳入产品包需求并被完整地转化为系统需求；制定</a:t>
            </a:r>
            <a:r>
              <a:rPr lang="zh-CN" altLang="en-US" sz="1200" b="1" dirty="0">
                <a:solidFill>
                  <a:srgbClr val="C00000"/>
                </a:solidFill>
                <a:latin typeface="微软雅黑" panose="020B0503020204020204" pitchFamily="34" charset="-122"/>
                <a:ea typeface="微软雅黑" panose="020B0503020204020204" pitchFamily="34" charset="-122"/>
              </a:rPr>
              <a:t>关键物料采购策略</a:t>
            </a:r>
            <a:r>
              <a:rPr lang="zh-CN" altLang="en-US" sz="1200" dirty="0">
                <a:solidFill>
                  <a:schemeClr val="tx1"/>
                </a:solidFill>
                <a:latin typeface="微软雅黑" panose="020B0503020204020204" pitchFamily="34" charset="-122"/>
                <a:ea typeface="微软雅黑" panose="020B0503020204020204" pitchFamily="34" charset="-122"/>
              </a:rPr>
              <a:t>，启动新物料寻源</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供应商选择，</a:t>
            </a:r>
            <a:r>
              <a:rPr lang="en-US" altLang="zh-CN" sz="1200" dirty="0">
                <a:solidFill>
                  <a:schemeClr val="tx1"/>
                </a:solidFill>
                <a:latin typeface="微软雅黑" panose="020B0503020204020204" pitchFamily="34" charset="-122"/>
                <a:ea typeface="微软雅黑" panose="020B0503020204020204" pitchFamily="34" charset="-122"/>
              </a:rPr>
              <a:t>EBOM</a:t>
            </a:r>
            <a:r>
              <a:rPr lang="zh-CN" altLang="en-US" sz="1200" dirty="0">
                <a:solidFill>
                  <a:schemeClr val="tx1"/>
                </a:solidFill>
                <a:latin typeface="微软雅黑" panose="020B0503020204020204" pitchFamily="34" charset="-122"/>
                <a:ea typeface="微软雅黑" panose="020B0503020204020204" pitchFamily="34" charset="-122"/>
              </a:rPr>
              <a:t>评审</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10" name="直接箭头连接符 9"/>
          <p:cNvCxnSpPr/>
          <p:nvPr/>
        </p:nvCxnSpPr>
        <p:spPr>
          <a:xfrm>
            <a:off x="1326297" y="1989667"/>
            <a:ext cx="1062652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5" name="矩形 84"/>
          <p:cNvSpPr/>
          <p:nvPr/>
        </p:nvSpPr>
        <p:spPr>
          <a:xfrm>
            <a:off x="3355235" y="2020258"/>
            <a:ext cx="1736975" cy="1317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确保可采购性需求被准确完整地转化为分配需求和概要设计；跟踪关键物料选用风险、完成主要新物料的选型；关注原型机、小批量、</a:t>
            </a:r>
            <a:r>
              <a:rPr lang="en-US" altLang="zh-CN" sz="1200" dirty="0">
                <a:solidFill>
                  <a:schemeClr val="tx1"/>
                </a:solidFill>
                <a:latin typeface="微软雅黑" panose="020B0503020204020204" pitchFamily="34" charset="-122"/>
                <a:ea typeface="微软雅黑" panose="020B0503020204020204" pitchFamily="34" charset="-122"/>
              </a:rPr>
              <a:t>ESS</a:t>
            </a:r>
            <a:r>
              <a:rPr lang="zh-CN" altLang="en-US" sz="1200" dirty="0">
                <a:solidFill>
                  <a:schemeClr val="tx1"/>
                </a:solidFill>
                <a:latin typeface="微软雅黑" panose="020B0503020204020204" pitchFamily="34" charset="-122"/>
                <a:ea typeface="微软雅黑" panose="020B0503020204020204" pitchFamily="34" charset="-122"/>
              </a:rPr>
              <a:t>物料申购</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6" name="矩形 85"/>
          <p:cNvSpPr/>
          <p:nvPr/>
        </p:nvSpPr>
        <p:spPr>
          <a:xfrm>
            <a:off x="5151560" y="2020258"/>
            <a:ext cx="2244905" cy="1317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确保物料的可采购性，重点关注新物料认证进度和量产准备度，和重点非优选物料的可采购性提升和风险规避措施落地</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87" name="矩形 86"/>
          <p:cNvSpPr/>
          <p:nvPr/>
        </p:nvSpPr>
        <p:spPr>
          <a:xfrm>
            <a:off x="7481597" y="2020258"/>
            <a:ext cx="1818331" cy="1317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解决验证阶段出现的来料供应和质量问题；前期风险及重大遗留问题的跟踪解决；关注后续需求已做滚动计划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35194" y="1879134"/>
            <a:ext cx="1005403" cy="338554"/>
          </a:xfrm>
          <a:prstGeom prst="rect">
            <a:avLst/>
          </a:prstGeom>
          <a:solidFill>
            <a:schemeClr val="tx1"/>
          </a:solid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采购领域</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cxnSp>
        <p:nvCxnSpPr>
          <p:cNvPr id="90" name="直接箭头连接符 89"/>
          <p:cNvCxnSpPr/>
          <p:nvPr/>
        </p:nvCxnSpPr>
        <p:spPr>
          <a:xfrm>
            <a:off x="1275451" y="4816438"/>
            <a:ext cx="10677367" cy="799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5165064" y="4850154"/>
            <a:ext cx="2231401" cy="157395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项目在费用、成本方面的执行及达成情况，项目变更对项目及所属产品各项财务指标的影响</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2" name="矩形 91"/>
          <p:cNvSpPr/>
          <p:nvPr/>
        </p:nvSpPr>
        <p:spPr>
          <a:xfrm>
            <a:off x="7481598" y="4850154"/>
            <a:ext cx="2964820" cy="157967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项目目标的达成情况</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4" name="文本框 93"/>
          <p:cNvSpPr txBox="1"/>
          <p:nvPr/>
        </p:nvSpPr>
        <p:spPr>
          <a:xfrm>
            <a:off x="215180" y="4677139"/>
            <a:ext cx="1005403" cy="338554"/>
          </a:xfrm>
          <a:prstGeom prst="rect">
            <a:avLst/>
          </a:prstGeom>
          <a:solidFill>
            <a:schemeClr val="tx1"/>
          </a:solidFill>
        </p:spPr>
        <p:txBody>
          <a:bodyPr wrap="non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财经领域</a:t>
            </a:r>
            <a:endParaRPr lang="en-US" altLang="zh-CN" sz="1600" b="1" dirty="0">
              <a:solidFill>
                <a:schemeClr val="bg1"/>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628522" y="3111939"/>
            <a:ext cx="630301" cy="338554"/>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POR</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15" name="等腰三角形 14"/>
          <p:cNvSpPr/>
          <p:nvPr/>
        </p:nvSpPr>
        <p:spPr>
          <a:xfrm>
            <a:off x="2937439" y="3243082"/>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cxnSp>
        <p:nvCxnSpPr>
          <p:cNvPr id="107" name="直接连接符 106"/>
          <p:cNvCxnSpPr/>
          <p:nvPr/>
        </p:nvCxnSpPr>
        <p:spPr>
          <a:xfrm>
            <a:off x="4896297" y="1853371"/>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7248128" y="1796569"/>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9168341" y="1796569"/>
            <a:ext cx="0" cy="4924907"/>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0" name="等腰三角形 109"/>
          <p:cNvSpPr/>
          <p:nvPr/>
        </p:nvSpPr>
        <p:spPr>
          <a:xfrm>
            <a:off x="4797907" y="3243082"/>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1" name="等腰三角形 110"/>
          <p:cNvSpPr/>
          <p:nvPr/>
        </p:nvSpPr>
        <p:spPr>
          <a:xfrm>
            <a:off x="7150647" y="3243081"/>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2" name="等腰三角形 111"/>
          <p:cNvSpPr/>
          <p:nvPr/>
        </p:nvSpPr>
        <p:spPr>
          <a:xfrm>
            <a:off x="9095415" y="3243079"/>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7" name="矩形 126"/>
          <p:cNvSpPr/>
          <p:nvPr/>
        </p:nvSpPr>
        <p:spPr>
          <a:xfrm>
            <a:off x="9396881" y="2006883"/>
            <a:ext cx="1049537" cy="1317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确保物料风险及问题已关闭，达到量产水平；成本目标、可采购性目标达成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8" name="矩形 127"/>
          <p:cNvSpPr/>
          <p:nvPr/>
        </p:nvSpPr>
        <p:spPr>
          <a:xfrm>
            <a:off x="10545577" y="2006883"/>
            <a:ext cx="1311919" cy="13179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持续供货保障、物料生命周期管理和降成本</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9" name="矩形 128"/>
          <p:cNvSpPr/>
          <p:nvPr/>
        </p:nvSpPr>
        <p:spPr>
          <a:xfrm>
            <a:off x="1326127" y="4850155"/>
            <a:ext cx="1941707" cy="1569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对项目的概念进行</a:t>
            </a:r>
            <a:r>
              <a:rPr lang="zh-CN" altLang="en-US" sz="1200" b="1" dirty="0">
                <a:solidFill>
                  <a:srgbClr val="C00000"/>
                </a:solidFill>
                <a:latin typeface="微软雅黑" panose="020B0503020204020204" pitchFamily="34" charset="-122"/>
                <a:ea typeface="微软雅黑" panose="020B0503020204020204" pitchFamily="34" charset="-122"/>
              </a:rPr>
              <a:t>经济可行性</a:t>
            </a:r>
            <a:r>
              <a:rPr lang="zh-CN" altLang="en-US" sz="1200" dirty="0">
                <a:solidFill>
                  <a:schemeClr val="tx1"/>
                </a:solidFill>
                <a:latin typeface="微软雅黑" panose="020B0503020204020204" pitchFamily="34" charset="-122"/>
                <a:ea typeface="微软雅黑" panose="020B0503020204020204" pitchFamily="34" charset="-122"/>
              </a:rPr>
              <a:t>方面的审视</a:t>
            </a:r>
            <a:endParaRPr lang="en-US" altLang="zh-CN"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未来</a:t>
            </a:r>
            <a:r>
              <a:rPr lang="en-US" altLang="zh-CN" sz="1200" dirty="0">
                <a:solidFill>
                  <a:schemeClr val="tx1"/>
                </a:solidFill>
                <a:latin typeface="微软雅黑" panose="020B0503020204020204" pitchFamily="34" charset="-122"/>
                <a:ea typeface="微软雅黑" panose="020B0503020204020204" pitchFamily="34" charset="-122"/>
              </a:rPr>
              <a:t>3~5</a:t>
            </a:r>
            <a:r>
              <a:rPr lang="zh-CN" altLang="en-US" sz="1200" dirty="0">
                <a:solidFill>
                  <a:schemeClr val="tx1"/>
                </a:solidFill>
                <a:latin typeface="微软雅黑" panose="020B0503020204020204" pitchFamily="34" charset="-122"/>
                <a:ea typeface="微软雅黑" panose="020B0503020204020204" pitchFamily="34" charset="-122"/>
              </a:rPr>
              <a:t>年损益预测；</a:t>
            </a:r>
            <a:endParaRPr lang="zh-CN" altLang="en-US"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本项目对产品线的收入贡献、利润贡献</a:t>
            </a:r>
            <a:endParaRPr lang="zh-CN" altLang="en-US"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项目开发费用预测</a:t>
            </a:r>
            <a:endParaRPr lang="zh-CN" altLang="en-US"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设定目标制造毛利率、</a:t>
            </a:r>
            <a:r>
              <a:rPr lang="en-US" altLang="zh-CN" sz="1200" dirty="0">
                <a:solidFill>
                  <a:schemeClr val="tx1"/>
                </a:solidFill>
                <a:latin typeface="微软雅黑" panose="020B0503020204020204" pitchFamily="34" charset="-122"/>
                <a:ea typeface="微软雅黑" panose="020B0503020204020204" pitchFamily="34" charset="-122"/>
              </a:rPr>
              <a:t>GA</a:t>
            </a:r>
            <a:r>
              <a:rPr lang="zh-CN" altLang="en-US" sz="1200" dirty="0">
                <a:solidFill>
                  <a:schemeClr val="tx1"/>
                </a:solidFill>
                <a:latin typeface="微软雅黑" panose="020B0503020204020204" pitchFamily="34" charset="-122"/>
                <a:ea typeface="微软雅黑" panose="020B0503020204020204" pitchFamily="34" charset="-122"/>
              </a:rPr>
              <a:t>点目标成本</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0" name="矩形 129"/>
          <p:cNvSpPr/>
          <p:nvPr/>
        </p:nvSpPr>
        <p:spPr>
          <a:xfrm>
            <a:off x="3355065" y="4850155"/>
            <a:ext cx="1736975" cy="157967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项目在</a:t>
            </a:r>
            <a:r>
              <a:rPr lang="zh-CN" altLang="en-US" sz="1200" b="1" dirty="0">
                <a:solidFill>
                  <a:srgbClr val="C00000"/>
                </a:solidFill>
                <a:latin typeface="微软雅黑" panose="020B0503020204020204" pitchFamily="34" charset="-122"/>
                <a:ea typeface="微软雅黑" panose="020B0503020204020204" pitchFamily="34" charset="-122"/>
              </a:rPr>
              <a:t>收益、成本方面的目标承诺</a:t>
            </a:r>
            <a:endParaRPr lang="en-US" altLang="zh-CN" sz="1200" b="1" dirty="0">
              <a:solidFill>
                <a:srgbClr val="C00000"/>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未来</a:t>
            </a:r>
            <a:r>
              <a:rPr lang="en-US" altLang="zh-CN" sz="1200" dirty="0">
                <a:solidFill>
                  <a:schemeClr val="tx1"/>
                </a:solidFill>
                <a:latin typeface="微软雅黑" panose="020B0503020204020204" pitchFamily="34" charset="-122"/>
                <a:ea typeface="微软雅黑" panose="020B0503020204020204" pitchFamily="34" charset="-122"/>
              </a:rPr>
              <a:t>3~5</a:t>
            </a:r>
            <a:r>
              <a:rPr lang="zh-CN" altLang="en-US" sz="1200" dirty="0">
                <a:solidFill>
                  <a:schemeClr val="tx1"/>
                </a:solidFill>
                <a:latin typeface="微软雅黑" panose="020B0503020204020204" pitchFamily="34" charset="-122"/>
                <a:ea typeface="微软雅黑" panose="020B0503020204020204" pitchFamily="34" charset="-122"/>
              </a:rPr>
              <a:t>年损益预测</a:t>
            </a:r>
            <a:endParaRPr lang="zh-CN" altLang="en-US"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本项目对产品线的收入贡献、利润贡献</a:t>
            </a:r>
            <a:endParaRPr lang="zh-CN" altLang="en-US"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项目开发费用预测；</a:t>
            </a:r>
            <a:endParaRPr lang="zh-CN" altLang="en-US" sz="1200" dirty="0">
              <a:solidFill>
                <a:schemeClr val="tx1"/>
              </a:solidFill>
              <a:latin typeface="微软雅黑" panose="020B0503020204020204" pitchFamily="34" charset="-122"/>
              <a:ea typeface="微软雅黑" panose="020B0503020204020204" pitchFamily="34" charset="-122"/>
            </a:endParaRPr>
          </a:p>
          <a:p>
            <a:pPr marL="116205" indent="-116205">
              <a:buFont typeface="Arial" panose="020B0604020202020204" pitchFamily="34" charset="0"/>
              <a:buChar char="•"/>
            </a:pPr>
            <a:r>
              <a:rPr lang="zh-CN" altLang="en-US" sz="1200" dirty="0">
                <a:solidFill>
                  <a:schemeClr val="tx1"/>
                </a:solidFill>
                <a:latin typeface="微软雅黑" panose="020B0503020204020204" pitchFamily="34" charset="-122"/>
                <a:ea typeface="微软雅黑" panose="020B0503020204020204" pitchFamily="34" charset="-122"/>
              </a:rPr>
              <a:t>设定目标制造毛利率、</a:t>
            </a:r>
            <a:r>
              <a:rPr lang="en-US" altLang="zh-CN" sz="1200" dirty="0">
                <a:solidFill>
                  <a:schemeClr val="tx1"/>
                </a:solidFill>
                <a:latin typeface="微软雅黑" panose="020B0503020204020204" pitchFamily="34" charset="-122"/>
                <a:ea typeface="微软雅黑" panose="020B0503020204020204" pitchFamily="34" charset="-122"/>
              </a:rPr>
              <a:t>GA</a:t>
            </a:r>
            <a:r>
              <a:rPr lang="zh-CN" altLang="en-US" sz="1200" dirty="0">
                <a:solidFill>
                  <a:schemeClr val="tx1"/>
                </a:solidFill>
                <a:latin typeface="微软雅黑" panose="020B0503020204020204" pitchFamily="34" charset="-122"/>
                <a:ea typeface="微软雅黑" panose="020B0503020204020204" pitchFamily="34" charset="-122"/>
              </a:rPr>
              <a:t>点目标成本承诺</a:t>
            </a:r>
            <a:endParaRPr lang="zh-CN" altLang="en-US" sz="1200" dirty="0">
              <a:solidFill>
                <a:schemeClr val="tx1"/>
              </a:solidFill>
              <a:latin typeface="微软雅黑" panose="020B0503020204020204" pitchFamily="34" charset="-122"/>
              <a:ea typeface="微软雅黑" panose="020B0503020204020204" pitchFamily="34" charset="-122"/>
            </a:endParaRPr>
          </a:p>
          <a:p>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1" name="矩形 130"/>
          <p:cNvSpPr/>
          <p:nvPr/>
        </p:nvSpPr>
        <p:spPr>
          <a:xfrm>
            <a:off x="10569419" y="4850155"/>
            <a:ext cx="1288076" cy="15699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经营分析与指标监控</a:t>
            </a:r>
            <a:endParaRPr lang="zh-CN" altLang="en-US" sz="1200" dirty="0">
              <a:solidFill>
                <a:schemeClr val="tx1"/>
              </a:solidFill>
              <a:latin typeface="微软雅黑" panose="020B0503020204020204" pitchFamily="34" charset="-122"/>
              <a:ea typeface="微软雅黑" panose="020B0503020204020204" pitchFamily="34" charset="-122"/>
            </a:endParaRPr>
          </a:p>
        </p:txBody>
      </p:sp>
      <p:cxnSp>
        <p:nvCxnSpPr>
          <p:cNvPr id="133" name="直接箭头连接符 132"/>
          <p:cNvCxnSpPr/>
          <p:nvPr/>
        </p:nvCxnSpPr>
        <p:spPr>
          <a:xfrm>
            <a:off x="1275449" y="3568299"/>
            <a:ext cx="10704000" cy="224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6" name="文本框 135"/>
          <p:cNvSpPr txBox="1"/>
          <p:nvPr/>
        </p:nvSpPr>
        <p:spPr>
          <a:xfrm>
            <a:off x="215179" y="3429001"/>
            <a:ext cx="1106268" cy="584775"/>
          </a:xfrm>
          <a:prstGeom prst="rect">
            <a:avLst/>
          </a:prstGeom>
          <a:solidFill>
            <a:schemeClr val="tx1"/>
          </a:solidFill>
        </p:spPr>
        <p:txBody>
          <a:bodyPr wrap="square" rtlCol="0">
            <a:spAutoFit/>
          </a:bodyPr>
          <a:lstStyle/>
          <a:p>
            <a:r>
              <a:rPr lang="zh-CN" altLang="en-US" sz="1600" b="1" dirty="0">
                <a:solidFill>
                  <a:schemeClr val="bg1"/>
                </a:solidFill>
                <a:latin typeface="微软雅黑" panose="020B0503020204020204" pitchFamily="34" charset="-122"/>
                <a:ea typeface="微软雅黑" panose="020B0503020204020204" pitchFamily="34" charset="-122"/>
              </a:rPr>
              <a:t>供应制造领域</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138" name="等腰三角形 137"/>
          <p:cNvSpPr/>
          <p:nvPr/>
        </p:nvSpPr>
        <p:spPr>
          <a:xfrm>
            <a:off x="2945345" y="4457314"/>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39" name="等腰三角形 138"/>
          <p:cNvSpPr/>
          <p:nvPr/>
        </p:nvSpPr>
        <p:spPr>
          <a:xfrm>
            <a:off x="4805813" y="4457314"/>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0" name="等腰三角形 139"/>
          <p:cNvSpPr/>
          <p:nvPr/>
        </p:nvSpPr>
        <p:spPr>
          <a:xfrm>
            <a:off x="7158553" y="4457313"/>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1" name="等腰三角形 140"/>
          <p:cNvSpPr/>
          <p:nvPr/>
        </p:nvSpPr>
        <p:spPr>
          <a:xfrm>
            <a:off x="9103321" y="4457311"/>
            <a:ext cx="177407" cy="195620"/>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2" name="文本框 141"/>
          <p:cNvSpPr txBox="1"/>
          <p:nvPr/>
        </p:nvSpPr>
        <p:spPr>
          <a:xfrm>
            <a:off x="629823" y="4389107"/>
            <a:ext cx="588623" cy="338554"/>
          </a:xfrm>
          <a:prstGeom prst="rect">
            <a:avLst/>
          </a:prstGeom>
          <a:noFill/>
        </p:spPr>
        <p:txBody>
          <a:bodyPr wrap="none" rtlCol="0">
            <a:spAutoFit/>
          </a:bodyPr>
          <a:lstStyle/>
          <a:p>
            <a:r>
              <a:rPr lang="en-US" altLang="zh-CN" sz="1600" b="1" dirty="0">
                <a:solidFill>
                  <a:srgbClr val="FF0000"/>
                </a:solidFill>
                <a:latin typeface="微软雅黑" panose="020B0503020204020204" pitchFamily="34" charset="-122"/>
                <a:ea typeface="微软雅黑" panose="020B0503020204020204" pitchFamily="34" charset="-122"/>
              </a:rPr>
              <a:t>SCR</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88" name="矩形 87"/>
          <p:cNvSpPr/>
          <p:nvPr/>
        </p:nvSpPr>
        <p:spPr>
          <a:xfrm>
            <a:off x="1306283" y="3596876"/>
            <a:ext cx="1961723" cy="10682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zh-CN" altLang="en-US" sz="1200" b="1" dirty="0">
                <a:solidFill>
                  <a:srgbClr val="C00000"/>
                </a:solidFill>
                <a:latin typeface="微软雅黑" panose="020B0503020204020204" pitchFamily="34" charset="-122"/>
                <a:ea typeface="微软雅黑" panose="020B0503020204020204" pitchFamily="34" charset="-122"/>
              </a:rPr>
              <a:t>可供应</a:t>
            </a:r>
            <a:r>
              <a:rPr lang="en-US" altLang="zh-CN" sz="1200" b="1" dirty="0">
                <a:solidFill>
                  <a:srgbClr val="C00000"/>
                </a:solidFill>
                <a:latin typeface="微软雅黑" panose="020B0503020204020204" pitchFamily="34" charset="-122"/>
                <a:ea typeface="微软雅黑" panose="020B0503020204020204" pitchFamily="34" charset="-122"/>
              </a:rPr>
              <a:t>/</a:t>
            </a:r>
            <a:r>
              <a:rPr lang="zh-CN" altLang="en-US" sz="1200" b="1" dirty="0">
                <a:solidFill>
                  <a:srgbClr val="C00000"/>
                </a:solidFill>
                <a:latin typeface="微软雅黑" panose="020B0503020204020204" pitchFamily="34" charset="-122"/>
                <a:ea typeface="微软雅黑" panose="020B0503020204020204" pitchFamily="34" charset="-122"/>
              </a:rPr>
              <a:t>制造需求</a:t>
            </a:r>
            <a:r>
              <a:rPr lang="zh-CN" altLang="en-US" sz="1200" dirty="0">
                <a:solidFill>
                  <a:prstClr val="black"/>
                </a:solidFill>
                <a:latin typeface="微软雅黑" panose="020B0503020204020204" pitchFamily="34" charset="-122"/>
                <a:ea typeface="微软雅黑" panose="020B0503020204020204" pitchFamily="34" charset="-122"/>
              </a:rPr>
              <a:t>纳入产品包需求并转化为系统需求；</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制定</a:t>
            </a:r>
            <a:r>
              <a:rPr lang="zh-CN" altLang="en-US" sz="1200" b="1" dirty="0">
                <a:solidFill>
                  <a:srgbClr val="C00000"/>
                </a:solidFill>
                <a:latin typeface="微软雅黑" panose="020B0503020204020204" pitchFamily="34" charset="-122"/>
                <a:ea typeface="微软雅黑" panose="020B0503020204020204" pitchFamily="34" charset="-122"/>
              </a:rPr>
              <a:t>供应、订单履行策略</a:t>
            </a:r>
            <a:endParaRPr lang="zh-CN" altLang="en-US" sz="1200" b="1" dirty="0">
              <a:solidFill>
                <a:srgbClr val="C00000"/>
              </a:solidFill>
              <a:latin typeface="微软雅黑" panose="020B0503020204020204" pitchFamily="34" charset="-122"/>
              <a:ea typeface="微软雅黑" panose="020B0503020204020204" pitchFamily="34" charset="-122"/>
            </a:endParaRPr>
          </a:p>
        </p:txBody>
      </p:sp>
      <p:sp>
        <p:nvSpPr>
          <p:cNvPr id="89" name="矩形 88"/>
          <p:cNvSpPr/>
          <p:nvPr/>
        </p:nvSpPr>
        <p:spPr>
          <a:xfrm>
            <a:off x="5165064" y="3596876"/>
            <a:ext cx="2231401" cy="10682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zh-CN" altLang="en-US" sz="1200" dirty="0">
                <a:solidFill>
                  <a:prstClr val="black"/>
                </a:solidFill>
                <a:latin typeface="微软雅黑" panose="020B0503020204020204" pitchFamily="34" charset="-122"/>
                <a:ea typeface="微软雅黑" panose="020B0503020204020204" pitchFamily="34" charset="-122"/>
              </a:rPr>
              <a:t>可供应</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制造需求被正确完整实现；</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设计、开发制造工艺和生产测试设备，完成试制准备；</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下达相应阶段物料计划，生产初始产品</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93" name="矩形 92"/>
          <p:cNvSpPr/>
          <p:nvPr/>
        </p:nvSpPr>
        <p:spPr>
          <a:xfrm>
            <a:off x="7481598" y="3596876"/>
            <a:ext cx="1835079" cy="105629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zh-CN" altLang="en-US" sz="1200" dirty="0">
                <a:solidFill>
                  <a:prstClr val="black"/>
                </a:solidFill>
                <a:latin typeface="微软雅黑" panose="020B0503020204020204" pitchFamily="34" charset="-122"/>
                <a:ea typeface="微软雅黑" panose="020B0503020204020204" pitchFamily="34" charset="-122"/>
              </a:rPr>
              <a:t>可供应</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制造系统得到验证；</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与供应</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制造相关问题得到解决；</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完成产品发布的制造和订单履行准备</a:t>
            </a:r>
            <a:endParaRPr lang="zh-CN" altLang="en-US" sz="1200" dirty="0">
              <a:solidFill>
                <a:prstClr val="black"/>
              </a:solidFill>
              <a:latin typeface="微软雅黑" panose="020B0503020204020204" pitchFamily="34" charset="-122"/>
              <a:ea typeface="微软雅黑" panose="020B0503020204020204" pitchFamily="34" charset="-122"/>
            </a:endParaRPr>
          </a:p>
        </p:txBody>
      </p:sp>
      <p:sp>
        <p:nvSpPr>
          <p:cNvPr id="95" name="矩形 94"/>
          <p:cNvSpPr/>
          <p:nvPr/>
        </p:nvSpPr>
        <p:spPr>
          <a:xfrm>
            <a:off x="3322506" y="3596876"/>
            <a:ext cx="1769701" cy="106821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r>
              <a:rPr lang="zh-CN" altLang="en-US" sz="1200" dirty="0">
                <a:solidFill>
                  <a:prstClr val="black"/>
                </a:solidFill>
                <a:latin typeface="微软雅黑" panose="020B0503020204020204" pitchFamily="34" charset="-122"/>
                <a:ea typeface="微软雅黑" panose="020B0503020204020204" pitchFamily="34" charset="-122"/>
              </a:rPr>
              <a:t>可供应</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制造需求被分解和设计；</a:t>
            </a:r>
            <a:r>
              <a:rPr lang="en-US" altLang="zh-CN" sz="1200" dirty="0">
                <a:solidFill>
                  <a:prstClr val="black"/>
                </a:solidFill>
                <a:latin typeface="微软雅黑" panose="020B0503020204020204" pitchFamily="34" charset="-122"/>
                <a:ea typeface="微软雅黑" panose="020B0503020204020204" pitchFamily="34" charset="-122"/>
              </a:rPr>
              <a:t> </a:t>
            </a:r>
            <a:r>
              <a:rPr lang="zh-CN" altLang="en-US" sz="1200" dirty="0">
                <a:solidFill>
                  <a:prstClr val="black"/>
                </a:solidFill>
                <a:latin typeface="微软雅黑" panose="020B0503020204020204" pitchFamily="34" charset="-122"/>
                <a:ea typeface="微软雅黑" panose="020B0503020204020204" pitchFamily="34" charset="-122"/>
              </a:rPr>
              <a:t>制定供应</a:t>
            </a:r>
            <a:r>
              <a:rPr lang="en-US" altLang="zh-CN" sz="1200" dirty="0">
                <a:solidFill>
                  <a:prstClr val="black"/>
                </a:solidFill>
                <a:latin typeface="微软雅黑" panose="020B0503020204020204" pitchFamily="34" charset="-122"/>
                <a:ea typeface="微软雅黑" panose="020B0503020204020204" pitchFamily="34" charset="-122"/>
              </a:rPr>
              <a:t>/</a:t>
            </a:r>
            <a:r>
              <a:rPr lang="zh-CN" altLang="en-US" sz="1200" dirty="0">
                <a:solidFill>
                  <a:prstClr val="black"/>
                </a:solidFill>
                <a:latin typeface="微软雅黑" panose="020B0503020204020204" pitchFamily="34" charset="-122"/>
                <a:ea typeface="微软雅黑" panose="020B0503020204020204" pitchFamily="34" charset="-122"/>
              </a:rPr>
              <a:t>制造计划、订单履行计划、工艺和装备总体方案、物料需求计划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6" name="矩形 95"/>
          <p:cNvSpPr/>
          <p:nvPr/>
        </p:nvSpPr>
        <p:spPr>
          <a:xfrm>
            <a:off x="9409460" y="3599543"/>
            <a:ext cx="1036957" cy="10533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zh-CN" altLang="en-US" sz="1200" dirty="0">
                <a:solidFill>
                  <a:schemeClr val="tx1"/>
                </a:solidFill>
                <a:latin typeface="微软雅黑" panose="020B0503020204020204" pitchFamily="34" charset="-122"/>
                <a:ea typeface="微软雅黑" panose="020B0503020204020204" pitchFamily="34" charset="-122"/>
              </a:rPr>
              <a:t>完成订单环境建立；向生产切换；产量爬坡，启动量产</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nvSpPr>
        <p:spPr>
          <a:xfrm>
            <a:off x="10560880" y="3599543"/>
            <a:ext cx="1296616" cy="105338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zh-CN" sz="1200" dirty="0">
                <a:solidFill>
                  <a:schemeClr val="tx1"/>
                </a:solidFill>
                <a:latin typeface="微软雅黑" panose="020B0503020204020204" pitchFamily="34" charset="-122"/>
                <a:ea typeface="微软雅黑" panose="020B0503020204020204" pitchFamily="34" charset="-122"/>
              </a:rPr>
              <a:t>NPI</a:t>
            </a:r>
            <a:r>
              <a:rPr lang="zh-CN" altLang="en-US" sz="1200" dirty="0">
                <a:solidFill>
                  <a:schemeClr val="tx1"/>
                </a:solidFill>
                <a:latin typeface="微软雅黑" panose="020B0503020204020204" pitchFamily="34" charset="-122"/>
                <a:ea typeface="微软雅黑" panose="020B0503020204020204" pitchFamily="34" charset="-122"/>
              </a:rPr>
              <a:t>绩效管理；执行</a:t>
            </a:r>
            <a:r>
              <a:rPr lang="en-US" altLang="zh-CN" sz="1200" dirty="0">
                <a:solidFill>
                  <a:schemeClr val="tx1"/>
                </a:solidFill>
                <a:latin typeface="微软雅黑" panose="020B0503020204020204" pitchFamily="34" charset="-122"/>
                <a:ea typeface="微软雅黑" panose="020B0503020204020204" pitchFamily="34" charset="-122"/>
              </a:rPr>
              <a:t>EOP</a:t>
            </a:r>
            <a:r>
              <a:rPr lang="zh-CN" altLang="en-US" sz="1200" dirty="0">
                <a:solidFill>
                  <a:schemeClr val="tx1"/>
                </a:solidFill>
                <a:latin typeface="微软雅黑" panose="020B0503020204020204" pitchFamily="34" charset="-122"/>
                <a:ea typeface="微软雅黑" panose="020B0503020204020204" pitchFamily="34" charset="-122"/>
              </a:rPr>
              <a:t>决议；</a:t>
            </a:r>
            <a:endParaRPr lang="zh-CN" altLang="en-US" sz="1200" dirty="0">
              <a:solidFill>
                <a:schemeClr val="tx1"/>
              </a:solidFill>
              <a:latin typeface="微软雅黑" panose="020B0503020204020204" pitchFamily="34" charset="-122"/>
              <a:ea typeface="微软雅黑" panose="020B0503020204020204" pitchFamily="34" charset="-122"/>
            </a:endParaRPr>
          </a:p>
          <a:p>
            <a:r>
              <a:rPr lang="zh-CN" altLang="en-US" sz="1200" dirty="0">
                <a:solidFill>
                  <a:schemeClr val="tx1"/>
                </a:solidFill>
                <a:latin typeface="微软雅黑" panose="020B0503020204020204" pitchFamily="34" charset="-122"/>
                <a:ea typeface="微软雅黑" panose="020B0503020204020204" pitchFamily="34" charset="-122"/>
              </a:rPr>
              <a:t>组织最后一次生产、资源释放、清理</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8" name="文本框 8"/>
          <p:cNvSpPr txBox="1"/>
          <p:nvPr/>
        </p:nvSpPr>
        <p:spPr>
          <a:xfrm>
            <a:off x="270632" y="5067485"/>
            <a:ext cx="1016509" cy="138499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400" dirty="0">
                <a:solidFill>
                  <a:srgbClr val="FF0000"/>
                </a:solidFill>
                <a:latin typeface="微软雅黑" panose="020B0503020204020204" pitchFamily="34" charset="-122"/>
                <a:ea typeface="微软雅黑" panose="020B0503020204020204" pitchFamily="34" charset="-122"/>
              </a:rPr>
              <a:t>以产品项目为单位的四算贯通：概算、预算、核算、决算</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3035ED93-17FC-4FE4-A1D1-0058140FE02A}" type="slidenum">
              <a:rPr lang="zh-CN" altLang="en-US" smtClean="0"/>
            </a:fld>
            <a:endParaRPr lang="zh-CN" altLang="en-US"/>
          </a:p>
        </p:txBody>
      </p:sp>
      <p:grpSp>
        <p:nvGrpSpPr>
          <p:cNvPr id="4" name="组合 3"/>
          <p:cNvGrpSpPr/>
          <p:nvPr/>
        </p:nvGrpSpPr>
        <p:grpSpPr>
          <a:xfrm>
            <a:off x="-28997" y="230002"/>
            <a:ext cx="12220997" cy="702721"/>
            <a:chOff x="-21748" y="267494"/>
            <a:chExt cx="8694788" cy="527041"/>
          </a:xfrm>
        </p:grpSpPr>
        <p:sp>
          <p:nvSpPr>
            <p:cNvPr id="5"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6"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7"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2.2.2 </a:t>
            </a:r>
            <a:r>
              <a:rPr lang="zh-CN" altLang="en-US" sz="3200" b="1" dirty="0">
                <a:solidFill>
                  <a:schemeClr val="bg1"/>
                </a:solidFill>
                <a:latin typeface="微软雅黑" panose="020B0503020204020204" pitchFamily="34" charset="-122"/>
                <a:ea typeface="微软雅黑" panose="020B0503020204020204" pitchFamily="34" charset="-122"/>
              </a:rPr>
              <a:t>功能领域支撑流程端到端</a:t>
            </a:r>
            <a:r>
              <a:rPr lang="zh-CN" altLang="en-US" sz="3200" b="1" dirty="0">
                <a:solidFill>
                  <a:srgbClr val="FF0000"/>
                </a:solidFill>
                <a:latin typeface="微软雅黑" panose="020B0503020204020204" pitchFamily="34" charset="-122"/>
                <a:ea typeface="微软雅黑" panose="020B0503020204020204" pitchFamily="34" charset="-122"/>
              </a:rPr>
              <a:t>集成</a:t>
            </a:r>
            <a:r>
              <a:rPr lang="zh-CN" altLang="en-US" sz="3200" b="1" dirty="0">
                <a:solidFill>
                  <a:schemeClr val="bg1"/>
                </a:solidFill>
                <a:latin typeface="微软雅黑" panose="020B0503020204020204" pitchFamily="34" charset="-122"/>
                <a:ea typeface="微软雅黑" panose="020B0503020204020204" pitchFamily="34" charset="-122"/>
              </a:rPr>
              <a:t>到主业务流程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6927648" y="2644279"/>
            <a:ext cx="2636635" cy="7165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LPDT </a:t>
            </a:r>
            <a:r>
              <a:rPr lang="zh-CN" altLang="en-US" sz="1200" dirty="0">
                <a:solidFill>
                  <a:schemeClr val="tx1"/>
                </a:solidFill>
                <a:latin typeface="微软雅黑" panose="020B0503020204020204" pitchFamily="34" charset="-122"/>
                <a:ea typeface="微软雅黑" panose="020B0503020204020204" pitchFamily="34" charset="-122"/>
              </a:rPr>
              <a:t>必需把</a:t>
            </a:r>
            <a:r>
              <a:rPr lang="en-US" altLang="zh-CN" sz="1200" dirty="0">
                <a:solidFill>
                  <a:schemeClr val="tx1"/>
                </a:solidFill>
                <a:latin typeface="微软雅黑" panose="020B0503020204020204" pitchFamily="34" charset="-122"/>
                <a:ea typeface="微软雅黑" panose="020B0503020204020204" pitchFamily="34" charset="-122"/>
              </a:rPr>
              <a:t>TR</a:t>
            </a:r>
            <a:r>
              <a:rPr lang="zh-CN" altLang="en-US" sz="1200" dirty="0">
                <a:solidFill>
                  <a:schemeClr val="tx1"/>
                </a:solidFill>
                <a:latin typeface="微软雅黑" panose="020B0503020204020204" pitchFamily="34" charset="-122"/>
                <a:ea typeface="微软雅黑" panose="020B0503020204020204" pitchFamily="34" charset="-122"/>
              </a:rPr>
              <a:t>、</a:t>
            </a:r>
            <a:r>
              <a:rPr lang="en-US" altLang="zh-CN" sz="1200" dirty="0">
                <a:solidFill>
                  <a:schemeClr val="tx1"/>
                </a:solidFill>
                <a:latin typeface="微软雅黑" panose="020B0503020204020204" pitchFamily="34" charset="-122"/>
                <a:ea typeface="微软雅黑" panose="020B0503020204020204" pitchFamily="34" charset="-122"/>
              </a:rPr>
              <a:t>XR</a:t>
            </a:r>
            <a:r>
              <a:rPr lang="zh-CN" altLang="en-US" sz="1200" dirty="0">
                <a:solidFill>
                  <a:schemeClr val="tx1"/>
                </a:solidFill>
                <a:latin typeface="微软雅黑" panose="020B0503020204020204" pitchFamily="34" charset="-122"/>
                <a:ea typeface="微软雅黑" panose="020B0503020204020204" pitchFamily="34" charset="-122"/>
              </a:rPr>
              <a:t>评审结论、问题、风险及改进计划写入</a:t>
            </a:r>
            <a:r>
              <a:rPr lang="en-US" altLang="zh-CN" sz="1200" dirty="0">
                <a:solidFill>
                  <a:schemeClr val="tx1"/>
                </a:solidFill>
                <a:latin typeface="微软雅黑" panose="020B0503020204020204" pitchFamily="34" charset="-122"/>
                <a:ea typeface="微软雅黑" panose="020B0503020204020204" pitchFamily="34" charset="-122"/>
              </a:rPr>
              <a:t>DCP</a:t>
            </a:r>
            <a:r>
              <a:rPr lang="zh-CN" altLang="en-US" sz="1200" dirty="0">
                <a:solidFill>
                  <a:schemeClr val="tx1"/>
                </a:solidFill>
                <a:latin typeface="微软雅黑" panose="020B0503020204020204" pitchFamily="34" charset="-122"/>
                <a:ea typeface="微软雅黑" panose="020B0503020204020204" pitchFamily="34" charset="-122"/>
              </a:rPr>
              <a:t>汇报胶片</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0" name="矩形 9"/>
          <p:cNvSpPr/>
          <p:nvPr/>
        </p:nvSpPr>
        <p:spPr>
          <a:xfrm>
            <a:off x="2879616" y="2475169"/>
            <a:ext cx="2147757" cy="3966875"/>
          </a:xfrm>
          <a:prstGeom prst="rect">
            <a:avLst/>
          </a:prstGeom>
          <a:noFill/>
          <a:ln>
            <a:solidFill>
              <a:schemeClr val="tx1"/>
            </a:solidFill>
            <a:prstDash val="dash"/>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nSpc>
                <a:spcPct val="150000"/>
              </a:lnSpc>
            </a:pPr>
            <a:r>
              <a:rPr lang="en-US" altLang="zh-CN" sz="1600" b="1" dirty="0">
                <a:solidFill>
                  <a:srgbClr val="FF0000"/>
                </a:solidFill>
                <a:latin typeface="微软雅黑" panose="020B0503020204020204" pitchFamily="34" charset="-122"/>
                <a:ea typeface="微软雅黑" panose="020B0503020204020204" pitchFamily="34" charset="-122"/>
              </a:rPr>
              <a:t>XR</a:t>
            </a:r>
            <a:endParaRPr lang="en-US" altLang="zh-CN" sz="1600" b="1" dirty="0">
              <a:solidFill>
                <a:srgbClr val="FF0000"/>
              </a:solidFill>
              <a:latin typeface="微软雅黑" panose="020B0503020204020204" pitchFamily="34" charset="-122"/>
              <a:ea typeface="微软雅黑" panose="020B0503020204020204" pitchFamily="34" charset="-122"/>
            </a:endParaRPr>
          </a:p>
        </p:txBody>
      </p:sp>
      <p:sp>
        <p:nvSpPr>
          <p:cNvPr id="11" name="矩形 10"/>
          <p:cNvSpPr/>
          <p:nvPr/>
        </p:nvSpPr>
        <p:spPr>
          <a:xfrm>
            <a:off x="3863580" y="3833988"/>
            <a:ext cx="1080264" cy="269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MKT</a:t>
            </a:r>
            <a:r>
              <a:rPr lang="zh-CN" altLang="en-US" sz="1200" dirty="0">
                <a:solidFill>
                  <a:schemeClr val="tx1"/>
                </a:solidFill>
                <a:latin typeface="微软雅黑" panose="020B0503020204020204" pitchFamily="34" charset="-122"/>
                <a:ea typeface="微软雅黑" panose="020B0503020204020204" pitchFamily="34" charset="-122"/>
              </a:rPr>
              <a:t>代表汇报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市场主管决策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3" name="矩形 12"/>
          <p:cNvSpPr/>
          <p:nvPr/>
        </p:nvSpPr>
        <p:spPr>
          <a:xfrm>
            <a:off x="815413" y="3273692"/>
            <a:ext cx="1488000" cy="3168352"/>
          </a:xfrm>
          <a:prstGeom prst="rect">
            <a:avLst/>
          </a:prstGeom>
          <a:solidFill>
            <a:srgbClr val="008000"/>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nSpc>
                <a:spcPct val="150000"/>
              </a:lnSpc>
            </a:pPr>
            <a:r>
              <a:rPr lang="zh-CN" altLang="en-US" sz="1400" b="1" dirty="0">
                <a:solidFill>
                  <a:schemeClr val="bg1"/>
                </a:solidFill>
                <a:latin typeface="微软雅黑" panose="020B0503020204020204" pitchFamily="34" charset="-122"/>
                <a:ea typeface="微软雅黑" panose="020B0503020204020204" pitchFamily="34" charset="-122"/>
              </a:rPr>
              <a:t>质量要求</a:t>
            </a:r>
            <a:endParaRPr lang="en-US" altLang="zh-CN" sz="1400" b="1"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项目管理要求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工程活动要求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交付件要求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研发的要求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营销导入要求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服务导入要求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供应</a:t>
            </a:r>
            <a:r>
              <a:rPr lang="en-US" altLang="zh-CN" sz="1400" dirty="0">
                <a:solidFill>
                  <a:schemeClr val="bg1"/>
                </a:solidFill>
                <a:latin typeface="微软雅黑" panose="020B0503020204020204" pitchFamily="34" charset="-122"/>
                <a:ea typeface="微软雅黑" panose="020B0503020204020204" pitchFamily="34" charset="-122"/>
              </a:rPr>
              <a:t>/</a:t>
            </a:r>
            <a:r>
              <a:rPr lang="zh-CN" altLang="en-US" sz="1400" dirty="0">
                <a:solidFill>
                  <a:schemeClr val="bg1"/>
                </a:solidFill>
                <a:latin typeface="微软雅黑" panose="020B0503020204020204" pitchFamily="34" charset="-122"/>
                <a:ea typeface="微软雅黑" panose="020B0503020204020204" pitchFamily="34" charset="-122"/>
              </a:rPr>
              <a:t>制造导入要求</a:t>
            </a:r>
            <a:endParaRPr lang="en-US" altLang="zh-CN" sz="1400" dirty="0">
              <a:solidFill>
                <a:schemeClr val="bg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400" dirty="0">
                <a:solidFill>
                  <a:schemeClr val="bg1"/>
                </a:solidFill>
                <a:latin typeface="微软雅黑" panose="020B0503020204020204" pitchFamily="34" charset="-122"/>
                <a:ea typeface="微软雅黑" panose="020B0503020204020204" pitchFamily="34" charset="-122"/>
              </a:rPr>
              <a:t>采购导入要求</a:t>
            </a:r>
            <a:endParaRPr lang="en-US" altLang="zh-CN" sz="140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8945042" y="1081201"/>
            <a:ext cx="1231383" cy="57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IPMT</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5" name="矩形 14"/>
          <p:cNvSpPr/>
          <p:nvPr/>
        </p:nvSpPr>
        <p:spPr>
          <a:xfrm>
            <a:off x="6095670" y="1081201"/>
            <a:ext cx="1231383" cy="57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PDT</a:t>
            </a:r>
            <a:r>
              <a:rPr lang="zh-CN" altLang="en-US" sz="1600" dirty="0">
                <a:solidFill>
                  <a:schemeClr val="tx1"/>
                </a:solidFill>
                <a:latin typeface="微软雅黑" panose="020B0503020204020204" pitchFamily="34" charset="-122"/>
                <a:ea typeface="微软雅黑" panose="020B0503020204020204" pitchFamily="34" charset="-122"/>
              </a:rPr>
              <a:t>成员</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5699449" y="4641097"/>
            <a:ext cx="5890284" cy="1200329"/>
          </a:xfrm>
          <a:prstGeom prst="rect">
            <a:avLst/>
          </a:prstGeom>
          <a:solidFill>
            <a:schemeClr val="bg1"/>
          </a:solidFill>
        </p:spPr>
        <p:txBody>
          <a:bodyPr wrap="square" rtlCol="0">
            <a:spAutoFit/>
          </a:bodyPr>
          <a:lstStyle>
            <a:defPPr>
              <a:defRPr lang="zh-CN"/>
            </a:defPPr>
            <a:lvl1pPr>
              <a:defRPr b="1"/>
            </a:lvl1pPr>
          </a:lstStyle>
          <a:p>
            <a:pPr marL="228600" indent="-228600">
              <a:lnSpc>
                <a:spcPct val="150000"/>
              </a:lnSpc>
              <a:buFont typeface="Arial" panose="020B0604020202020204" pitchFamily="34" charset="0"/>
              <a:buChar char="•"/>
            </a:pPr>
            <a:r>
              <a:rPr lang="en-US" altLang="zh-CN" sz="1600" b="0" dirty="0">
                <a:latin typeface="微软雅黑" panose="020B0503020204020204" pitchFamily="34" charset="-122"/>
                <a:ea typeface="微软雅黑" panose="020B0503020204020204" pitchFamily="34" charset="-122"/>
              </a:rPr>
              <a:t>XR</a:t>
            </a:r>
            <a:r>
              <a:rPr lang="zh-CN" altLang="en-US" sz="1600" b="0" dirty="0">
                <a:latin typeface="微软雅黑" panose="020B0503020204020204" pitchFamily="34" charset="-122"/>
                <a:ea typeface="微软雅黑" panose="020B0503020204020204" pitchFamily="34" charset="-122"/>
              </a:rPr>
              <a:t>和</a:t>
            </a:r>
            <a:r>
              <a:rPr lang="en-US" altLang="zh-CN" sz="1600" b="0" dirty="0">
                <a:latin typeface="微软雅黑" panose="020B0503020204020204" pitchFamily="34" charset="-122"/>
                <a:ea typeface="微软雅黑" panose="020B0503020204020204" pitchFamily="34" charset="-122"/>
              </a:rPr>
              <a:t>TR</a:t>
            </a:r>
            <a:r>
              <a:rPr lang="zh-CN" altLang="en-US" sz="1600" b="0" dirty="0">
                <a:latin typeface="微软雅黑" panose="020B0503020204020204" pitchFamily="34" charset="-122"/>
                <a:ea typeface="微软雅黑" panose="020B0503020204020204" pitchFamily="34" charset="-122"/>
              </a:rPr>
              <a:t>并行进行</a:t>
            </a:r>
            <a:endParaRPr lang="en-US" altLang="zh-CN" sz="1600" b="0" dirty="0">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en-US" altLang="zh-CN" sz="1600" b="0" dirty="0">
                <a:latin typeface="微软雅黑" panose="020B0503020204020204" pitchFamily="34" charset="-122"/>
                <a:ea typeface="微软雅黑" panose="020B0503020204020204" pitchFamily="34" charset="-122"/>
              </a:rPr>
              <a:t>TR</a:t>
            </a:r>
            <a:r>
              <a:rPr lang="zh-CN" altLang="en-US" sz="1600" b="0" dirty="0">
                <a:latin typeface="微软雅黑" panose="020B0503020204020204" pitchFamily="34" charset="-122"/>
                <a:ea typeface="微软雅黑" panose="020B0503020204020204" pitchFamily="34" charset="-122"/>
              </a:rPr>
              <a:t>和</a:t>
            </a:r>
            <a:r>
              <a:rPr lang="en-US" altLang="zh-CN" sz="1600" b="0" dirty="0">
                <a:latin typeface="微软雅黑" panose="020B0503020204020204" pitchFamily="34" charset="-122"/>
                <a:ea typeface="微软雅黑" panose="020B0503020204020204" pitchFamily="34" charset="-122"/>
              </a:rPr>
              <a:t>XR</a:t>
            </a:r>
            <a:r>
              <a:rPr lang="zh-CN" altLang="en-US" sz="1600" b="0" dirty="0">
                <a:latin typeface="微软雅黑" panose="020B0503020204020204" pitchFamily="34" charset="-122"/>
                <a:ea typeface="微软雅黑" panose="020B0503020204020204" pitchFamily="34" charset="-122"/>
              </a:rPr>
              <a:t>是</a:t>
            </a:r>
            <a:r>
              <a:rPr lang="en-US" altLang="zh-CN" sz="1600" b="0" dirty="0">
                <a:latin typeface="微软雅黑" panose="020B0503020204020204" pitchFamily="34" charset="-122"/>
                <a:ea typeface="微软雅黑" panose="020B0503020204020204" pitchFamily="34" charset="-122"/>
              </a:rPr>
              <a:t>DCP</a:t>
            </a:r>
            <a:r>
              <a:rPr lang="zh-CN" altLang="en-US" sz="1600" b="0" dirty="0">
                <a:latin typeface="微软雅黑" panose="020B0503020204020204" pitchFamily="34" charset="-122"/>
                <a:ea typeface="微软雅黑" panose="020B0503020204020204" pitchFamily="34" charset="-122"/>
              </a:rPr>
              <a:t>的输入，</a:t>
            </a:r>
            <a:r>
              <a:rPr lang="en-US" altLang="zh-CN" sz="1600" b="0" dirty="0">
                <a:latin typeface="微软雅黑" panose="020B0503020204020204" pitchFamily="34" charset="-122"/>
                <a:ea typeface="微软雅黑" panose="020B0503020204020204" pitchFamily="34" charset="-122"/>
              </a:rPr>
              <a:t> TR</a:t>
            </a:r>
            <a:r>
              <a:rPr lang="zh-CN" altLang="en-US" sz="1600" b="0" dirty="0">
                <a:latin typeface="微软雅黑" panose="020B0503020204020204" pitchFamily="34" charset="-122"/>
                <a:ea typeface="微软雅黑" panose="020B0503020204020204" pitchFamily="34" charset="-122"/>
              </a:rPr>
              <a:t>和</a:t>
            </a:r>
            <a:r>
              <a:rPr lang="en-US" altLang="zh-CN" sz="1600" b="0" dirty="0">
                <a:latin typeface="微软雅黑" panose="020B0503020204020204" pitchFamily="34" charset="-122"/>
                <a:ea typeface="微软雅黑" panose="020B0503020204020204" pitchFamily="34" charset="-122"/>
              </a:rPr>
              <a:t>XR</a:t>
            </a:r>
            <a:r>
              <a:rPr lang="zh-CN" altLang="en-US" sz="1600" b="0" dirty="0">
                <a:latin typeface="微软雅黑" panose="020B0503020204020204" pitchFamily="34" charset="-122"/>
                <a:ea typeface="微软雅黑" panose="020B0503020204020204" pitchFamily="34" charset="-122"/>
              </a:rPr>
              <a:t>没完成不能上</a:t>
            </a:r>
            <a:r>
              <a:rPr lang="en-US" altLang="zh-CN" sz="1600" b="0" dirty="0">
                <a:latin typeface="微软雅黑" panose="020B0503020204020204" pitchFamily="34" charset="-122"/>
                <a:ea typeface="微软雅黑" panose="020B0503020204020204" pitchFamily="34" charset="-122"/>
              </a:rPr>
              <a:t>DCP</a:t>
            </a:r>
            <a:endParaRPr lang="en-US" altLang="zh-CN" sz="1600" b="0" dirty="0">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en-US" altLang="zh-CN" sz="1600" b="0" dirty="0">
                <a:latin typeface="微软雅黑" panose="020B0503020204020204" pitchFamily="34" charset="-122"/>
                <a:ea typeface="微软雅黑" panose="020B0503020204020204" pitchFamily="34" charset="-122"/>
              </a:rPr>
              <a:t>IPMT</a:t>
            </a:r>
            <a:r>
              <a:rPr lang="zh-CN" altLang="en-US" sz="1600" b="0" dirty="0">
                <a:latin typeface="微软雅黑" panose="020B0503020204020204" pitchFamily="34" charset="-122"/>
                <a:ea typeface="微软雅黑" panose="020B0503020204020204" pitchFamily="34" charset="-122"/>
              </a:rPr>
              <a:t>委员将各</a:t>
            </a:r>
            <a:r>
              <a:rPr lang="en-US" altLang="zh-CN" sz="1600" b="0" dirty="0">
                <a:latin typeface="微软雅黑" panose="020B0503020204020204" pitchFamily="34" charset="-122"/>
                <a:ea typeface="微软雅黑" panose="020B0503020204020204" pitchFamily="34" charset="-122"/>
              </a:rPr>
              <a:t>XR</a:t>
            </a:r>
            <a:r>
              <a:rPr lang="zh-CN" altLang="en-US" sz="1600" b="0" dirty="0">
                <a:latin typeface="微软雅黑" panose="020B0503020204020204" pitchFamily="34" charset="-122"/>
                <a:ea typeface="微软雅黑" panose="020B0503020204020204" pitchFamily="34" charset="-122"/>
              </a:rPr>
              <a:t>结论带到</a:t>
            </a:r>
            <a:r>
              <a:rPr lang="en-US" altLang="zh-CN" sz="1600" b="0" dirty="0">
                <a:latin typeface="微软雅黑" panose="020B0503020204020204" pitchFamily="34" charset="-122"/>
                <a:ea typeface="微软雅黑" panose="020B0503020204020204" pitchFamily="34" charset="-122"/>
              </a:rPr>
              <a:t>DCP</a:t>
            </a:r>
            <a:r>
              <a:rPr lang="zh-CN" altLang="en-US" sz="1600" b="0" dirty="0">
                <a:latin typeface="微软雅黑" panose="020B0503020204020204" pitchFamily="34" charset="-122"/>
                <a:ea typeface="微软雅黑" panose="020B0503020204020204" pitchFamily="34" charset="-122"/>
              </a:rPr>
              <a:t>会议进行评审</a:t>
            </a:r>
            <a:endParaRPr lang="en-US" altLang="zh-CN" sz="1600" b="0" dirty="0">
              <a:latin typeface="微软雅黑" panose="020B0503020204020204" pitchFamily="34" charset="-122"/>
              <a:ea typeface="微软雅黑" panose="020B0503020204020204" pitchFamily="34" charset="-122"/>
            </a:endParaRPr>
          </a:p>
        </p:txBody>
      </p:sp>
      <p:sp>
        <p:nvSpPr>
          <p:cNvPr id="17" name="矩形 16"/>
          <p:cNvSpPr/>
          <p:nvPr/>
        </p:nvSpPr>
        <p:spPr>
          <a:xfrm>
            <a:off x="807879" y="1955887"/>
            <a:ext cx="1476499" cy="372485"/>
          </a:xfrm>
          <a:prstGeom prst="rect">
            <a:avLst/>
          </a:prstGeom>
          <a:solidFill>
            <a:srgbClr val="CC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产品包成熟度</a:t>
            </a:r>
            <a:endParaRPr lang="zh-CN" altLang="en-US" sz="1400" dirty="0">
              <a:latin typeface="微软雅黑" panose="020B0503020204020204" pitchFamily="34" charset="-122"/>
              <a:ea typeface="微软雅黑" panose="020B0503020204020204" pitchFamily="34" charset="-122"/>
            </a:endParaRPr>
          </a:p>
        </p:txBody>
      </p:sp>
      <p:sp>
        <p:nvSpPr>
          <p:cNvPr id="18" name="矩形 17"/>
          <p:cNvSpPr/>
          <p:nvPr/>
        </p:nvSpPr>
        <p:spPr>
          <a:xfrm>
            <a:off x="815414" y="2475169"/>
            <a:ext cx="1468964" cy="630331"/>
          </a:xfrm>
          <a:prstGeom prst="rect">
            <a:avLst/>
          </a:prstGeom>
          <a:solidFill>
            <a:srgbClr val="CC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产品包商业计划（各领域内容）</a:t>
            </a:r>
            <a:endParaRPr lang="zh-CN" altLang="en-US" sz="1400" dirty="0">
              <a:latin typeface="微软雅黑" panose="020B0503020204020204" pitchFamily="34" charset="-122"/>
              <a:ea typeface="微软雅黑" panose="020B0503020204020204" pitchFamily="34" charset="-122"/>
            </a:endParaRPr>
          </a:p>
        </p:txBody>
      </p:sp>
      <p:cxnSp>
        <p:nvCxnSpPr>
          <p:cNvPr id="19" name="直接连接符 18"/>
          <p:cNvCxnSpPr/>
          <p:nvPr/>
        </p:nvCxnSpPr>
        <p:spPr>
          <a:xfrm>
            <a:off x="2495572" y="1339720"/>
            <a:ext cx="0" cy="5058256"/>
          </a:xfrm>
          <a:prstGeom prst="line">
            <a:avLst/>
          </a:prstGeom>
          <a:ln w="19050">
            <a:solidFill>
              <a:srgbClr val="008000"/>
            </a:solidFill>
            <a:prstDash val="dash"/>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3259748" y="1949403"/>
            <a:ext cx="1248139" cy="385455"/>
          </a:xfrm>
          <a:prstGeom prst="rect">
            <a:avLst/>
          </a:prstGeom>
          <a:solidFill>
            <a:srgbClr val="C0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en-US" altLang="zh-CN" sz="1600" b="1" dirty="0">
                <a:solidFill>
                  <a:schemeClr val="bg1"/>
                </a:solidFill>
                <a:latin typeface="微软雅黑" panose="020B0503020204020204" pitchFamily="34" charset="-122"/>
                <a:ea typeface="微软雅黑" panose="020B0503020204020204" pitchFamily="34" charset="-122"/>
              </a:rPr>
              <a:t>TR</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6003422" y="1939604"/>
            <a:ext cx="1512217" cy="722741"/>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en-US" altLang="zh-CN" sz="1400" dirty="0">
                <a:latin typeface="微软雅黑" panose="020B0503020204020204" pitchFamily="34" charset="-122"/>
                <a:ea typeface="微软雅黑" panose="020B0503020204020204" pitchFamily="34" charset="-122"/>
              </a:rPr>
              <a:t>PDTR</a:t>
            </a:r>
            <a:endParaRPr lang="en-US" altLang="zh-CN" sz="1400" dirty="0">
              <a:latin typeface="微软雅黑" panose="020B0503020204020204" pitchFamily="34" charset="-122"/>
              <a:ea typeface="微软雅黑" panose="020B0503020204020204" pitchFamily="34" charset="-122"/>
            </a:endParaRPr>
          </a:p>
          <a:p>
            <a:pPr algn="ctr">
              <a:lnSpc>
                <a:spcPct val="150000"/>
              </a:lnSpc>
            </a:pPr>
            <a:r>
              <a:rPr lang="en-US" altLang="zh-CN" sz="1400" dirty="0">
                <a:latin typeface="微软雅黑" panose="020B0503020204020204" pitchFamily="34" charset="-122"/>
                <a:ea typeface="微软雅黑" panose="020B0503020204020204" pitchFamily="34" charset="-122"/>
              </a:rPr>
              <a:t>(PDT Review)</a:t>
            </a:r>
            <a:endParaRPr lang="en-US" altLang="zh-CN" sz="1400" dirty="0">
              <a:latin typeface="微软雅黑" panose="020B0503020204020204" pitchFamily="34" charset="-122"/>
              <a:ea typeface="微软雅黑" panose="020B0503020204020204" pitchFamily="34" charset="-122"/>
            </a:endParaRPr>
          </a:p>
          <a:p>
            <a:pPr algn="ctr">
              <a:lnSpc>
                <a:spcPct val="150000"/>
              </a:lnSpc>
            </a:pPr>
            <a:endParaRPr lang="zh-CN" altLang="en-US" sz="1400" dirty="0">
              <a:latin typeface="微软雅黑" panose="020B0503020204020204" pitchFamily="34" charset="-122"/>
              <a:ea typeface="微软雅黑" panose="020B0503020204020204" pitchFamily="34" charset="-122"/>
            </a:endParaRPr>
          </a:p>
        </p:txBody>
      </p:sp>
      <p:sp>
        <p:nvSpPr>
          <p:cNvPr id="22" name="矩形 21"/>
          <p:cNvSpPr/>
          <p:nvPr/>
        </p:nvSpPr>
        <p:spPr>
          <a:xfrm>
            <a:off x="3224030" y="1057763"/>
            <a:ext cx="1231383" cy="5774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各领域代表和相关专家</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23" name="矩形 22"/>
          <p:cNvSpPr/>
          <p:nvPr/>
        </p:nvSpPr>
        <p:spPr>
          <a:xfrm>
            <a:off x="3259748" y="3417077"/>
            <a:ext cx="1248139" cy="336000"/>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市场</a:t>
            </a:r>
            <a:r>
              <a:rPr lang="en-US" altLang="zh-CN" sz="1400" dirty="0">
                <a:latin typeface="微软雅黑" panose="020B0503020204020204" pitchFamily="34" charset="-122"/>
                <a:ea typeface="微软雅黑" panose="020B0503020204020204" pitchFamily="34" charset="-122"/>
              </a:rPr>
              <a:t>MR</a:t>
            </a:r>
            <a:endParaRPr lang="en-US" altLang="zh-CN" sz="1400" dirty="0">
              <a:latin typeface="微软雅黑" panose="020B0503020204020204" pitchFamily="34" charset="-122"/>
              <a:ea typeface="微软雅黑" panose="020B0503020204020204" pitchFamily="34" charset="-122"/>
            </a:endParaRPr>
          </a:p>
        </p:txBody>
      </p:sp>
      <p:cxnSp>
        <p:nvCxnSpPr>
          <p:cNvPr id="24" name="肘形连接符 23"/>
          <p:cNvCxnSpPr>
            <a:stCxn id="17" idx="3"/>
            <a:endCxn id="20" idx="1"/>
          </p:cNvCxnSpPr>
          <p:nvPr/>
        </p:nvCxnSpPr>
        <p:spPr>
          <a:xfrm>
            <a:off x="2284377" y="2142130"/>
            <a:ext cx="975371" cy="1"/>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3863580" y="3029937"/>
            <a:ext cx="1022193" cy="273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PO</a:t>
            </a:r>
            <a:r>
              <a:rPr lang="zh-CN" altLang="en-US" sz="1200" dirty="0">
                <a:solidFill>
                  <a:schemeClr val="tx1"/>
                </a:solidFill>
                <a:latin typeface="微软雅黑" panose="020B0503020204020204" pitchFamily="34" charset="-122"/>
                <a:ea typeface="微软雅黑" panose="020B0503020204020204" pitchFamily="34" charset="-122"/>
              </a:rPr>
              <a:t>汇报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研发主管决策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6" name="矩形 35"/>
          <p:cNvSpPr/>
          <p:nvPr/>
        </p:nvSpPr>
        <p:spPr>
          <a:xfrm>
            <a:off x="3259748" y="2597607"/>
            <a:ext cx="1248139" cy="336000"/>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研发</a:t>
            </a:r>
            <a:r>
              <a:rPr lang="en-US" altLang="zh-CN" sz="1400" dirty="0">
                <a:latin typeface="微软雅黑" panose="020B0503020204020204" pitchFamily="34" charset="-122"/>
                <a:ea typeface="微软雅黑" panose="020B0503020204020204" pitchFamily="34" charset="-122"/>
              </a:rPr>
              <a:t>RDR</a:t>
            </a:r>
            <a:endParaRPr lang="en-US" altLang="zh-CN" sz="1400" dirty="0">
              <a:latin typeface="微软雅黑" panose="020B0503020204020204" pitchFamily="34" charset="-122"/>
              <a:ea typeface="微软雅黑" panose="020B0503020204020204" pitchFamily="34" charset="-122"/>
            </a:endParaRPr>
          </a:p>
        </p:txBody>
      </p:sp>
      <p:sp>
        <p:nvSpPr>
          <p:cNvPr id="37" name="矩形 36"/>
          <p:cNvSpPr/>
          <p:nvPr/>
        </p:nvSpPr>
        <p:spPr>
          <a:xfrm>
            <a:off x="3830755" y="4605024"/>
            <a:ext cx="1125099" cy="297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服务代表汇报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服务主管决策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8" name="矩形 37"/>
          <p:cNvSpPr/>
          <p:nvPr/>
        </p:nvSpPr>
        <p:spPr>
          <a:xfrm>
            <a:off x="3551691" y="5373953"/>
            <a:ext cx="1392152" cy="35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供应制造代表汇报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供应制造主管决策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9" name="矩形 38"/>
          <p:cNvSpPr/>
          <p:nvPr/>
        </p:nvSpPr>
        <p:spPr>
          <a:xfrm>
            <a:off x="3259748" y="4197745"/>
            <a:ext cx="1248139" cy="336000"/>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服务</a:t>
            </a:r>
            <a:r>
              <a:rPr lang="en-US" altLang="zh-CN" sz="1400" dirty="0">
                <a:latin typeface="微软雅黑" panose="020B0503020204020204" pitchFamily="34" charset="-122"/>
                <a:ea typeface="微软雅黑" panose="020B0503020204020204" pitchFamily="34" charset="-122"/>
              </a:rPr>
              <a:t>SR</a:t>
            </a:r>
            <a:endParaRPr lang="en-US" altLang="zh-CN" sz="1400" dirty="0">
              <a:latin typeface="微软雅黑" panose="020B0503020204020204" pitchFamily="34" charset="-122"/>
              <a:ea typeface="微软雅黑" panose="020B0503020204020204" pitchFamily="34" charset="-122"/>
            </a:endParaRPr>
          </a:p>
        </p:txBody>
      </p:sp>
      <p:sp>
        <p:nvSpPr>
          <p:cNvPr id="40" name="矩形 39"/>
          <p:cNvSpPr/>
          <p:nvPr/>
        </p:nvSpPr>
        <p:spPr>
          <a:xfrm>
            <a:off x="3821509" y="6143964"/>
            <a:ext cx="1125099" cy="2970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采购代表汇报</a:t>
            </a:r>
            <a:r>
              <a:rPr lang="en-US" altLang="zh-CN" sz="1200" dirty="0">
                <a:solidFill>
                  <a:schemeClr val="tx1"/>
                </a:solidFill>
                <a:latin typeface="微软雅黑" panose="020B0503020204020204" pitchFamily="34" charset="-122"/>
                <a:ea typeface="微软雅黑" panose="020B0503020204020204" pitchFamily="34" charset="-122"/>
              </a:rPr>
              <a:t>/</a:t>
            </a:r>
            <a:r>
              <a:rPr lang="zh-CN" altLang="en-US" sz="1200" dirty="0">
                <a:solidFill>
                  <a:schemeClr val="tx1"/>
                </a:solidFill>
                <a:latin typeface="微软雅黑" panose="020B0503020204020204" pitchFamily="34" charset="-122"/>
                <a:ea typeface="微软雅黑" panose="020B0503020204020204" pitchFamily="34" charset="-122"/>
              </a:rPr>
              <a:t>采购主管决策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1" name="矩形 40"/>
          <p:cNvSpPr/>
          <p:nvPr/>
        </p:nvSpPr>
        <p:spPr>
          <a:xfrm>
            <a:off x="3259748" y="4962649"/>
            <a:ext cx="1248139" cy="336000"/>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供应</a:t>
            </a: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制造</a:t>
            </a:r>
            <a:r>
              <a:rPr lang="en-US" altLang="zh-CN" sz="1400" dirty="0">
                <a:latin typeface="微软雅黑" panose="020B0503020204020204" pitchFamily="34" charset="-122"/>
                <a:ea typeface="微软雅黑" panose="020B0503020204020204" pitchFamily="34" charset="-122"/>
              </a:rPr>
              <a:t>SCR</a:t>
            </a:r>
            <a:endParaRPr lang="en-US" altLang="zh-CN" sz="1400" dirty="0">
              <a:latin typeface="微软雅黑" panose="020B0503020204020204" pitchFamily="34" charset="-122"/>
              <a:ea typeface="微软雅黑" panose="020B0503020204020204" pitchFamily="34" charset="-122"/>
            </a:endParaRPr>
          </a:p>
        </p:txBody>
      </p:sp>
      <p:sp>
        <p:nvSpPr>
          <p:cNvPr id="42" name="矩形 41"/>
          <p:cNvSpPr/>
          <p:nvPr/>
        </p:nvSpPr>
        <p:spPr>
          <a:xfrm>
            <a:off x="3259748" y="5764420"/>
            <a:ext cx="1248139" cy="336000"/>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采购</a:t>
            </a:r>
            <a:r>
              <a:rPr lang="en-US" altLang="zh-CN" sz="1400" dirty="0">
                <a:latin typeface="微软雅黑" panose="020B0503020204020204" pitchFamily="34" charset="-122"/>
                <a:ea typeface="微软雅黑" panose="020B0503020204020204" pitchFamily="34" charset="-122"/>
              </a:rPr>
              <a:t>POR</a:t>
            </a:r>
            <a:endParaRPr lang="zh-CN" altLang="en-US" sz="1400" dirty="0">
              <a:latin typeface="微软雅黑" panose="020B0503020204020204" pitchFamily="34" charset="-122"/>
              <a:ea typeface="微软雅黑" panose="020B0503020204020204" pitchFamily="34" charset="-122"/>
            </a:endParaRPr>
          </a:p>
        </p:txBody>
      </p:sp>
      <p:cxnSp>
        <p:nvCxnSpPr>
          <p:cNvPr id="44" name="肘形连接符 43"/>
          <p:cNvCxnSpPr>
            <a:stCxn id="10" idx="3"/>
            <a:endCxn id="21" idx="1"/>
          </p:cNvCxnSpPr>
          <p:nvPr/>
        </p:nvCxnSpPr>
        <p:spPr>
          <a:xfrm flipV="1">
            <a:off x="5027373" y="2300975"/>
            <a:ext cx="976048" cy="2157632"/>
          </a:xfrm>
          <a:prstGeom prst="bentConnector3">
            <a:avLst>
              <a:gd name="adj1" fmla="val 30668"/>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5" name="矩形 44"/>
          <p:cNvSpPr/>
          <p:nvPr/>
        </p:nvSpPr>
        <p:spPr>
          <a:xfrm>
            <a:off x="5789835" y="3088893"/>
            <a:ext cx="1080980" cy="3191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PO</a:t>
            </a:r>
            <a:r>
              <a:rPr lang="zh-CN" altLang="en-US" sz="1200" dirty="0">
                <a:solidFill>
                  <a:schemeClr val="tx1"/>
                </a:solidFill>
                <a:latin typeface="微软雅黑" panose="020B0503020204020204" pitchFamily="34" charset="-122"/>
                <a:ea typeface="微软雅黑" panose="020B0503020204020204" pitchFamily="34" charset="-122"/>
              </a:rPr>
              <a:t>汇报</a:t>
            </a:r>
            <a:r>
              <a:rPr lang="en-US" altLang="zh-CN" sz="1200" dirty="0">
                <a:solidFill>
                  <a:schemeClr val="tx1"/>
                </a:solidFill>
                <a:latin typeface="微软雅黑" panose="020B0503020204020204" pitchFamily="34" charset="-122"/>
                <a:ea typeface="微软雅黑" panose="020B0503020204020204" pitchFamily="34" charset="-122"/>
              </a:rPr>
              <a:t>/PDT</a:t>
            </a:r>
            <a:r>
              <a:rPr lang="zh-CN" altLang="en-US" sz="1200" dirty="0">
                <a:solidFill>
                  <a:schemeClr val="tx1"/>
                </a:solidFill>
                <a:latin typeface="微软雅黑" panose="020B0503020204020204" pitchFamily="34" charset="-122"/>
                <a:ea typeface="微软雅黑" panose="020B0503020204020204" pitchFamily="34" charset="-122"/>
              </a:rPr>
              <a:t>经理决策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6" name="矩形 45"/>
          <p:cNvSpPr/>
          <p:nvPr/>
        </p:nvSpPr>
        <p:spPr>
          <a:xfrm>
            <a:off x="9740469" y="2554161"/>
            <a:ext cx="1814399" cy="30044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LPDT</a:t>
            </a:r>
            <a:r>
              <a:rPr lang="zh-CN" altLang="en-US" sz="1200" dirty="0">
                <a:solidFill>
                  <a:schemeClr val="tx1"/>
                </a:solidFill>
                <a:latin typeface="微软雅黑" panose="020B0503020204020204" pitchFamily="34" charset="-122"/>
                <a:ea typeface="微软雅黑" panose="020B0503020204020204" pitchFamily="34" charset="-122"/>
              </a:rPr>
              <a:t>汇报</a:t>
            </a:r>
            <a:r>
              <a:rPr lang="en-US" altLang="zh-CN" sz="1200" dirty="0">
                <a:solidFill>
                  <a:schemeClr val="tx1"/>
                </a:solidFill>
                <a:latin typeface="微软雅黑" panose="020B0503020204020204" pitchFamily="34" charset="-122"/>
                <a:ea typeface="微软雅黑" panose="020B0503020204020204" pitchFamily="34" charset="-122"/>
              </a:rPr>
              <a:t>/IPMT</a:t>
            </a:r>
            <a:r>
              <a:rPr lang="zh-CN" altLang="en-US" sz="1200" dirty="0">
                <a:solidFill>
                  <a:schemeClr val="tx1"/>
                </a:solidFill>
                <a:latin typeface="微软雅黑" panose="020B0503020204020204" pitchFamily="34" charset="-122"/>
                <a:ea typeface="微软雅黑" panose="020B0503020204020204" pitchFamily="34" charset="-122"/>
              </a:rPr>
              <a:t>决策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7" name="矩形 46"/>
          <p:cNvSpPr/>
          <p:nvPr/>
        </p:nvSpPr>
        <p:spPr>
          <a:xfrm>
            <a:off x="8976292" y="1926857"/>
            <a:ext cx="1248139" cy="444620"/>
          </a:xfrm>
          <a:prstGeom prst="rect">
            <a:avLst/>
          </a:prstGeom>
          <a:solidFill>
            <a:srgbClr val="C00000"/>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en-US" altLang="zh-CN" sz="1600" b="1" dirty="0">
                <a:solidFill>
                  <a:schemeClr val="bg1"/>
                </a:solidFill>
                <a:latin typeface="微软雅黑" panose="020B0503020204020204" pitchFamily="34" charset="-122"/>
                <a:ea typeface="微软雅黑" panose="020B0503020204020204" pitchFamily="34" charset="-122"/>
              </a:rPr>
              <a:t>DCP</a:t>
            </a:r>
            <a:endParaRPr lang="zh-CN" altLang="en-US" sz="1600" b="1" dirty="0">
              <a:solidFill>
                <a:schemeClr val="bg1"/>
              </a:solidFill>
              <a:latin typeface="微软雅黑" panose="020B0503020204020204" pitchFamily="34" charset="-122"/>
              <a:ea typeface="微软雅黑" panose="020B0503020204020204" pitchFamily="34" charset="-122"/>
            </a:endParaRPr>
          </a:p>
        </p:txBody>
      </p:sp>
      <p:cxnSp>
        <p:nvCxnSpPr>
          <p:cNvPr id="48" name="肘形连接符 47"/>
          <p:cNvCxnSpPr>
            <a:stCxn id="21" idx="2"/>
            <a:endCxn id="47" idx="2"/>
          </p:cNvCxnSpPr>
          <p:nvPr/>
        </p:nvCxnSpPr>
        <p:spPr>
          <a:xfrm rot="5400000" flipH="1" flipV="1">
            <a:off x="8034511" y="1096495"/>
            <a:ext cx="290869" cy="2840831"/>
          </a:xfrm>
          <a:prstGeom prst="bentConnector3">
            <a:avLst>
              <a:gd name="adj1" fmla="val -104789"/>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9" name="右箭头 48"/>
          <p:cNvSpPr/>
          <p:nvPr/>
        </p:nvSpPr>
        <p:spPr>
          <a:xfrm>
            <a:off x="863391" y="1665340"/>
            <a:ext cx="10766987" cy="192021"/>
          </a:xfrm>
          <a:prstGeom prst="rightArrow">
            <a:avLst/>
          </a:prstGeom>
          <a:ln>
            <a:solidFill>
              <a:srgbClr val="00A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50" name="下箭头 49"/>
          <p:cNvSpPr/>
          <p:nvPr/>
        </p:nvSpPr>
        <p:spPr>
          <a:xfrm>
            <a:off x="3743711" y="1573300"/>
            <a:ext cx="96011" cy="171113"/>
          </a:xfrm>
          <a:prstGeom prst="down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51" name="下箭头 50"/>
          <p:cNvSpPr/>
          <p:nvPr/>
        </p:nvSpPr>
        <p:spPr>
          <a:xfrm>
            <a:off x="6556211" y="1606492"/>
            <a:ext cx="96011" cy="171113"/>
          </a:xfrm>
          <a:prstGeom prst="down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52" name="下箭头 51"/>
          <p:cNvSpPr/>
          <p:nvPr/>
        </p:nvSpPr>
        <p:spPr>
          <a:xfrm>
            <a:off x="9504351" y="1562566"/>
            <a:ext cx="96011" cy="171113"/>
          </a:xfrm>
          <a:prstGeom prst="downArrow">
            <a:avLst/>
          </a:prstGeom>
          <a:solidFill>
            <a:srgbClr val="C0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54" name="矩形 53"/>
          <p:cNvSpPr/>
          <p:nvPr/>
        </p:nvSpPr>
        <p:spPr>
          <a:xfrm>
            <a:off x="6028152" y="3731143"/>
            <a:ext cx="1248139" cy="372485"/>
          </a:xfrm>
          <a:prstGeom prst="rect">
            <a:avLst/>
          </a:prstGeom>
          <a:solidFill>
            <a:srgbClr val="CC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en-US" altLang="zh-CN" sz="1400" dirty="0">
                <a:latin typeface="微软雅黑" panose="020B0503020204020204" pitchFamily="34" charset="-122"/>
                <a:ea typeface="微软雅黑" panose="020B0503020204020204" pitchFamily="34" charset="-122"/>
              </a:rPr>
              <a:t>DCP</a:t>
            </a:r>
            <a:r>
              <a:rPr lang="zh-CN" altLang="en-US" sz="1400" dirty="0">
                <a:latin typeface="微软雅黑" panose="020B0503020204020204" pitchFamily="34" charset="-122"/>
                <a:ea typeface="微软雅黑" panose="020B0503020204020204" pitchFamily="34" charset="-122"/>
              </a:rPr>
              <a:t>准备度</a:t>
            </a:r>
            <a:endParaRPr lang="zh-CN" altLang="en-US" sz="1400" dirty="0">
              <a:latin typeface="微软雅黑" panose="020B0503020204020204" pitchFamily="34" charset="-122"/>
              <a:ea typeface="微软雅黑" panose="020B0503020204020204" pitchFamily="34" charset="-122"/>
            </a:endParaRPr>
          </a:p>
        </p:txBody>
      </p:sp>
      <p:sp>
        <p:nvSpPr>
          <p:cNvPr id="55" name="矩形 54"/>
          <p:cNvSpPr/>
          <p:nvPr/>
        </p:nvSpPr>
        <p:spPr>
          <a:xfrm>
            <a:off x="9116399" y="3731088"/>
            <a:ext cx="1248139" cy="372485"/>
          </a:xfrm>
          <a:prstGeom prst="rect">
            <a:avLst/>
          </a:prstGeom>
          <a:solidFill>
            <a:srgbClr val="CCFF99"/>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t"/>
          <a:lstStyle/>
          <a:p>
            <a:pPr algn="ctr">
              <a:lnSpc>
                <a:spcPct val="150000"/>
              </a:lnSpc>
            </a:pPr>
            <a:r>
              <a:rPr lang="zh-CN" altLang="en-US" sz="1400" dirty="0">
                <a:latin typeface="微软雅黑" panose="020B0503020204020204" pitchFamily="34" charset="-122"/>
                <a:ea typeface="微软雅黑" panose="020B0503020204020204" pitchFamily="34" charset="-122"/>
              </a:rPr>
              <a:t>商业决策</a:t>
            </a:r>
            <a:endParaRPr lang="zh-CN" altLang="en-US" sz="1400" dirty="0">
              <a:latin typeface="微软雅黑" panose="020B0503020204020204" pitchFamily="34" charset="-122"/>
              <a:ea typeface="微软雅黑" panose="020B0503020204020204" pitchFamily="34" charset="-122"/>
            </a:endParaRPr>
          </a:p>
        </p:txBody>
      </p:sp>
      <p:cxnSp>
        <p:nvCxnSpPr>
          <p:cNvPr id="69" name="肘形连接符 68"/>
          <p:cNvCxnSpPr/>
          <p:nvPr/>
        </p:nvCxnSpPr>
        <p:spPr>
          <a:xfrm>
            <a:off x="2302955" y="2834456"/>
            <a:ext cx="576000" cy="1"/>
          </a:xfrm>
          <a:prstGeom prst="bentConnector3">
            <a:avLst>
              <a:gd name="adj1" fmla="val 50000"/>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flipV="1">
            <a:off x="9788473" y="2371475"/>
            <a:ext cx="0" cy="135961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肘形连接符 73"/>
          <p:cNvCxnSpPr>
            <a:stCxn id="13" idx="3"/>
            <a:endCxn id="10" idx="1"/>
          </p:cNvCxnSpPr>
          <p:nvPr/>
        </p:nvCxnSpPr>
        <p:spPr>
          <a:xfrm flipV="1">
            <a:off x="2303413" y="4458607"/>
            <a:ext cx="576203" cy="399261"/>
          </a:xfrm>
          <a:prstGeom prst="bentConnector3">
            <a:avLst>
              <a:gd name="adj1" fmla="val 57557"/>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p:nvPr/>
        </p:nvCxnSpPr>
        <p:spPr>
          <a:xfrm>
            <a:off x="2638207" y="2255527"/>
            <a:ext cx="621467"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3" name="肘形连接符 82"/>
          <p:cNvCxnSpPr>
            <a:stCxn id="13" idx="3"/>
          </p:cNvCxnSpPr>
          <p:nvPr/>
        </p:nvCxnSpPr>
        <p:spPr>
          <a:xfrm flipV="1">
            <a:off x="2303414" y="2255527"/>
            <a:ext cx="334793" cy="2602341"/>
          </a:xfrm>
          <a:prstGeom prst="bentConnector2">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20" idx="3"/>
          </p:cNvCxnSpPr>
          <p:nvPr/>
        </p:nvCxnSpPr>
        <p:spPr>
          <a:xfrm flipV="1">
            <a:off x="4507887" y="2142130"/>
            <a:ext cx="1495535" cy="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接箭头连接符 59"/>
          <p:cNvCxnSpPr/>
          <p:nvPr/>
        </p:nvCxnSpPr>
        <p:spPr>
          <a:xfrm flipV="1">
            <a:off x="6348127" y="2662346"/>
            <a:ext cx="0" cy="1068743"/>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2.2.4 </a:t>
            </a:r>
            <a:r>
              <a:rPr lang="zh-CN" altLang="en-US" sz="3200" b="1" dirty="0">
                <a:solidFill>
                  <a:schemeClr val="bg1"/>
                </a:solidFill>
                <a:latin typeface="微软雅黑" panose="020B0503020204020204" pitchFamily="34" charset="-122"/>
                <a:ea typeface="微软雅黑" panose="020B0503020204020204" pitchFamily="34" charset="-122"/>
              </a:rPr>
              <a:t>基础支撑流程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需求管理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86596" y="1072866"/>
            <a:ext cx="11632331" cy="379656"/>
          </a:xfrm>
          <a:prstGeom prst="rect">
            <a:avLst/>
          </a:prstGeom>
          <a:solidFill>
            <a:schemeClr val="bg1"/>
          </a:solidFill>
          <a:ln>
            <a:solidFill>
              <a:schemeClr val="bg1"/>
            </a:solidFill>
          </a:ln>
        </p:spPr>
        <p:txBody>
          <a:bodyPr wrap="square" rtlCol="0">
            <a:spAutoFit/>
          </a:bodyPr>
          <a:lstStyle/>
          <a:p>
            <a:r>
              <a:rPr lang="zh-CN" altLang="en-US" sz="1865" b="1" dirty="0">
                <a:latin typeface="微软雅黑" panose="020B0503020204020204" pitchFamily="34" charset="-122"/>
                <a:ea typeface="微软雅黑" panose="020B0503020204020204" pitchFamily="34" charset="-122"/>
              </a:rPr>
              <a:t>需求管理：确保需求得到规范管理、有序处理和验证，确保需求理解前后一致，确保需求变更有效控制</a:t>
            </a:r>
            <a:endParaRPr lang="zh-CN" altLang="en-US" sz="1865" b="1" dirty="0">
              <a:latin typeface="微软雅黑" panose="020B0503020204020204" pitchFamily="34" charset="-122"/>
              <a:ea typeface="微软雅黑" panose="020B0503020204020204" pitchFamily="34" charset="-122"/>
            </a:endParaRPr>
          </a:p>
        </p:txBody>
      </p:sp>
      <p:grpSp>
        <p:nvGrpSpPr>
          <p:cNvPr id="23" name="组合 22"/>
          <p:cNvGrpSpPr/>
          <p:nvPr/>
        </p:nvGrpSpPr>
        <p:grpSpPr>
          <a:xfrm>
            <a:off x="1199457" y="1729837"/>
            <a:ext cx="9946943" cy="5059347"/>
            <a:chOff x="899592" y="1297378"/>
            <a:chExt cx="7460207" cy="3794510"/>
          </a:xfrm>
        </p:grpSpPr>
        <p:graphicFrame>
          <p:nvGraphicFramePr>
            <p:cNvPr id="10" name="Object 4"/>
            <p:cNvGraphicFramePr>
              <a:graphicFrameLocks noGrp="1" noChangeAspect="1"/>
            </p:cNvGraphicFramePr>
            <p:nvPr>
              <p:ph idx="1"/>
            </p:nvPr>
          </p:nvGraphicFramePr>
          <p:xfrm>
            <a:off x="899592" y="1297378"/>
            <a:ext cx="7460207" cy="3794510"/>
          </p:xfrm>
          <a:graphic>
            <a:graphicData uri="http://schemas.openxmlformats.org/presentationml/2006/ole">
              <mc:AlternateContent xmlns:mc="http://schemas.openxmlformats.org/markup-compatibility/2006">
                <mc:Choice xmlns:v="urn:schemas-microsoft-com:vml" Requires="v">
                  <p:oleObj spid="_x0000_s2" name="绘图" r:id="rId1" imgW="2359660" imgH="1203960" progId="FLW3Drawing">
                    <p:embed/>
                  </p:oleObj>
                </mc:Choice>
                <mc:Fallback>
                  <p:oleObj name="绘图" r:id="rId1" imgW="2359660" imgH="1203960" progId="FLW3Drawing">
                    <p:embed/>
                    <p:pic>
                      <p:nvPicPr>
                        <p:cNvPr id="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97378"/>
                          <a:ext cx="7460207" cy="3794510"/>
                        </a:xfrm>
                        <a:prstGeom prst="rect">
                          <a:avLst/>
                        </a:prstGeom>
                        <a:noFill/>
                        <a:ln>
                          <a:noFill/>
                        </a:ln>
                        <a:effectLst/>
                      </p:spPr>
                    </p:pic>
                  </p:oleObj>
                </mc:Fallback>
              </mc:AlternateContent>
            </a:graphicData>
          </a:graphic>
        </p:graphicFrame>
        <p:sp>
          <p:nvSpPr>
            <p:cNvPr id="4" name="矩形 3"/>
            <p:cNvSpPr/>
            <p:nvPr/>
          </p:nvSpPr>
          <p:spPr>
            <a:xfrm>
              <a:off x="4932040" y="3363838"/>
              <a:ext cx="792088"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 name="矩形 10"/>
            <p:cNvSpPr/>
            <p:nvPr/>
          </p:nvSpPr>
          <p:spPr>
            <a:xfrm>
              <a:off x="4728437" y="1842145"/>
              <a:ext cx="540000" cy="144016"/>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 name="矩形 11"/>
            <p:cNvSpPr/>
            <p:nvPr/>
          </p:nvSpPr>
          <p:spPr>
            <a:xfrm>
              <a:off x="1381876" y="1934564"/>
              <a:ext cx="3600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3" name="右箭头 12"/>
            <p:cNvSpPr/>
            <p:nvPr/>
          </p:nvSpPr>
          <p:spPr>
            <a:xfrm>
              <a:off x="2267744" y="1371422"/>
              <a:ext cx="864096" cy="122244"/>
            </a:xfrm>
            <a:prstGeom prst="rightArrow">
              <a:avLst/>
            </a:prstGeom>
            <a:solidFill>
              <a:srgbClr val="00D0FA"/>
            </a:solidFill>
            <a:ln>
              <a:solidFill>
                <a:srgbClr val="00D0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5" name="右箭头 14"/>
            <p:cNvSpPr/>
            <p:nvPr/>
          </p:nvSpPr>
          <p:spPr>
            <a:xfrm>
              <a:off x="3996024" y="1367052"/>
              <a:ext cx="792000" cy="122244"/>
            </a:xfrm>
            <a:prstGeom prst="rightArrow">
              <a:avLst/>
            </a:prstGeom>
            <a:solidFill>
              <a:srgbClr val="00D0FA"/>
            </a:solidFill>
            <a:ln>
              <a:solidFill>
                <a:srgbClr val="00D0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6" name="右箭头 15"/>
            <p:cNvSpPr/>
            <p:nvPr/>
          </p:nvSpPr>
          <p:spPr>
            <a:xfrm>
              <a:off x="5689104" y="1367052"/>
              <a:ext cx="864096" cy="122244"/>
            </a:xfrm>
            <a:prstGeom prst="rightArrow">
              <a:avLst/>
            </a:prstGeom>
            <a:solidFill>
              <a:srgbClr val="00D0FA"/>
            </a:solidFill>
            <a:ln>
              <a:solidFill>
                <a:srgbClr val="00D0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7" name="右箭头 16"/>
            <p:cNvSpPr/>
            <p:nvPr/>
          </p:nvSpPr>
          <p:spPr>
            <a:xfrm>
              <a:off x="7499246" y="1367052"/>
              <a:ext cx="216000" cy="122244"/>
            </a:xfrm>
            <a:prstGeom prst="rightArrow">
              <a:avLst/>
            </a:prstGeom>
            <a:solidFill>
              <a:srgbClr val="00D0FA"/>
            </a:solidFill>
            <a:ln>
              <a:solidFill>
                <a:srgbClr val="00D0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 name="文本框 13"/>
            <p:cNvSpPr txBox="1"/>
            <p:nvPr/>
          </p:nvSpPr>
          <p:spPr>
            <a:xfrm>
              <a:off x="5043390" y="3297346"/>
              <a:ext cx="529231" cy="253915"/>
            </a:xfrm>
            <a:prstGeom prst="rect">
              <a:avLst/>
            </a:prstGeom>
            <a:noFill/>
          </p:spPr>
          <p:txBody>
            <a:bodyPr wrap="none" rtlCol="0">
              <a:spAutoFit/>
            </a:bodyPr>
            <a:lstStyle/>
            <a:p>
              <a:r>
                <a:rPr lang="en-US" altLang="zh-CN" sz="1600" b="1" dirty="0">
                  <a:latin typeface="+mn-ea"/>
                </a:rPr>
                <a:t>SP/BP</a:t>
              </a:r>
              <a:endParaRPr lang="zh-CN" altLang="en-US" sz="1600" b="1" dirty="0">
                <a:latin typeface="+mn-ea"/>
              </a:endParaRPr>
            </a:p>
          </p:txBody>
        </p:sp>
        <p:sp>
          <p:nvSpPr>
            <p:cNvPr id="19" name="文本框 18"/>
            <p:cNvSpPr txBox="1"/>
            <p:nvPr/>
          </p:nvSpPr>
          <p:spPr>
            <a:xfrm>
              <a:off x="4713951" y="1798712"/>
              <a:ext cx="493164" cy="238575"/>
            </a:xfrm>
            <a:prstGeom prst="rect">
              <a:avLst/>
            </a:prstGeom>
            <a:noFill/>
          </p:spPr>
          <p:txBody>
            <a:bodyPr wrap="none" rtlCol="0">
              <a:spAutoFit/>
            </a:bodyPr>
            <a:lstStyle/>
            <a:p>
              <a:r>
                <a:rPr lang="en-US" altLang="zh-CN" sz="1465" b="1" dirty="0">
                  <a:latin typeface="+mn-ea"/>
                </a:rPr>
                <a:t>SP/BP</a:t>
              </a:r>
              <a:endParaRPr lang="zh-CN" altLang="en-US" sz="1465" b="1" dirty="0">
                <a:latin typeface="+mn-ea"/>
              </a:endParaRPr>
            </a:p>
          </p:txBody>
        </p:sp>
        <p:sp>
          <p:nvSpPr>
            <p:cNvPr id="20" name="文本框 19"/>
            <p:cNvSpPr txBox="1"/>
            <p:nvPr/>
          </p:nvSpPr>
          <p:spPr>
            <a:xfrm>
              <a:off x="1280366" y="1857619"/>
              <a:ext cx="600164" cy="346249"/>
            </a:xfrm>
            <a:prstGeom prst="rect">
              <a:avLst/>
            </a:prstGeom>
            <a:noFill/>
          </p:spPr>
          <p:txBody>
            <a:bodyPr wrap="none" rtlCol="0">
              <a:spAutoFit/>
            </a:bodyPr>
            <a:lstStyle/>
            <a:p>
              <a:r>
                <a:rPr lang="zh-CN" altLang="en-US" sz="1200" b="1" dirty="0">
                  <a:latin typeface="+mn-ea"/>
                </a:rPr>
                <a:t>客户</a:t>
              </a:r>
              <a:endParaRPr lang="en-US" altLang="zh-CN" sz="1200" b="1" dirty="0">
                <a:latin typeface="+mn-ea"/>
              </a:endParaRPr>
            </a:p>
            <a:p>
              <a:r>
                <a:rPr lang="zh-CN" altLang="en-US" sz="1200" b="1" dirty="0">
                  <a:latin typeface="+mn-ea"/>
                </a:rPr>
                <a:t>竞争对手</a:t>
              </a:r>
              <a:endParaRPr lang="zh-CN" altLang="en-US" sz="1200" b="1" dirty="0">
                <a:latin typeface="+mn-ea"/>
              </a:endParaRPr>
            </a:p>
          </p:txBody>
        </p:sp>
        <p:sp>
          <p:nvSpPr>
            <p:cNvPr id="21" name="矩形 20"/>
            <p:cNvSpPr/>
            <p:nvPr/>
          </p:nvSpPr>
          <p:spPr>
            <a:xfrm>
              <a:off x="1403648" y="3574344"/>
              <a:ext cx="544821"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22" name="文本框 21"/>
            <p:cNvSpPr txBox="1"/>
            <p:nvPr/>
          </p:nvSpPr>
          <p:spPr>
            <a:xfrm>
              <a:off x="1301967" y="3515622"/>
              <a:ext cx="600164" cy="207749"/>
            </a:xfrm>
            <a:prstGeom prst="rect">
              <a:avLst/>
            </a:prstGeom>
            <a:noFill/>
          </p:spPr>
          <p:txBody>
            <a:bodyPr wrap="none" rtlCol="0">
              <a:spAutoFit/>
            </a:bodyPr>
            <a:lstStyle/>
            <a:p>
              <a:r>
                <a:rPr lang="zh-CN" altLang="en-US" sz="1200" b="1" dirty="0"/>
                <a:t>交付平台</a:t>
              </a:r>
              <a:endParaRPr lang="zh-CN" altLang="en-US" sz="1200" b="1" dirty="0"/>
            </a:p>
          </p:txBody>
        </p:sp>
      </p:grpSp>
      <p:cxnSp>
        <p:nvCxnSpPr>
          <p:cNvPr id="26" name="肘形连接符 25"/>
          <p:cNvCxnSpPr/>
          <p:nvPr/>
        </p:nvCxnSpPr>
        <p:spPr>
          <a:xfrm rot="16200000" flipH="1">
            <a:off x="6816080" y="3765037"/>
            <a:ext cx="1728192" cy="1248139"/>
          </a:xfrm>
          <a:prstGeom prst="bentConnector3">
            <a:avLst>
              <a:gd name="adj1" fmla="val 121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6285269" y="2752800"/>
            <a:ext cx="527709" cy="297454"/>
          </a:xfrm>
          <a:prstGeom prst="rect">
            <a:avLst/>
          </a:prstGeom>
          <a:noFill/>
        </p:spPr>
        <p:txBody>
          <a:bodyPr wrap="none" rtlCol="0">
            <a:spAutoFit/>
          </a:bodyPr>
          <a:lstStyle/>
          <a:p>
            <a:r>
              <a:rPr lang="zh-CN" altLang="en-US" sz="1335" b="1" dirty="0"/>
              <a:t>紧急</a:t>
            </a:r>
            <a:endParaRPr lang="zh-CN" altLang="en-US" sz="1335" b="1" dirty="0"/>
          </a:p>
        </p:txBody>
      </p:sp>
      <p:sp>
        <p:nvSpPr>
          <p:cNvPr id="32" name="文本框 31"/>
          <p:cNvSpPr txBox="1"/>
          <p:nvPr/>
        </p:nvSpPr>
        <p:spPr>
          <a:xfrm>
            <a:off x="7993050" y="4213050"/>
            <a:ext cx="527709" cy="297454"/>
          </a:xfrm>
          <a:prstGeom prst="rect">
            <a:avLst/>
          </a:prstGeom>
          <a:noFill/>
        </p:spPr>
        <p:txBody>
          <a:bodyPr wrap="none" rtlCol="0">
            <a:spAutoFit/>
          </a:bodyPr>
          <a:lstStyle/>
          <a:p>
            <a:r>
              <a:rPr lang="zh-CN" altLang="en-US" sz="1335" b="1" dirty="0"/>
              <a:t>短期</a:t>
            </a:r>
            <a:endParaRPr lang="zh-CN" altLang="en-US" sz="1335" b="1" dirty="0"/>
          </a:p>
        </p:txBody>
      </p:sp>
      <p:sp>
        <p:nvSpPr>
          <p:cNvPr id="33" name="文本框 32"/>
          <p:cNvSpPr txBox="1"/>
          <p:nvPr/>
        </p:nvSpPr>
        <p:spPr>
          <a:xfrm>
            <a:off x="6864085" y="3616752"/>
            <a:ext cx="699230" cy="297454"/>
          </a:xfrm>
          <a:prstGeom prst="rect">
            <a:avLst/>
          </a:prstGeom>
          <a:noFill/>
        </p:spPr>
        <p:txBody>
          <a:bodyPr wrap="none" rtlCol="0">
            <a:spAutoFit/>
          </a:bodyPr>
          <a:lstStyle/>
          <a:p>
            <a:r>
              <a:rPr lang="zh-CN" altLang="en-US" sz="1335" b="1" dirty="0"/>
              <a:t>中长期</a:t>
            </a:r>
            <a:endParaRPr lang="zh-CN" altLang="en-US" sz="1335" b="1" dirty="0"/>
          </a:p>
        </p:txBody>
      </p:sp>
      <p:sp>
        <p:nvSpPr>
          <p:cNvPr id="34" name="灯片编号占位符 33"/>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2.2.4 </a:t>
            </a:r>
            <a:r>
              <a:rPr lang="zh-CN" altLang="en-US" sz="3200" b="1" dirty="0">
                <a:solidFill>
                  <a:schemeClr val="bg1"/>
                </a:solidFill>
                <a:latin typeface="微软雅黑" panose="020B0503020204020204" pitchFamily="34" charset="-122"/>
                <a:ea typeface="微软雅黑" panose="020B0503020204020204" pitchFamily="34" charset="-122"/>
              </a:rPr>
              <a:t>基础支撑流程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市场管理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3035ED93-17FC-4FE4-A1D1-0058140FE02A}" type="slidenum">
              <a:rPr lang="zh-CN" altLang="en-US" smtClean="0"/>
            </a:fld>
            <a:endParaRPr lang="zh-CN" altLang="en-US"/>
          </a:p>
        </p:txBody>
      </p:sp>
      <p:pic>
        <p:nvPicPr>
          <p:cNvPr id="2" name="图片 1"/>
          <p:cNvPicPr>
            <a:picLocks noChangeAspect="1"/>
          </p:cNvPicPr>
          <p:nvPr/>
        </p:nvPicPr>
        <p:blipFill rotWithShape="1">
          <a:blip r:embed="rId1" cstate="email"/>
          <a:srcRect l="521"/>
          <a:stretch>
            <a:fillRect/>
          </a:stretch>
        </p:blipFill>
        <p:spPr>
          <a:xfrm>
            <a:off x="1051436" y="1670051"/>
            <a:ext cx="10185303" cy="4686300"/>
          </a:xfrm>
          <a:prstGeom prst="rect">
            <a:avLst/>
          </a:prstGeom>
        </p:spPr>
      </p:pic>
      <p:sp>
        <p:nvSpPr>
          <p:cNvPr id="61" name="文本框 60"/>
          <p:cNvSpPr txBox="1"/>
          <p:nvPr/>
        </p:nvSpPr>
        <p:spPr>
          <a:xfrm>
            <a:off x="504253" y="1256044"/>
            <a:ext cx="11617457" cy="379656"/>
          </a:xfrm>
          <a:prstGeom prst="rect">
            <a:avLst/>
          </a:prstGeom>
          <a:solidFill>
            <a:schemeClr val="bg1"/>
          </a:solidFill>
        </p:spPr>
        <p:txBody>
          <a:bodyPr wrap="square" rtlCol="0">
            <a:spAutoFit/>
          </a:bodyPr>
          <a:lstStyle>
            <a:defPPr>
              <a:defRPr lang="zh-CN"/>
            </a:defPPr>
            <a:lvl1pPr>
              <a:defRPr b="1"/>
            </a:lvl1pPr>
          </a:lstStyle>
          <a:p>
            <a:r>
              <a:rPr lang="zh-CN" altLang="en-US" sz="1865" dirty="0">
                <a:latin typeface="微软雅黑" panose="020B0503020204020204" pitchFamily="34" charset="-122"/>
                <a:ea typeface="微软雅黑" panose="020B0503020204020204" pitchFamily="34" charset="-122"/>
              </a:rPr>
              <a:t>市场管理是一套</a:t>
            </a:r>
            <a:r>
              <a:rPr lang="zh-CN" altLang="en-US" sz="1865" dirty="0">
                <a:solidFill>
                  <a:srgbClr val="C00000"/>
                </a:solidFill>
                <a:latin typeface="微软雅黑" panose="020B0503020204020204" pitchFamily="34" charset="-122"/>
                <a:ea typeface="微软雅黑" panose="020B0503020204020204" pitchFamily="34" charset="-122"/>
              </a:rPr>
              <a:t>系统的工具方法</a:t>
            </a:r>
            <a:r>
              <a:rPr lang="zh-CN" altLang="en-US" sz="1865" dirty="0">
                <a:latin typeface="微软雅黑" panose="020B0503020204020204" pitchFamily="34" charset="-122"/>
                <a:ea typeface="微软雅黑" panose="020B0503020204020204" pitchFamily="34" charset="-122"/>
              </a:rPr>
              <a:t>，对企业如何开展战略</a:t>
            </a:r>
            <a:r>
              <a:rPr lang="en-US" altLang="zh-CN" sz="1865" dirty="0">
                <a:latin typeface="微软雅黑" panose="020B0503020204020204" pitchFamily="34" charset="-122"/>
                <a:ea typeface="微软雅黑" panose="020B0503020204020204" pitchFamily="34" charset="-122"/>
              </a:rPr>
              <a:t>/</a:t>
            </a:r>
            <a:r>
              <a:rPr lang="zh-CN" altLang="en-US" sz="1865" dirty="0">
                <a:latin typeface="微软雅黑" panose="020B0503020204020204" pitchFamily="34" charset="-122"/>
                <a:ea typeface="微软雅黑" panose="020B0503020204020204" pitchFamily="34" charset="-122"/>
              </a:rPr>
              <a:t>业务规划、产品规划和营销策划提供</a:t>
            </a:r>
            <a:r>
              <a:rPr lang="zh-CN" altLang="en-US" sz="1865" dirty="0">
                <a:solidFill>
                  <a:srgbClr val="C00000"/>
                </a:solidFill>
                <a:latin typeface="微软雅黑" panose="020B0503020204020204" pitchFamily="34" charset="-122"/>
                <a:ea typeface="微软雅黑" panose="020B0503020204020204" pitchFamily="34" charset="-122"/>
              </a:rPr>
              <a:t>工具和方法指导</a:t>
            </a:r>
            <a:endParaRPr lang="zh-CN" altLang="en-US" sz="1865"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2.2.4 </a:t>
            </a:r>
            <a:r>
              <a:rPr lang="zh-CN" altLang="en-US" sz="3200" b="1" dirty="0">
                <a:solidFill>
                  <a:schemeClr val="bg1"/>
                </a:solidFill>
                <a:latin typeface="微软雅黑" panose="020B0503020204020204" pitchFamily="34" charset="-122"/>
                <a:ea typeface="微软雅黑" panose="020B0503020204020204" pitchFamily="34" charset="-122"/>
              </a:rPr>
              <a:t>基础支撑流程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市场管理</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版本管理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63" name="TextBox 3"/>
          <p:cNvSpPr txBox="1"/>
          <p:nvPr>
            <p:custDataLst>
              <p:tags r:id="rId1"/>
            </p:custDataLst>
          </p:nvPr>
        </p:nvSpPr>
        <p:spPr>
          <a:xfrm>
            <a:off x="7022607" y="756742"/>
            <a:ext cx="5143994" cy="5952413"/>
          </a:xfrm>
          <a:prstGeom prst="rect">
            <a:avLst/>
          </a:prstGeom>
          <a:noFill/>
        </p:spPr>
        <p:txBody>
          <a:bodyPr wrap="square" lIns="91452" tIns="45727" rIns="91452" bIns="45727" rtlCol="0">
            <a:spAutoFit/>
          </a:bodyPr>
          <a:lstStyle/>
          <a:p>
            <a:pPr defTabSz="1219200" eaLnBrk="1" fontAlgn="auto" hangingPunct="1">
              <a:lnSpc>
                <a:spcPct val="160000"/>
              </a:lnSpc>
              <a:spcBef>
                <a:spcPts val="0"/>
              </a:spcBef>
              <a:spcAft>
                <a:spcPts val="0"/>
              </a:spcAft>
              <a:defRPr/>
            </a:pPr>
            <a:r>
              <a:rPr lang="en-US" altLang="zh-CN" sz="14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V100R001 </a:t>
            </a:r>
            <a:r>
              <a:rPr lang="zh-CN" altLang="en-US" sz="14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首版本</a:t>
            </a:r>
            <a:endParaRPr lang="en-US" altLang="zh-CN" sz="14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V100R001C02   </a:t>
            </a:r>
            <a:r>
              <a:rPr lang="zh-CN" altLang="en-US" sz="14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rPr>
              <a:t>版本编码示例</a:t>
            </a:r>
            <a:endParaRPr lang="en-US" altLang="zh-CN" sz="1400" b="1" dirty="0">
              <a:solidFill>
                <a:srgbClr val="CC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产品树体现了</a:t>
            </a:r>
            <a:r>
              <a:rPr lang="zh-CN" altLang="en-US" sz="1400" b="1" dirty="0">
                <a:solidFill>
                  <a:srgbClr val="00359E"/>
                </a:solidFill>
                <a:latin typeface="微软雅黑" panose="020B0503020204020204" pitchFamily="34" charset="-122"/>
                <a:ea typeface="微软雅黑" panose="020B0503020204020204" pitchFamily="34" charset="-122"/>
                <a:cs typeface="Arial" panose="020B0604020202020204" pitchFamily="34" charset="0"/>
              </a:rPr>
              <a:t>产品分类</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思想，依据产品分类，对不同级别的版本进行定义（每个版本进行</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offering</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编号）。如：</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V</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版本：大平台、大架构变化量</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60%</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以上、开发人月</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XX</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R</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版本：变化量在</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30%~60%</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、开发人月</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XX</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C</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版本：变化量在</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30%</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以内，开发人月</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XX</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补丁版本：代码变动不超过</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100loc</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，开发人月</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XX</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V/R/C</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版本的编号形式在全公司各领域范围内统一推广；</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359E"/>
                </a:solidFill>
                <a:latin typeface="微软雅黑" panose="020B0503020204020204" pitchFamily="34" charset="-122"/>
                <a:ea typeface="微软雅黑" panose="020B0503020204020204" pitchFamily="34" charset="-122"/>
                <a:cs typeface="Arial" panose="020B0604020202020204" pitchFamily="34" charset="0"/>
              </a:rPr>
              <a:t>合理的编码是一种宝贵的信息资源，尽量原则简单</a:t>
            </a:r>
            <a:endParaRPr lang="en-US" altLang="zh-CN" sz="1400" b="1" dirty="0">
              <a:solidFill>
                <a:srgbClr val="00359E"/>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根据不同的版本编号</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类型、定义不同的决策机制和管理措施、进行不同类型的数据度量、进行版本路线的收编。从而实现高效高质配合。</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如：每年每个产品允许规划</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1R</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1C</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版本。最多不超过</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个</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R</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版本</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GA</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补丁管理有具体的规定和措施</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64" name="组合 63"/>
          <p:cNvGrpSpPr/>
          <p:nvPr/>
        </p:nvGrpSpPr>
        <p:grpSpPr>
          <a:xfrm>
            <a:off x="515833" y="985386"/>
            <a:ext cx="6435581" cy="3680491"/>
            <a:chOff x="206519" y="985386"/>
            <a:chExt cx="6435581" cy="3680491"/>
          </a:xfrm>
        </p:grpSpPr>
        <p:grpSp>
          <p:nvGrpSpPr>
            <p:cNvPr id="65" name="组合 64"/>
            <p:cNvGrpSpPr/>
            <p:nvPr/>
          </p:nvGrpSpPr>
          <p:grpSpPr>
            <a:xfrm>
              <a:off x="206519" y="985387"/>
              <a:ext cx="2120976" cy="3680490"/>
              <a:chOff x="2374917" y="0"/>
              <a:chExt cx="2120976" cy="3680490"/>
            </a:xfrm>
          </p:grpSpPr>
          <p:sp>
            <p:nvSpPr>
              <p:cNvPr id="70" name="圆角矩形 69"/>
              <p:cNvSpPr/>
              <p:nvPr/>
            </p:nvSpPr>
            <p:spPr>
              <a:xfrm>
                <a:off x="3538446" y="0"/>
                <a:ext cx="940248" cy="3680490"/>
              </a:xfrm>
              <a:prstGeom prst="roundRect">
                <a:avLst>
                  <a:gd name="adj" fmla="val 10000"/>
                </a:avLst>
              </a:prstGeom>
              <a:solidFill>
                <a:srgbClr val="003873">
                  <a:tint val="40000"/>
                  <a:hueOff val="0"/>
                  <a:satOff val="0"/>
                  <a:lumOff val="0"/>
                  <a:alphaOff val="0"/>
                </a:srgbClr>
              </a:solidFill>
              <a:ln>
                <a:noFill/>
              </a:ln>
              <a:effectLst/>
            </p:spPr>
            <p:txBody>
              <a:bodyPr/>
              <a:lstStyle/>
              <a:p>
                <a:endParaRPr lang="en-US"/>
              </a:p>
            </p:txBody>
          </p:sp>
          <p:sp>
            <p:nvSpPr>
              <p:cNvPr id="71" name="圆角矩形 4"/>
              <p:cNvSpPr/>
              <p:nvPr/>
            </p:nvSpPr>
            <p:spPr>
              <a:xfrm>
                <a:off x="3455364" y="0"/>
                <a:ext cx="1040529" cy="1104147"/>
              </a:xfrm>
              <a:prstGeom prst="rect">
                <a:avLst/>
              </a:prstGeom>
              <a:noFill/>
              <a:ln>
                <a:noFill/>
              </a:ln>
              <a:effectLst/>
            </p:spPr>
            <p:txBody>
              <a:bodyPr spcFirstLastPara="0" vert="horz" wrap="square" lIns="177800" tIns="177800" rIns="177800" bIns="177800"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defRPr/>
                </a:pPr>
                <a:r>
                  <a:rPr kumimoji="0" lang="zh-CN" altLang="en-US"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rPr>
                  <a:t>系统级</a:t>
                </a:r>
                <a:endParaRPr kumimoji="0" lang="zh-CN" altLang="en-US"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endParaRPr>
              </a:p>
            </p:txBody>
          </p:sp>
          <p:sp>
            <p:nvSpPr>
              <p:cNvPr id="72" name="圆角矩形 71"/>
              <p:cNvSpPr/>
              <p:nvPr/>
            </p:nvSpPr>
            <p:spPr>
              <a:xfrm>
                <a:off x="2455984" y="0"/>
                <a:ext cx="898870" cy="3680490"/>
              </a:xfrm>
              <a:prstGeom prst="roundRect">
                <a:avLst>
                  <a:gd name="adj" fmla="val 10000"/>
                </a:avLst>
              </a:prstGeom>
              <a:solidFill>
                <a:srgbClr val="003873">
                  <a:tint val="40000"/>
                  <a:hueOff val="0"/>
                  <a:satOff val="0"/>
                  <a:lumOff val="0"/>
                  <a:alphaOff val="0"/>
                </a:srgbClr>
              </a:solidFill>
              <a:ln>
                <a:noFill/>
              </a:ln>
              <a:effectLst/>
            </p:spPr>
            <p:txBody>
              <a:bodyPr/>
              <a:lstStyle/>
              <a:p>
                <a:endParaRPr lang="en-US"/>
              </a:p>
            </p:txBody>
          </p:sp>
          <p:sp>
            <p:nvSpPr>
              <p:cNvPr id="73" name="圆角矩形 4"/>
              <p:cNvSpPr/>
              <p:nvPr/>
            </p:nvSpPr>
            <p:spPr>
              <a:xfrm>
                <a:off x="2374917" y="0"/>
                <a:ext cx="1040529" cy="1104147"/>
              </a:xfrm>
              <a:prstGeom prst="rect">
                <a:avLst/>
              </a:prstGeom>
              <a:noFill/>
              <a:ln>
                <a:noFill/>
              </a:ln>
              <a:effectLst/>
            </p:spPr>
            <p:txBody>
              <a:bodyPr spcFirstLastPara="0" vert="horz" wrap="square" lIns="177800" tIns="177800" rIns="177800" bIns="177800"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defRPr/>
                </a:pPr>
                <a:r>
                  <a:rPr kumimoji="0" lang="zh-CN" altLang="en-US"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rPr>
                  <a:t>产品级</a:t>
                </a:r>
                <a:endParaRPr kumimoji="0" lang="zh-CN" altLang="en-US"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endParaRPr>
              </a:p>
            </p:txBody>
          </p:sp>
        </p:grpSp>
        <p:grpSp>
          <p:nvGrpSpPr>
            <p:cNvPr id="66" name="组合 65"/>
            <p:cNvGrpSpPr/>
            <p:nvPr/>
          </p:nvGrpSpPr>
          <p:grpSpPr>
            <a:xfrm>
              <a:off x="2472986" y="985386"/>
              <a:ext cx="1040529" cy="3680491"/>
              <a:chOff x="3409484" y="-1"/>
              <a:chExt cx="1040529" cy="3680491"/>
            </a:xfrm>
          </p:grpSpPr>
          <p:sp>
            <p:nvSpPr>
              <p:cNvPr id="68" name="圆角矩形 67"/>
              <p:cNvSpPr/>
              <p:nvPr/>
            </p:nvSpPr>
            <p:spPr>
              <a:xfrm>
                <a:off x="3424358" y="0"/>
                <a:ext cx="914821" cy="3680490"/>
              </a:xfrm>
              <a:prstGeom prst="roundRect">
                <a:avLst>
                  <a:gd name="adj" fmla="val 10000"/>
                </a:avLst>
              </a:prstGeom>
              <a:solidFill>
                <a:srgbClr val="003873">
                  <a:tint val="40000"/>
                  <a:hueOff val="0"/>
                  <a:satOff val="0"/>
                  <a:lumOff val="0"/>
                  <a:alphaOff val="0"/>
                </a:srgbClr>
              </a:solidFill>
              <a:ln>
                <a:noFill/>
              </a:ln>
              <a:effectLst/>
            </p:spPr>
            <p:txBody>
              <a:bodyPr/>
              <a:lstStyle/>
              <a:p>
                <a:endParaRPr lang="en-US"/>
              </a:p>
            </p:txBody>
          </p:sp>
          <p:sp>
            <p:nvSpPr>
              <p:cNvPr id="69" name="圆角矩形 4"/>
              <p:cNvSpPr/>
              <p:nvPr/>
            </p:nvSpPr>
            <p:spPr>
              <a:xfrm>
                <a:off x="3409484" y="-1"/>
                <a:ext cx="1040529" cy="1104147"/>
              </a:xfrm>
              <a:prstGeom prst="rect">
                <a:avLst/>
              </a:prstGeom>
              <a:noFill/>
              <a:ln>
                <a:noFill/>
              </a:ln>
              <a:effectLst/>
            </p:spPr>
            <p:txBody>
              <a:bodyPr spcFirstLastPara="0" vert="horz" wrap="square" lIns="177800" tIns="177800" rIns="177800" bIns="177800" numCol="1" spcCol="1270" anchor="ctr" anchorCtr="0">
                <a:noAutofit/>
              </a:bodyPr>
              <a:lstStyle/>
              <a:p>
                <a:pPr marL="0" marR="0" lvl="0" indent="0" algn="ctr" defTabSz="1111250" eaLnBrk="1" fontAlgn="auto" latinLnBrk="0" hangingPunct="1">
                  <a:lnSpc>
                    <a:spcPct val="90000"/>
                  </a:lnSpc>
                  <a:spcBef>
                    <a:spcPts val="0"/>
                  </a:spcBef>
                  <a:spcAft>
                    <a:spcPct val="35000"/>
                  </a:spcAft>
                  <a:buClrTx/>
                  <a:buSzTx/>
                  <a:buFontTx/>
                  <a:buNone/>
                  <a:defRPr/>
                </a:pPr>
                <a:r>
                  <a:rPr kumimoji="0" lang="en-US" altLang="zh-CN"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rPr>
                  <a:t>V</a:t>
                </a:r>
                <a:r>
                  <a:rPr kumimoji="0" lang="zh-CN" altLang="en-US"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rPr>
                  <a:t>版本（平台）级</a:t>
                </a:r>
                <a:endParaRPr kumimoji="0" lang="zh-CN" altLang="en-US" sz="1600" b="0" i="0" u="none" strike="noStrike" kern="0" cap="none" spc="0" normalizeH="0" baseline="0" noProof="0" dirty="0">
                  <a:ln>
                    <a:noFill/>
                  </a:ln>
                  <a:solidFill>
                    <a:srgbClr val="000000">
                      <a:hueOff val="0"/>
                      <a:satOff val="0"/>
                      <a:lumOff val="0"/>
                      <a:alphaOff val="0"/>
                    </a:srgbClr>
                  </a:solidFill>
                  <a:effectLst/>
                  <a:uLnTx/>
                  <a:uFillTx/>
                  <a:latin typeface="Arial" panose="020B0604020202020204"/>
                  <a:ea typeface="黑体" panose="02010609060101010101" charset="-122"/>
                </a:endParaRPr>
              </a:p>
            </p:txBody>
          </p:sp>
        </p:grpSp>
        <p:graphicFrame>
          <p:nvGraphicFramePr>
            <p:cNvPr id="67" name="图示 66"/>
            <p:cNvGraphicFramePr/>
            <p:nvPr/>
          </p:nvGraphicFramePr>
          <p:xfrm>
            <a:off x="235662" y="985387"/>
            <a:ext cx="6406438" cy="36804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sp>
        <p:nvSpPr>
          <p:cNvPr id="74" name="TextBox 3"/>
          <p:cNvSpPr txBox="1"/>
          <p:nvPr>
            <p:custDataLst>
              <p:tags r:id="rId7"/>
            </p:custDataLst>
          </p:nvPr>
        </p:nvSpPr>
        <p:spPr>
          <a:xfrm>
            <a:off x="554495" y="4648150"/>
            <a:ext cx="6468112" cy="2209850"/>
          </a:xfrm>
          <a:prstGeom prst="rect">
            <a:avLst/>
          </a:prstGeom>
          <a:noFill/>
        </p:spPr>
        <p:txBody>
          <a:bodyPr wrap="square" lIns="91452" tIns="45727" rIns="91452" bIns="45727" rtlCol="0">
            <a:spAutoFit/>
          </a:bodyPr>
          <a:lstStyle/>
          <a:p>
            <a:pPr defTabSz="1219200" eaLnBrk="1" fontAlgn="auto" hangingPunct="1">
              <a:lnSpc>
                <a:spcPct val="160000"/>
              </a:lnSpc>
              <a:spcBef>
                <a:spcPts val="0"/>
              </a:spcBef>
              <a:spcAft>
                <a:spcPts val="0"/>
              </a:spcAft>
              <a:defRPr/>
            </a:pPr>
            <a:r>
              <a:rPr lang="zh-CN" altLang="en-US"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定义版本树、编码规则的好处：</a:t>
            </a:r>
            <a:endParaRPr lang="en-US" altLang="zh-CN" sz="16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、各系统依据版本树及分类来统一定义，保证各系统的数据对接，如：需求管理、用例管理、管道管理、产品数据管理、度量管理、配置管理、财务管理</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、能够建立起完整的产品数据管理系统，便于研发、维护、交付过程的跟踪，减少出错。</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、直接从编码识别对象，高效。</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2.2.4 </a:t>
            </a:r>
            <a:r>
              <a:rPr lang="zh-CN" altLang="en-US" sz="3200" b="1" dirty="0">
                <a:solidFill>
                  <a:schemeClr val="bg1"/>
                </a:solidFill>
                <a:latin typeface="微软雅黑" panose="020B0503020204020204" pitchFamily="34" charset="-122"/>
                <a:ea typeface="微软雅黑" panose="020B0503020204020204" pitchFamily="34" charset="-122"/>
              </a:rPr>
              <a:t>基础支撑流程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市场管理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研发版本管理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3035ED93-17FC-4FE4-A1D1-0058140FE02A}" type="slidenum">
              <a:rPr lang="zh-CN" altLang="en-US" smtClean="0"/>
            </a:fld>
            <a:endParaRPr lang="zh-CN" altLang="en-US"/>
          </a:p>
        </p:txBody>
      </p:sp>
      <p:cxnSp>
        <p:nvCxnSpPr>
          <p:cNvPr id="21" name="直接连接符 20"/>
          <p:cNvCxnSpPr/>
          <p:nvPr/>
        </p:nvCxnSpPr>
        <p:spPr>
          <a:xfrm>
            <a:off x="7478502" y="158279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958555" y="158279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8438608" y="158279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998448" y="158279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9901446" y="148678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10358822" y="148678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0838875" y="148678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9398715" y="1486787"/>
            <a:ext cx="0" cy="2592000"/>
          </a:xfrm>
          <a:prstGeom prst="line">
            <a:avLst/>
          </a:prstGeom>
          <a:ln w="19050">
            <a:solidFill>
              <a:srgbClr val="C0000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9" name="表格 28"/>
          <p:cNvGraphicFramePr>
            <a:graphicFrameLocks noGrp="1"/>
          </p:cNvGraphicFramePr>
          <p:nvPr/>
        </p:nvGraphicFramePr>
        <p:xfrm>
          <a:off x="2197915" y="1355147"/>
          <a:ext cx="9601060" cy="365760"/>
        </p:xfrm>
        <a:graphic>
          <a:graphicData uri="http://schemas.openxmlformats.org/drawingml/2006/table">
            <a:tbl>
              <a:tblPr firstRow="1" bandRow="1">
                <a:tableStyleId>{5C22544A-7EE6-4342-B048-85BDC9FD1C3A}</a:tableStyleId>
              </a:tblPr>
              <a:tblGrid>
                <a:gridCol w="480053"/>
                <a:gridCol w="480053"/>
                <a:gridCol w="480053"/>
                <a:gridCol w="480053"/>
                <a:gridCol w="480053"/>
                <a:gridCol w="480053"/>
                <a:gridCol w="480053"/>
                <a:gridCol w="480053"/>
                <a:gridCol w="480053"/>
                <a:gridCol w="480053"/>
                <a:gridCol w="480053"/>
                <a:gridCol w="480053"/>
                <a:gridCol w="480053"/>
                <a:gridCol w="480053"/>
                <a:gridCol w="480053"/>
                <a:gridCol w="480053"/>
                <a:gridCol w="480053"/>
                <a:gridCol w="480053"/>
                <a:gridCol w="480053"/>
                <a:gridCol w="480053"/>
              </a:tblGrid>
              <a:tr h="365760">
                <a:tc>
                  <a:txBody>
                    <a:bodyPr/>
                    <a:lstStyle/>
                    <a:p>
                      <a:pPr algn="ctr"/>
                      <a:r>
                        <a:rPr lang="en-US" altLang="zh-CN" sz="1600" dirty="0"/>
                        <a:t>5</a:t>
                      </a:r>
                      <a:endParaRPr lang="zh-CN" altLang="en-US" sz="1600" dirty="0"/>
                    </a:p>
                  </a:txBody>
                  <a:tcPr marL="121920" marR="121920" marT="60960" marB="60960"/>
                </a:tc>
                <a:tc>
                  <a:txBody>
                    <a:bodyPr/>
                    <a:lstStyle/>
                    <a:p>
                      <a:pPr algn="ctr"/>
                      <a:r>
                        <a:rPr lang="en-US" altLang="zh-CN" sz="1600" dirty="0"/>
                        <a:t>6</a:t>
                      </a:r>
                      <a:endParaRPr lang="zh-CN" altLang="en-US" sz="1600" dirty="0"/>
                    </a:p>
                  </a:txBody>
                  <a:tcPr marL="121920" marR="121920" marT="60960" marB="60960"/>
                </a:tc>
                <a:tc>
                  <a:txBody>
                    <a:bodyPr/>
                    <a:lstStyle/>
                    <a:p>
                      <a:pPr algn="ctr"/>
                      <a:r>
                        <a:rPr lang="en-US" altLang="zh-CN" sz="1600" dirty="0"/>
                        <a:t>7</a:t>
                      </a:r>
                      <a:endParaRPr lang="zh-CN" altLang="en-US" sz="1600" dirty="0"/>
                    </a:p>
                  </a:txBody>
                  <a:tcPr marL="121920" marR="121920" marT="60960" marB="60960"/>
                </a:tc>
                <a:tc>
                  <a:txBody>
                    <a:bodyPr/>
                    <a:lstStyle/>
                    <a:p>
                      <a:pPr algn="ctr"/>
                      <a:r>
                        <a:rPr lang="en-US" altLang="zh-CN" sz="1600" dirty="0"/>
                        <a:t>8</a:t>
                      </a:r>
                      <a:endParaRPr lang="zh-CN" altLang="en-US" sz="1600" dirty="0"/>
                    </a:p>
                  </a:txBody>
                  <a:tcPr marL="121920" marR="121920" marT="60960" marB="60960"/>
                </a:tc>
                <a:tc>
                  <a:txBody>
                    <a:bodyPr/>
                    <a:lstStyle/>
                    <a:p>
                      <a:pPr algn="ctr"/>
                      <a:r>
                        <a:rPr lang="en-US" altLang="zh-CN" sz="1600" dirty="0"/>
                        <a:t>9</a:t>
                      </a:r>
                      <a:endParaRPr lang="zh-CN" altLang="en-US" sz="1600" dirty="0"/>
                    </a:p>
                  </a:txBody>
                  <a:tcPr marL="121920" marR="121920" marT="60960" marB="60960"/>
                </a:tc>
                <a:tc>
                  <a:txBody>
                    <a:bodyPr/>
                    <a:lstStyle/>
                    <a:p>
                      <a:pPr algn="ctr"/>
                      <a:r>
                        <a:rPr lang="en-US" altLang="zh-CN" sz="1600" dirty="0"/>
                        <a:t>10</a:t>
                      </a:r>
                      <a:endParaRPr lang="zh-CN" altLang="en-US" sz="1600" dirty="0"/>
                    </a:p>
                  </a:txBody>
                  <a:tcPr marL="121920" marR="121920" marT="60960" marB="60960"/>
                </a:tc>
                <a:tc>
                  <a:txBody>
                    <a:bodyPr/>
                    <a:lstStyle/>
                    <a:p>
                      <a:pPr algn="ctr"/>
                      <a:r>
                        <a:rPr lang="en-US" altLang="zh-CN" sz="1600" dirty="0"/>
                        <a:t>11</a:t>
                      </a:r>
                      <a:endParaRPr lang="zh-CN" altLang="en-US" sz="1600" dirty="0"/>
                    </a:p>
                  </a:txBody>
                  <a:tcPr marL="121920" marR="121920" marT="60960" marB="60960"/>
                </a:tc>
                <a:tc>
                  <a:txBody>
                    <a:bodyPr/>
                    <a:lstStyle/>
                    <a:p>
                      <a:pPr algn="ctr"/>
                      <a:r>
                        <a:rPr lang="en-US" altLang="zh-CN" sz="1600" dirty="0"/>
                        <a:t>12</a:t>
                      </a:r>
                      <a:endParaRPr lang="zh-CN" altLang="en-US" sz="1600" dirty="0"/>
                    </a:p>
                  </a:txBody>
                  <a:tcPr marL="121920" marR="121920" marT="60960" marB="60960"/>
                </a:tc>
                <a:tc>
                  <a:txBody>
                    <a:bodyPr/>
                    <a:lstStyle/>
                    <a:p>
                      <a:pPr algn="ctr"/>
                      <a:r>
                        <a:rPr lang="en-US" altLang="zh-CN" sz="1600" dirty="0"/>
                        <a:t>1</a:t>
                      </a:r>
                      <a:endParaRPr lang="zh-CN" altLang="en-US" sz="1600" dirty="0"/>
                    </a:p>
                  </a:txBody>
                  <a:tcPr marL="121920" marR="121920" marT="60960" marB="60960"/>
                </a:tc>
                <a:tc>
                  <a:txBody>
                    <a:bodyPr/>
                    <a:lstStyle/>
                    <a:p>
                      <a:pPr algn="ctr"/>
                      <a:r>
                        <a:rPr lang="en-US" altLang="zh-CN" sz="1600" dirty="0"/>
                        <a:t>2</a:t>
                      </a:r>
                      <a:endParaRPr lang="zh-CN" altLang="en-US" sz="1600" dirty="0"/>
                    </a:p>
                  </a:txBody>
                  <a:tcPr marL="121920" marR="121920" marT="60960" marB="60960"/>
                </a:tc>
                <a:tc>
                  <a:txBody>
                    <a:bodyPr/>
                    <a:lstStyle/>
                    <a:p>
                      <a:pPr algn="ctr"/>
                      <a:r>
                        <a:rPr lang="en-US" altLang="zh-CN" sz="1600" dirty="0"/>
                        <a:t>3</a:t>
                      </a:r>
                      <a:endParaRPr lang="zh-CN" altLang="en-US" sz="1600" dirty="0"/>
                    </a:p>
                  </a:txBody>
                  <a:tcPr marL="121920" marR="121920" marT="60960" marB="60960"/>
                </a:tc>
                <a:tc>
                  <a:txBody>
                    <a:bodyPr/>
                    <a:lstStyle/>
                    <a:p>
                      <a:pPr algn="ctr"/>
                      <a:r>
                        <a:rPr lang="en-US" altLang="zh-CN" sz="1600" dirty="0"/>
                        <a:t>4</a:t>
                      </a:r>
                      <a:endParaRPr lang="zh-CN" altLang="en-US" sz="1600" dirty="0"/>
                    </a:p>
                  </a:txBody>
                  <a:tcPr marL="121920" marR="121920" marT="60960" marB="60960"/>
                </a:tc>
                <a:tc>
                  <a:txBody>
                    <a:bodyPr/>
                    <a:lstStyle/>
                    <a:p>
                      <a:pPr algn="ctr"/>
                      <a:r>
                        <a:rPr lang="en-US" altLang="zh-CN" sz="1600" dirty="0"/>
                        <a:t>5</a:t>
                      </a:r>
                      <a:endParaRPr lang="zh-CN" altLang="en-US" sz="1600" dirty="0"/>
                    </a:p>
                  </a:txBody>
                  <a:tcPr marL="121920" marR="121920" marT="60960" marB="60960"/>
                </a:tc>
                <a:tc>
                  <a:txBody>
                    <a:bodyPr/>
                    <a:lstStyle/>
                    <a:p>
                      <a:pPr algn="ctr"/>
                      <a:r>
                        <a:rPr lang="en-US" altLang="zh-CN" sz="1600" dirty="0"/>
                        <a:t>6</a:t>
                      </a:r>
                      <a:endParaRPr lang="zh-CN" altLang="en-US" sz="1600" dirty="0"/>
                    </a:p>
                  </a:txBody>
                  <a:tcPr marL="121920" marR="121920" marT="60960" marB="60960"/>
                </a:tc>
                <a:tc>
                  <a:txBody>
                    <a:bodyPr/>
                    <a:lstStyle/>
                    <a:p>
                      <a:pPr algn="ctr"/>
                      <a:r>
                        <a:rPr lang="en-US" altLang="zh-CN" sz="1600" dirty="0"/>
                        <a:t>7</a:t>
                      </a:r>
                      <a:endParaRPr lang="zh-CN" altLang="en-US" sz="1600" dirty="0"/>
                    </a:p>
                  </a:txBody>
                  <a:tcPr marL="121920" marR="121920" marT="60960" marB="60960"/>
                </a:tc>
                <a:tc>
                  <a:txBody>
                    <a:bodyPr/>
                    <a:lstStyle/>
                    <a:p>
                      <a:pPr algn="ctr"/>
                      <a:r>
                        <a:rPr lang="en-US" altLang="zh-CN" sz="1600" dirty="0"/>
                        <a:t>8</a:t>
                      </a:r>
                      <a:endParaRPr lang="zh-CN" altLang="en-US" sz="1600" dirty="0"/>
                    </a:p>
                  </a:txBody>
                  <a:tcPr marL="121920" marR="121920" marT="60960" marB="60960"/>
                </a:tc>
                <a:tc>
                  <a:txBody>
                    <a:bodyPr/>
                    <a:lstStyle/>
                    <a:p>
                      <a:pPr algn="ctr"/>
                      <a:r>
                        <a:rPr lang="en-US" altLang="zh-CN" sz="1600" dirty="0"/>
                        <a:t>9</a:t>
                      </a:r>
                      <a:endParaRPr lang="zh-CN" altLang="en-US" sz="1600" dirty="0"/>
                    </a:p>
                  </a:txBody>
                  <a:tcPr marL="121920" marR="121920" marT="60960" marB="60960"/>
                </a:tc>
                <a:tc>
                  <a:txBody>
                    <a:bodyPr/>
                    <a:lstStyle/>
                    <a:p>
                      <a:pPr algn="ctr"/>
                      <a:r>
                        <a:rPr lang="en-US" altLang="zh-CN" sz="1600" dirty="0"/>
                        <a:t>10</a:t>
                      </a:r>
                      <a:endParaRPr lang="zh-CN" altLang="en-US" sz="1600" dirty="0"/>
                    </a:p>
                  </a:txBody>
                  <a:tcPr marL="121920" marR="121920" marT="60960" marB="60960"/>
                </a:tc>
                <a:tc>
                  <a:txBody>
                    <a:bodyPr/>
                    <a:lstStyle/>
                    <a:p>
                      <a:pPr algn="ctr"/>
                      <a:r>
                        <a:rPr lang="en-US" altLang="zh-CN" sz="1600" dirty="0"/>
                        <a:t>11</a:t>
                      </a:r>
                      <a:endParaRPr lang="zh-CN" altLang="en-US" sz="1600" dirty="0"/>
                    </a:p>
                  </a:txBody>
                  <a:tcPr marL="121920" marR="121920" marT="60960" marB="60960"/>
                </a:tc>
                <a:tc>
                  <a:txBody>
                    <a:bodyPr/>
                    <a:lstStyle/>
                    <a:p>
                      <a:pPr algn="ctr"/>
                      <a:r>
                        <a:rPr lang="en-US" altLang="zh-CN" sz="1600" dirty="0"/>
                        <a:t>12</a:t>
                      </a:r>
                      <a:endParaRPr lang="zh-CN" altLang="en-US" sz="1600" dirty="0"/>
                    </a:p>
                  </a:txBody>
                  <a:tcPr marL="121920" marR="121920" marT="60960" marB="60960"/>
                </a:tc>
              </a:tr>
            </a:tbl>
          </a:graphicData>
        </a:graphic>
      </p:graphicFrame>
      <p:sp>
        <p:nvSpPr>
          <p:cNvPr id="30" name="TextBox 4"/>
          <p:cNvSpPr txBox="1"/>
          <p:nvPr/>
        </p:nvSpPr>
        <p:spPr>
          <a:xfrm>
            <a:off x="469723" y="1861663"/>
            <a:ext cx="1422184" cy="318100"/>
          </a:xfrm>
          <a:prstGeom prst="rect">
            <a:avLst/>
          </a:prstGeom>
          <a:noFill/>
        </p:spPr>
        <p:txBody>
          <a:bodyPr wrap="none" rtlCol="0">
            <a:spAutoFit/>
          </a:bodyPr>
          <a:lstStyle/>
          <a:p>
            <a:r>
              <a:rPr lang="zh-CN" altLang="en-US" sz="1465" b="1" dirty="0"/>
              <a:t>解决方案</a:t>
            </a:r>
            <a:r>
              <a:rPr lang="en-US" altLang="zh-CN" sz="1465" b="1" dirty="0"/>
              <a:t>RxC00</a:t>
            </a:r>
            <a:endParaRPr lang="zh-CN" altLang="en-US" sz="1465" b="1" dirty="0"/>
          </a:p>
        </p:txBody>
      </p:sp>
      <p:sp>
        <p:nvSpPr>
          <p:cNvPr id="31" name="燕尾形 30"/>
          <p:cNvSpPr/>
          <p:nvPr/>
        </p:nvSpPr>
        <p:spPr>
          <a:xfrm>
            <a:off x="2197915" y="1994340"/>
            <a:ext cx="9601067" cy="96011"/>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2" name="TextBox 6"/>
          <p:cNvSpPr txBox="1"/>
          <p:nvPr/>
        </p:nvSpPr>
        <p:spPr>
          <a:xfrm>
            <a:off x="469723" y="2358612"/>
            <a:ext cx="1422184" cy="318100"/>
          </a:xfrm>
          <a:prstGeom prst="rect">
            <a:avLst/>
          </a:prstGeom>
          <a:noFill/>
        </p:spPr>
        <p:txBody>
          <a:bodyPr wrap="none" rtlCol="0">
            <a:spAutoFit/>
          </a:bodyPr>
          <a:lstStyle/>
          <a:p>
            <a:r>
              <a:rPr lang="zh-CN" altLang="en-US" sz="1465" b="1" dirty="0"/>
              <a:t>主力产品</a:t>
            </a:r>
            <a:r>
              <a:rPr lang="en-US" altLang="zh-CN" sz="1465" b="1" dirty="0"/>
              <a:t>RxC00</a:t>
            </a:r>
            <a:endParaRPr lang="zh-CN" altLang="en-US" sz="1465" b="1" dirty="0"/>
          </a:p>
        </p:txBody>
      </p:sp>
      <p:sp>
        <p:nvSpPr>
          <p:cNvPr id="33" name="燕尾形 32"/>
          <p:cNvSpPr/>
          <p:nvPr/>
        </p:nvSpPr>
        <p:spPr>
          <a:xfrm>
            <a:off x="2197915" y="2491289"/>
            <a:ext cx="9601067" cy="96011"/>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4" name="TextBox 8"/>
          <p:cNvSpPr txBox="1"/>
          <p:nvPr/>
        </p:nvSpPr>
        <p:spPr>
          <a:xfrm>
            <a:off x="469722" y="4614604"/>
            <a:ext cx="1422184" cy="318100"/>
          </a:xfrm>
          <a:prstGeom prst="rect">
            <a:avLst/>
          </a:prstGeom>
          <a:noFill/>
        </p:spPr>
        <p:txBody>
          <a:bodyPr wrap="none" rtlCol="0">
            <a:spAutoFit/>
          </a:bodyPr>
          <a:lstStyle/>
          <a:p>
            <a:r>
              <a:rPr lang="zh-CN" altLang="en-US" sz="1465" b="1" dirty="0"/>
              <a:t>硬件平台</a:t>
            </a:r>
            <a:r>
              <a:rPr lang="en-US" altLang="zh-CN" sz="1465" b="1" dirty="0"/>
              <a:t>RxC00</a:t>
            </a:r>
            <a:endParaRPr lang="zh-CN" altLang="en-US" sz="1465" b="1" dirty="0"/>
          </a:p>
        </p:txBody>
      </p:sp>
      <p:sp>
        <p:nvSpPr>
          <p:cNvPr id="35" name="燕尾形 34"/>
          <p:cNvSpPr/>
          <p:nvPr/>
        </p:nvSpPr>
        <p:spPr>
          <a:xfrm>
            <a:off x="2197914" y="4747281"/>
            <a:ext cx="9601067" cy="96011"/>
          </a:xfrm>
          <a:prstGeom prst="chevron">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6" name="TextBox 10"/>
          <p:cNvSpPr txBox="1"/>
          <p:nvPr/>
        </p:nvSpPr>
        <p:spPr>
          <a:xfrm>
            <a:off x="469722" y="5155438"/>
            <a:ext cx="1422184" cy="318100"/>
          </a:xfrm>
          <a:prstGeom prst="rect">
            <a:avLst/>
          </a:prstGeom>
          <a:noFill/>
        </p:spPr>
        <p:txBody>
          <a:bodyPr wrap="none" rtlCol="0">
            <a:spAutoFit/>
          </a:bodyPr>
          <a:lstStyle/>
          <a:p>
            <a:r>
              <a:rPr lang="zh-CN" altLang="en-US" sz="1465" b="1" dirty="0"/>
              <a:t>软件平台</a:t>
            </a:r>
            <a:r>
              <a:rPr lang="en-US" altLang="zh-CN" sz="1465" b="1" dirty="0"/>
              <a:t>RxC00</a:t>
            </a:r>
            <a:endParaRPr lang="zh-CN" altLang="en-US" sz="1465" b="1" dirty="0"/>
          </a:p>
        </p:txBody>
      </p:sp>
      <p:sp>
        <p:nvSpPr>
          <p:cNvPr id="37" name="燕尾形 36"/>
          <p:cNvSpPr/>
          <p:nvPr/>
        </p:nvSpPr>
        <p:spPr>
          <a:xfrm>
            <a:off x="2197914" y="5227334"/>
            <a:ext cx="2112235" cy="1201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38" name="TextBox 12"/>
          <p:cNvSpPr txBox="1"/>
          <p:nvPr/>
        </p:nvSpPr>
        <p:spPr>
          <a:xfrm>
            <a:off x="469722" y="5652866"/>
            <a:ext cx="1422184" cy="318100"/>
          </a:xfrm>
          <a:prstGeom prst="rect">
            <a:avLst/>
          </a:prstGeom>
          <a:noFill/>
        </p:spPr>
        <p:txBody>
          <a:bodyPr wrap="none" rtlCol="0">
            <a:spAutoFit/>
          </a:bodyPr>
          <a:lstStyle/>
          <a:p>
            <a:r>
              <a:rPr lang="zh-CN" altLang="en-US" sz="1465" b="1" dirty="0"/>
              <a:t>软件平台</a:t>
            </a:r>
            <a:r>
              <a:rPr lang="en-US" altLang="zh-CN" sz="1465" b="1" dirty="0"/>
              <a:t>RxC10</a:t>
            </a:r>
            <a:endParaRPr lang="zh-CN" altLang="en-US" sz="1465" b="1" dirty="0"/>
          </a:p>
        </p:txBody>
      </p:sp>
      <p:sp>
        <p:nvSpPr>
          <p:cNvPr id="39" name="等腰三角形 38"/>
          <p:cNvSpPr/>
          <p:nvPr/>
        </p:nvSpPr>
        <p:spPr>
          <a:xfrm>
            <a:off x="8351765" y="1802319"/>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等腰三角形 39"/>
          <p:cNvSpPr/>
          <p:nvPr/>
        </p:nvSpPr>
        <p:spPr>
          <a:xfrm>
            <a:off x="10742865" y="1802319"/>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TextBox 16"/>
          <p:cNvSpPr txBox="1"/>
          <p:nvPr/>
        </p:nvSpPr>
        <p:spPr>
          <a:xfrm>
            <a:off x="7766534" y="1678808"/>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42" name="TextBox 17"/>
          <p:cNvSpPr txBox="1"/>
          <p:nvPr/>
        </p:nvSpPr>
        <p:spPr>
          <a:xfrm>
            <a:off x="10166800" y="1678808"/>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43" name="等腰三角形 42"/>
          <p:cNvSpPr/>
          <p:nvPr/>
        </p:nvSpPr>
        <p:spPr>
          <a:xfrm>
            <a:off x="7880878" y="2300706"/>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等腰三角形 43"/>
          <p:cNvSpPr/>
          <p:nvPr/>
        </p:nvSpPr>
        <p:spPr>
          <a:xfrm>
            <a:off x="10271978" y="2305050"/>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等腰三角形 44"/>
          <p:cNvSpPr/>
          <p:nvPr/>
        </p:nvSpPr>
        <p:spPr>
          <a:xfrm>
            <a:off x="6906781" y="4551874"/>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等腰三角形 45"/>
          <p:cNvSpPr/>
          <p:nvPr/>
        </p:nvSpPr>
        <p:spPr>
          <a:xfrm>
            <a:off x="9297881" y="4551874"/>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TextBox 22"/>
          <p:cNvSpPr txBox="1"/>
          <p:nvPr/>
        </p:nvSpPr>
        <p:spPr>
          <a:xfrm>
            <a:off x="6321550" y="4428364"/>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48" name="TextBox 23"/>
          <p:cNvSpPr txBox="1"/>
          <p:nvPr/>
        </p:nvSpPr>
        <p:spPr>
          <a:xfrm>
            <a:off x="8721817" y="4428364"/>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49" name="TextBox 28"/>
          <p:cNvSpPr txBox="1"/>
          <p:nvPr/>
        </p:nvSpPr>
        <p:spPr>
          <a:xfrm>
            <a:off x="7478502" y="2158862"/>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50" name="TextBox 29"/>
          <p:cNvSpPr txBox="1"/>
          <p:nvPr/>
        </p:nvSpPr>
        <p:spPr>
          <a:xfrm>
            <a:off x="9782758" y="2158862"/>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51" name="燕尾形 50"/>
          <p:cNvSpPr/>
          <p:nvPr/>
        </p:nvSpPr>
        <p:spPr>
          <a:xfrm>
            <a:off x="4269138" y="5223949"/>
            <a:ext cx="3216000" cy="1201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2" name="TextBox 32"/>
          <p:cNvSpPr txBox="1"/>
          <p:nvPr/>
        </p:nvSpPr>
        <p:spPr>
          <a:xfrm>
            <a:off x="2197914" y="4963417"/>
            <a:ext cx="770660" cy="318100"/>
          </a:xfrm>
          <a:prstGeom prst="rect">
            <a:avLst/>
          </a:prstGeom>
          <a:noFill/>
        </p:spPr>
        <p:txBody>
          <a:bodyPr wrap="none" rtlCol="0">
            <a:spAutoFit/>
          </a:bodyPr>
          <a:lstStyle/>
          <a:p>
            <a:r>
              <a:rPr lang="en-US" altLang="zh-CN" sz="1465" b="1" dirty="0"/>
              <a:t>Charter</a:t>
            </a:r>
            <a:endParaRPr lang="zh-CN" altLang="en-US" sz="1465" b="1" dirty="0"/>
          </a:p>
        </p:txBody>
      </p:sp>
      <p:sp>
        <p:nvSpPr>
          <p:cNvPr id="53" name="TextBox 33"/>
          <p:cNvSpPr txBox="1"/>
          <p:nvPr/>
        </p:nvSpPr>
        <p:spPr>
          <a:xfrm>
            <a:off x="4214138" y="4963417"/>
            <a:ext cx="478016" cy="318100"/>
          </a:xfrm>
          <a:prstGeom prst="rect">
            <a:avLst/>
          </a:prstGeom>
          <a:noFill/>
        </p:spPr>
        <p:txBody>
          <a:bodyPr wrap="none" rtlCol="0">
            <a:spAutoFit/>
          </a:bodyPr>
          <a:lstStyle/>
          <a:p>
            <a:r>
              <a:rPr lang="en-US" altLang="zh-CN" sz="1465" b="1" dirty="0"/>
              <a:t>TR2</a:t>
            </a:r>
            <a:endParaRPr lang="zh-CN" altLang="en-US" sz="1465" b="1" dirty="0"/>
          </a:p>
        </p:txBody>
      </p:sp>
      <p:sp>
        <p:nvSpPr>
          <p:cNvPr id="54" name="TextBox 34"/>
          <p:cNvSpPr txBox="1"/>
          <p:nvPr/>
        </p:nvSpPr>
        <p:spPr>
          <a:xfrm>
            <a:off x="6935189" y="4963417"/>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55" name="等腰三角形 54"/>
          <p:cNvSpPr/>
          <p:nvPr/>
        </p:nvSpPr>
        <p:spPr>
          <a:xfrm>
            <a:off x="7382490" y="5059428"/>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燕尾形 55"/>
          <p:cNvSpPr/>
          <p:nvPr/>
        </p:nvSpPr>
        <p:spPr>
          <a:xfrm>
            <a:off x="7455345" y="5219605"/>
            <a:ext cx="1488000" cy="1201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57" name="TextBox 37"/>
          <p:cNvSpPr txBox="1"/>
          <p:nvPr/>
        </p:nvSpPr>
        <p:spPr>
          <a:xfrm>
            <a:off x="8438607" y="4963417"/>
            <a:ext cx="418704" cy="318100"/>
          </a:xfrm>
          <a:prstGeom prst="rect">
            <a:avLst/>
          </a:prstGeom>
          <a:noFill/>
        </p:spPr>
        <p:txBody>
          <a:bodyPr wrap="none" rtlCol="0">
            <a:spAutoFit/>
          </a:bodyPr>
          <a:lstStyle/>
          <a:p>
            <a:r>
              <a:rPr lang="en-US" altLang="zh-CN" sz="1465" b="1" dirty="0"/>
              <a:t>GA</a:t>
            </a:r>
            <a:endParaRPr lang="zh-CN" altLang="en-US" sz="1465" b="1" dirty="0"/>
          </a:p>
        </p:txBody>
      </p:sp>
      <p:sp>
        <p:nvSpPr>
          <p:cNvPr id="58" name="等腰三角形 57"/>
          <p:cNvSpPr/>
          <p:nvPr/>
        </p:nvSpPr>
        <p:spPr>
          <a:xfrm>
            <a:off x="8785076" y="5022761"/>
            <a:ext cx="192021" cy="1920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9" name="燕尾形 58"/>
          <p:cNvSpPr/>
          <p:nvPr/>
        </p:nvSpPr>
        <p:spPr>
          <a:xfrm>
            <a:off x="5312174" y="5803398"/>
            <a:ext cx="2112235" cy="1201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60" name="燕尾形 59"/>
          <p:cNvSpPr/>
          <p:nvPr/>
        </p:nvSpPr>
        <p:spPr>
          <a:xfrm>
            <a:off x="7374231" y="5809180"/>
            <a:ext cx="2640000" cy="1201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75" name="TextBox 41"/>
          <p:cNvSpPr txBox="1"/>
          <p:nvPr/>
        </p:nvSpPr>
        <p:spPr>
          <a:xfrm>
            <a:off x="5312174" y="5539481"/>
            <a:ext cx="770660" cy="318100"/>
          </a:xfrm>
          <a:prstGeom prst="rect">
            <a:avLst/>
          </a:prstGeom>
          <a:noFill/>
        </p:spPr>
        <p:txBody>
          <a:bodyPr wrap="none" rtlCol="0">
            <a:spAutoFit/>
          </a:bodyPr>
          <a:lstStyle/>
          <a:p>
            <a:r>
              <a:rPr lang="en-US" altLang="zh-CN" sz="1465" b="1" dirty="0"/>
              <a:t>Charter</a:t>
            </a:r>
            <a:endParaRPr lang="zh-CN" altLang="en-US" sz="1465" b="1" dirty="0"/>
          </a:p>
        </p:txBody>
      </p:sp>
      <p:sp>
        <p:nvSpPr>
          <p:cNvPr id="76" name="TextBox 42"/>
          <p:cNvSpPr txBox="1"/>
          <p:nvPr/>
        </p:nvSpPr>
        <p:spPr>
          <a:xfrm>
            <a:off x="7319231" y="5548648"/>
            <a:ext cx="478016" cy="318100"/>
          </a:xfrm>
          <a:prstGeom prst="rect">
            <a:avLst/>
          </a:prstGeom>
          <a:noFill/>
        </p:spPr>
        <p:txBody>
          <a:bodyPr wrap="none" rtlCol="0">
            <a:spAutoFit/>
          </a:bodyPr>
          <a:lstStyle/>
          <a:p>
            <a:r>
              <a:rPr lang="en-US" altLang="zh-CN" sz="1465" b="1" dirty="0"/>
              <a:t>TR2</a:t>
            </a:r>
            <a:endParaRPr lang="zh-CN" altLang="en-US" sz="1465" b="1" dirty="0"/>
          </a:p>
        </p:txBody>
      </p:sp>
      <p:sp>
        <p:nvSpPr>
          <p:cNvPr id="77" name="TextBox 43"/>
          <p:cNvSpPr txBox="1"/>
          <p:nvPr/>
        </p:nvSpPr>
        <p:spPr>
          <a:xfrm>
            <a:off x="9398714" y="5548648"/>
            <a:ext cx="478016" cy="318100"/>
          </a:xfrm>
          <a:prstGeom prst="rect">
            <a:avLst/>
          </a:prstGeom>
          <a:noFill/>
        </p:spPr>
        <p:txBody>
          <a:bodyPr wrap="none" rtlCol="0">
            <a:spAutoFit/>
          </a:bodyPr>
          <a:lstStyle/>
          <a:p>
            <a:r>
              <a:rPr lang="en-US" altLang="zh-CN" sz="1465" b="1" dirty="0"/>
              <a:t>TR5</a:t>
            </a:r>
            <a:endParaRPr lang="zh-CN" altLang="en-US" sz="1465" b="1" dirty="0"/>
          </a:p>
        </p:txBody>
      </p:sp>
      <p:sp>
        <p:nvSpPr>
          <p:cNvPr id="78" name="等腰三角形 77"/>
          <p:cNvSpPr/>
          <p:nvPr/>
        </p:nvSpPr>
        <p:spPr>
          <a:xfrm>
            <a:off x="9818516" y="5617158"/>
            <a:ext cx="192021" cy="192021"/>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燕尾形 78"/>
          <p:cNvSpPr/>
          <p:nvPr/>
        </p:nvSpPr>
        <p:spPr>
          <a:xfrm>
            <a:off x="9973870" y="5804836"/>
            <a:ext cx="1488000" cy="120125"/>
          </a:xfrm>
          <a:prstGeom prst="chevron">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80" name="TextBox 46"/>
          <p:cNvSpPr txBox="1"/>
          <p:nvPr/>
        </p:nvSpPr>
        <p:spPr>
          <a:xfrm>
            <a:off x="10911299" y="5557814"/>
            <a:ext cx="418704" cy="318100"/>
          </a:xfrm>
          <a:prstGeom prst="rect">
            <a:avLst/>
          </a:prstGeom>
          <a:noFill/>
        </p:spPr>
        <p:txBody>
          <a:bodyPr wrap="none" rtlCol="0">
            <a:spAutoFit/>
          </a:bodyPr>
          <a:lstStyle/>
          <a:p>
            <a:r>
              <a:rPr lang="en-US" altLang="zh-CN" sz="1465" b="1" dirty="0"/>
              <a:t>GA</a:t>
            </a:r>
            <a:endParaRPr lang="zh-CN" altLang="en-US" sz="1465" b="1" dirty="0"/>
          </a:p>
        </p:txBody>
      </p:sp>
      <p:sp>
        <p:nvSpPr>
          <p:cNvPr id="81" name="等腰三角形 80"/>
          <p:cNvSpPr/>
          <p:nvPr/>
        </p:nvSpPr>
        <p:spPr>
          <a:xfrm>
            <a:off x="11358601" y="5653825"/>
            <a:ext cx="192021" cy="192021"/>
          </a:xfrm>
          <a:prstGeom prs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2" name="矩形 81"/>
          <p:cNvSpPr/>
          <p:nvPr/>
        </p:nvSpPr>
        <p:spPr>
          <a:xfrm>
            <a:off x="1848662" y="2604354"/>
            <a:ext cx="1471877" cy="461665"/>
          </a:xfrm>
          <a:prstGeom prst="rect">
            <a:avLst/>
          </a:prstGeom>
          <a:ln>
            <a:solidFill>
              <a:schemeClr val="bg1">
                <a:lumMod val="75000"/>
              </a:schemeClr>
            </a:solidFill>
          </a:ln>
        </p:spPr>
        <p:txBody>
          <a:bodyPr wrap="none">
            <a:spAutoFit/>
          </a:bodyPr>
          <a:lstStyle/>
          <a:p>
            <a:pPr algn="ctr"/>
            <a:r>
              <a:rPr lang="zh-CN" altLang="en-US" sz="1200" kern="0" dirty="0">
                <a:latin typeface="Arial" panose="020B0604020202020204"/>
                <a:ea typeface="微软雅黑" panose="020B0503020204020204" pitchFamily="34" charset="-122"/>
              </a:rPr>
              <a:t>开发代表</a:t>
            </a:r>
            <a:r>
              <a:rPr lang="en-US" altLang="zh-CN" sz="1200" kern="0" dirty="0">
                <a:latin typeface="Arial" panose="020B0604020202020204"/>
                <a:ea typeface="微软雅黑" panose="020B0503020204020204" pitchFamily="34" charset="-122"/>
              </a:rPr>
              <a:t>(PM) +SE</a:t>
            </a:r>
            <a:endParaRPr lang="en-US" altLang="zh-CN" sz="1200" kern="0" dirty="0">
              <a:latin typeface="Arial" panose="020B0604020202020204"/>
              <a:ea typeface="微软雅黑" panose="020B0503020204020204" pitchFamily="34" charset="-122"/>
            </a:endParaRPr>
          </a:p>
          <a:p>
            <a:pPr algn="ctr"/>
            <a:r>
              <a:rPr lang="zh-CN" altLang="en-US" sz="1200" kern="0" dirty="0">
                <a:latin typeface="Arial" panose="020B0604020202020204"/>
                <a:ea typeface="微软雅黑" panose="020B0503020204020204" pitchFamily="34" charset="-122"/>
              </a:rPr>
              <a:t>测试</a:t>
            </a:r>
            <a:r>
              <a:rPr lang="en-US" altLang="zh-CN" sz="1200" kern="0" dirty="0">
                <a:latin typeface="Arial" panose="020B0604020202020204"/>
                <a:ea typeface="微软雅黑" panose="020B0503020204020204" pitchFamily="34" charset="-122"/>
              </a:rPr>
              <a:t>PM+TSE</a:t>
            </a:r>
            <a:endParaRPr lang="en-US" altLang="zh-CN" sz="1200" kern="0" dirty="0">
              <a:latin typeface="Arial" panose="020B0604020202020204"/>
              <a:ea typeface="微软雅黑" panose="020B0503020204020204" pitchFamily="34" charset="-122"/>
            </a:endParaRPr>
          </a:p>
        </p:txBody>
      </p:sp>
      <p:sp>
        <p:nvSpPr>
          <p:cNvPr id="83" name="矩形 82"/>
          <p:cNvSpPr/>
          <p:nvPr/>
        </p:nvSpPr>
        <p:spPr>
          <a:xfrm>
            <a:off x="1848662" y="2604157"/>
            <a:ext cx="1471877" cy="830997"/>
          </a:xfrm>
          <a:prstGeom prst="rect">
            <a:avLst/>
          </a:prstGeom>
          <a:ln>
            <a:solidFill>
              <a:schemeClr val="bg1">
                <a:lumMod val="75000"/>
              </a:schemeClr>
            </a:solidFill>
          </a:ln>
        </p:spPr>
        <p:txBody>
          <a:bodyPr wrap="none">
            <a:spAutoFit/>
          </a:bodyPr>
          <a:lstStyle/>
          <a:p>
            <a:pPr algn="ctr"/>
            <a:r>
              <a:rPr lang="zh-CN" altLang="en-US" sz="1200" kern="0" dirty="0">
                <a:latin typeface="Arial" panose="020B0604020202020204"/>
                <a:ea typeface="微软雅黑" panose="020B0503020204020204" pitchFamily="34" charset="-122"/>
              </a:rPr>
              <a:t>开发代表</a:t>
            </a:r>
            <a:r>
              <a:rPr lang="en-US" altLang="zh-CN" sz="1200" kern="0" dirty="0">
                <a:latin typeface="Arial" panose="020B0604020202020204"/>
                <a:ea typeface="微软雅黑" panose="020B0503020204020204" pitchFamily="34" charset="-122"/>
              </a:rPr>
              <a:t>(PM) +SE</a:t>
            </a:r>
            <a:endParaRPr lang="en-US" altLang="zh-CN" sz="1200" kern="0" dirty="0">
              <a:latin typeface="Arial" panose="020B0604020202020204"/>
              <a:ea typeface="微软雅黑" panose="020B0503020204020204" pitchFamily="34" charset="-122"/>
            </a:endParaRPr>
          </a:p>
          <a:p>
            <a:pPr algn="ctr"/>
            <a:r>
              <a:rPr lang="zh-CN" altLang="en-US" sz="1200" kern="0" dirty="0">
                <a:latin typeface="Arial" panose="020B0604020202020204"/>
                <a:ea typeface="微软雅黑" panose="020B0503020204020204" pitchFamily="34" charset="-122"/>
              </a:rPr>
              <a:t>测试</a:t>
            </a:r>
            <a:r>
              <a:rPr lang="en-US" altLang="zh-CN" sz="1200" kern="0" dirty="0">
                <a:latin typeface="Arial" panose="020B0604020202020204"/>
                <a:ea typeface="微软雅黑" panose="020B0503020204020204" pitchFamily="34" charset="-122"/>
              </a:rPr>
              <a:t>PM+TSE</a:t>
            </a:r>
            <a:endParaRPr lang="en-US" altLang="zh-CN" sz="1200" kern="0" dirty="0">
              <a:latin typeface="Arial" panose="020B0604020202020204"/>
              <a:ea typeface="微软雅黑" panose="020B0503020204020204" pitchFamily="34" charset="-122"/>
            </a:endParaRPr>
          </a:p>
          <a:p>
            <a:pPr algn="ctr"/>
            <a:endParaRPr lang="en-US" altLang="zh-CN" sz="1200" kern="0" dirty="0">
              <a:latin typeface="Arial" panose="020B0604020202020204"/>
              <a:ea typeface="微软雅黑" panose="020B0503020204020204" pitchFamily="34" charset="-122"/>
            </a:endParaRPr>
          </a:p>
          <a:p>
            <a:pPr algn="ctr"/>
            <a:r>
              <a:rPr lang="zh-CN" altLang="en-US" sz="1200" kern="0" dirty="0">
                <a:latin typeface="Arial" panose="020B0604020202020204"/>
                <a:ea typeface="微软雅黑" panose="020B0503020204020204" pitchFamily="34" charset="-122"/>
              </a:rPr>
              <a:t>产品</a:t>
            </a:r>
            <a:r>
              <a:rPr lang="en-US" altLang="zh-CN" sz="1200" kern="0" dirty="0">
                <a:latin typeface="Arial" panose="020B0604020202020204"/>
                <a:ea typeface="微软雅黑" panose="020B0503020204020204" pitchFamily="34" charset="-122"/>
              </a:rPr>
              <a:t>QA</a:t>
            </a:r>
            <a:endParaRPr lang="en-US" altLang="zh-CN" sz="1200" kern="0" dirty="0">
              <a:latin typeface="Arial" panose="020B0604020202020204"/>
              <a:ea typeface="微软雅黑" panose="020B0503020204020204" pitchFamily="34" charset="-122"/>
            </a:endParaRPr>
          </a:p>
        </p:txBody>
      </p:sp>
      <p:sp>
        <p:nvSpPr>
          <p:cNvPr id="84" name="矩形 83"/>
          <p:cNvSpPr/>
          <p:nvPr/>
        </p:nvSpPr>
        <p:spPr>
          <a:xfrm>
            <a:off x="3809616" y="2941691"/>
            <a:ext cx="2404848" cy="461665"/>
          </a:xfrm>
          <a:prstGeom prst="rect">
            <a:avLst/>
          </a:prstGeom>
          <a:ln>
            <a:solidFill>
              <a:schemeClr val="bg1">
                <a:lumMod val="75000"/>
              </a:schemeClr>
            </a:solidFill>
          </a:ln>
        </p:spPr>
        <p:txBody>
          <a:bodyPr wrap="square">
            <a:spAutoFit/>
          </a:bodyPr>
          <a:lstStyle/>
          <a:p>
            <a:pPr algn="ctr"/>
            <a:r>
              <a:rPr lang="zh-CN" altLang="en-US" sz="1200" kern="0" dirty="0">
                <a:latin typeface="Arial" panose="020B0604020202020204"/>
                <a:ea typeface="微软雅黑" panose="020B0503020204020204" pitchFamily="34" charset="-122"/>
              </a:rPr>
              <a:t>子项目</a:t>
            </a:r>
            <a:r>
              <a:rPr lang="en-US" altLang="zh-CN" sz="1200" kern="0" dirty="0">
                <a:latin typeface="Arial" panose="020B0604020202020204"/>
                <a:ea typeface="微软雅黑" panose="020B0503020204020204" pitchFamily="34" charset="-122"/>
              </a:rPr>
              <a:t>A(PL+DE+TC)</a:t>
            </a:r>
            <a:endParaRPr lang="en-US" altLang="zh-CN" sz="1200" kern="0" dirty="0">
              <a:latin typeface="Arial" panose="020B0604020202020204"/>
              <a:ea typeface="微软雅黑" panose="020B0503020204020204" pitchFamily="34" charset="-122"/>
            </a:endParaRPr>
          </a:p>
          <a:p>
            <a:pPr algn="ctr"/>
            <a:r>
              <a:rPr lang="zh-CN" altLang="en-US" sz="1200" kern="0" dirty="0">
                <a:latin typeface="Arial" panose="020B0604020202020204"/>
                <a:ea typeface="微软雅黑" panose="020B0503020204020204" pitchFamily="34" charset="-122"/>
              </a:rPr>
              <a:t>研发 </a:t>
            </a:r>
            <a:r>
              <a:rPr lang="en-US" altLang="zh-CN" sz="1200" kern="0" dirty="0">
                <a:latin typeface="Arial" panose="020B0604020202020204"/>
                <a:ea typeface="微软雅黑" panose="020B0503020204020204" pitchFamily="34" charset="-122"/>
              </a:rPr>
              <a:t>QA</a:t>
            </a:r>
            <a:endParaRPr lang="en-US" altLang="zh-CN" sz="1200" kern="0" dirty="0">
              <a:latin typeface="Arial" panose="020B0604020202020204"/>
              <a:ea typeface="微软雅黑" panose="020B0503020204020204" pitchFamily="34" charset="-122"/>
            </a:endParaRPr>
          </a:p>
        </p:txBody>
      </p:sp>
      <p:sp>
        <p:nvSpPr>
          <p:cNvPr id="85" name="矩形 84"/>
          <p:cNvSpPr/>
          <p:nvPr/>
        </p:nvSpPr>
        <p:spPr>
          <a:xfrm>
            <a:off x="4084100" y="3523481"/>
            <a:ext cx="2325233" cy="461665"/>
          </a:xfrm>
          <a:prstGeom prst="rect">
            <a:avLst/>
          </a:prstGeom>
          <a:ln>
            <a:solidFill>
              <a:schemeClr val="bg1">
                <a:lumMod val="75000"/>
              </a:schemeClr>
            </a:solidFill>
          </a:ln>
        </p:spPr>
        <p:txBody>
          <a:bodyPr wrap="square">
            <a:spAutoFit/>
          </a:bodyPr>
          <a:lstStyle/>
          <a:p>
            <a:pPr algn="ctr"/>
            <a:r>
              <a:rPr lang="zh-CN" altLang="en-US" sz="1200" kern="0" dirty="0">
                <a:latin typeface="Arial" panose="020B0604020202020204"/>
                <a:ea typeface="微软雅黑" panose="020B0503020204020204" pitchFamily="34" charset="-122"/>
              </a:rPr>
              <a:t>子项目</a:t>
            </a:r>
            <a:r>
              <a:rPr lang="en-US" altLang="zh-CN" sz="1200" kern="0" dirty="0">
                <a:latin typeface="Arial" panose="020B0604020202020204"/>
                <a:ea typeface="微软雅黑" panose="020B0503020204020204" pitchFamily="34" charset="-122"/>
              </a:rPr>
              <a:t>N(PL+DE+TC)</a:t>
            </a:r>
            <a:endParaRPr lang="en-US" altLang="zh-CN" sz="1200" kern="0" dirty="0">
              <a:latin typeface="Arial" panose="020B0604020202020204"/>
              <a:ea typeface="微软雅黑" panose="020B0503020204020204" pitchFamily="34" charset="-122"/>
            </a:endParaRPr>
          </a:p>
          <a:p>
            <a:pPr algn="ctr"/>
            <a:r>
              <a:rPr lang="zh-CN" altLang="en-US" sz="1200" kern="0" dirty="0">
                <a:latin typeface="Arial" panose="020B0604020202020204"/>
                <a:ea typeface="微软雅黑" panose="020B0503020204020204" pitchFamily="34" charset="-122"/>
              </a:rPr>
              <a:t>研发</a:t>
            </a:r>
            <a:r>
              <a:rPr lang="en-US" altLang="zh-CN" sz="1200" kern="0" dirty="0">
                <a:latin typeface="Arial" panose="020B0604020202020204"/>
                <a:ea typeface="微软雅黑" panose="020B0503020204020204" pitchFamily="34" charset="-122"/>
              </a:rPr>
              <a:t>QA</a:t>
            </a:r>
            <a:endParaRPr lang="en-US" altLang="zh-CN" sz="1200" kern="0" dirty="0">
              <a:latin typeface="Arial" panose="020B0604020202020204"/>
              <a:ea typeface="微软雅黑" panose="020B0503020204020204" pitchFamily="34" charset="-122"/>
            </a:endParaRPr>
          </a:p>
        </p:txBody>
      </p:sp>
      <p:sp>
        <p:nvSpPr>
          <p:cNvPr id="86" name="Line 14"/>
          <p:cNvSpPr>
            <a:spLocks noChangeShapeType="1"/>
          </p:cNvSpPr>
          <p:nvPr/>
        </p:nvSpPr>
        <p:spPr bwMode="auto">
          <a:xfrm flipV="1">
            <a:off x="5907212" y="2587300"/>
            <a:ext cx="384930" cy="346481"/>
          </a:xfrm>
          <a:prstGeom prst="line">
            <a:avLst/>
          </a:prstGeom>
          <a:noFill/>
          <a:ln w="19050">
            <a:solidFill>
              <a:srgbClr val="000000"/>
            </a:solidFill>
            <a:prstDash val="lgDash"/>
            <a:round/>
          </a:ln>
        </p:spPr>
        <p:txBody>
          <a:bodyPr/>
          <a:lstStyle/>
          <a:p>
            <a:pPr algn="r"/>
            <a:endParaRPr kumimoji="1" lang="zh-CN" altLang="en-US">
              <a:solidFill>
                <a:srgbClr val="000000"/>
              </a:solidFill>
              <a:latin typeface="Times New Roman" panose="02020603050405020304" charset="0"/>
            </a:endParaRPr>
          </a:p>
        </p:txBody>
      </p:sp>
      <p:sp>
        <p:nvSpPr>
          <p:cNvPr id="87" name="Line 14"/>
          <p:cNvSpPr>
            <a:spLocks noChangeShapeType="1"/>
          </p:cNvSpPr>
          <p:nvPr/>
        </p:nvSpPr>
        <p:spPr bwMode="auto">
          <a:xfrm flipV="1">
            <a:off x="6369819" y="2662834"/>
            <a:ext cx="433760" cy="799641"/>
          </a:xfrm>
          <a:prstGeom prst="line">
            <a:avLst/>
          </a:prstGeom>
          <a:noFill/>
          <a:ln w="19050">
            <a:solidFill>
              <a:srgbClr val="000000"/>
            </a:solidFill>
            <a:prstDash val="lgDash"/>
            <a:round/>
          </a:ln>
        </p:spPr>
        <p:txBody>
          <a:bodyPr/>
          <a:lstStyle/>
          <a:p>
            <a:pPr algn="r"/>
            <a:endParaRPr kumimoji="1" lang="zh-CN" altLang="en-US">
              <a:solidFill>
                <a:srgbClr val="000000"/>
              </a:solidFill>
              <a:latin typeface="Times New Roman" panose="02020603050405020304" charset="0"/>
            </a:endParaRPr>
          </a:p>
        </p:txBody>
      </p:sp>
      <p:sp>
        <p:nvSpPr>
          <p:cNvPr id="88" name="矩形 87"/>
          <p:cNvSpPr/>
          <p:nvPr/>
        </p:nvSpPr>
        <p:spPr>
          <a:xfrm>
            <a:off x="6003221" y="2939563"/>
            <a:ext cx="678611" cy="461665"/>
          </a:xfrm>
          <a:prstGeom prst="rect">
            <a:avLst/>
          </a:prstGeom>
          <a:ln>
            <a:solidFill>
              <a:schemeClr val="bg1"/>
            </a:solidFill>
          </a:ln>
        </p:spPr>
        <p:txBody>
          <a:bodyPr wrap="square">
            <a:spAutoFit/>
          </a:bodyPr>
          <a:lstStyle/>
          <a:p>
            <a:pPr algn="ctr"/>
            <a:r>
              <a:rPr lang="zh-CN" altLang="en-US" sz="1200" kern="0" dirty="0">
                <a:latin typeface="Arial" panose="020B0604020202020204"/>
                <a:ea typeface="微软雅黑" panose="020B0503020204020204" pitchFamily="34" charset="-122"/>
              </a:rPr>
              <a:t>项目上车</a:t>
            </a:r>
            <a:endParaRPr lang="en-US" altLang="zh-CN" sz="1200" kern="0" dirty="0">
              <a:latin typeface="Arial" panose="020B0604020202020204"/>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idx="4294967295"/>
          </p:nvPr>
        </p:nvSpPr>
        <p:spPr>
          <a:xfrm>
            <a:off x="0" y="365125"/>
            <a:ext cx="10312400" cy="490538"/>
          </a:xfrm>
        </p:spPr>
        <p:txBody>
          <a:bodyPr>
            <a:normAutofit fontScale="90000"/>
          </a:bodyPr>
          <a:lstStyle/>
          <a:p>
            <a:r>
              <a:rPr lang="zh-CN" altLang="en-US" dirty="0">
                <a:solidFill>
                  <a:schemeClr val="bg1"/>
                </a:solidFill>
                <a:latin typeface="微软雅黑" panose="020B0503020204020204" pitchFamily="34" charset="-122"/>
                <a:ea typeface="微软雅黑" panose="020B0503020204020204" pitchFamily="34" charset="-122"/>
              </a:rPr>
              <a:t>相关的基础概念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9" name="矩形 68"/>
          <p:cNvSpPr/>
          <p:nvPr/>
        </p:nvSpPr>
        <p:spPr>
          <a:xfrm>
            <a:off x="2135188" y="3140969"/>
            <a:ext cx="1439862" cy="17986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版本</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70" name="矩形 69"/>
          <p:cNvSpPr/>
          <p:nvPr/>
        </p:nvSpPr>
        <p:spPr>
          <a:xfrm>
            <a:off x="2135188" y="5084069"/>
            <a:ext cx="1439862" cy="93662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补丁</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71" name="矩形 70"/>
          <p:cNvSpPr/>
          <p:nvPr/>
        </p:nvSpPr>
        <p:spPr>
          <a:xfrm>
            <a:off x="3792538" y="3140969"/>
            <a:ext cx="6407150" cy="1798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Font typeface="Wingdings" panose="05000000000000000000" pitchFamily="2" charset="2"/>
              <a:buChar char="ü"/>
              <a:defRPr/>
            </a:pPr>
            <a:r>
              <a:rPr lang="zh-CN" altLang="en-US" sz="1600" dirty="0">
                <a:solidFill>
                  <a:schemeClr val="tx1"/>
                </a:solidFill>
                <a:latin typeface="微软雅黑" panose="020B0503020204020204" pitchFamily="34" charset="-122"/>
                <a:ea typeface="微软雅黑" panose="020B0503020204020204" pitchFamily="34" charset="-122"/>
              </a:rPr>
              <a:t>版本是产品在不同时间段的特性集合；包括产品的第一个交付、后续升级的交付；一个产品可以有多个版本。版本的属性至少包括：版本号、</a:t>
            </a:r>
            <a:r>
              <a:rPr lang="en-US" altLang="zh-CN" sz="1600" dirty="0">
                <a:solidFill>
                  <a:schemeClr val="tx1"/>
                </a:solidFill>
                <a:latin typeface="微软雅黑" panose="020B0503020204020204" pitchFamily="34" charset="-122"/>
                <a:ea typeface="微软雅黑" panose="020B0503020204020204" pitchFamily="34" charset="-122"/>
              </a:rPr>
              <a:t>BOM</a:t>
            </a:r>
            <a:r>
              <a:rPr lang="zh-CN" altLang="en-US" sz="1600" dirty="0">
                <a:solidFill>
                  <a:schemeClr val="tx1"/>
                </a:solidFill>
                <a:latin typeface="微软雅黑" panose="020B0503020204020204" pitchFamily="34" charset="-122"/>
                <a:ea typeface="微软雅黑" panose="020B0503020204020204" pitchFamily="34" charset="-122"/>
              </a:rPr>
              <a:t>、版本阶段点、功能特性等；</a:t>
            </a:r>
            <a:endParaRPr lang="en-US" altLang="zh-CN" sz="1600" dirty="0">
              <a:solidFill>
                <a:schemeClr val="tx1"/>
              </a:solidFill>
              <a:latin typeface="微软雅黑" panose="020B0503020204020204" pitchFamily="34" charset="-122"/>
              <a:ea typeface="微软雅黑" panose="020B0503020204020204" pitchFamily="34" charset="-122"/>
            </a:endParaRPr>
          </a:p>
        </p:txBody>
      </p:sp>
      <p:sp>
        <p:nvSpPr>
          <p:cNvPr id="72" name="矩形 71"/>
          <p:cNvSpPr/>
          <p:nvPr/>
        </p:nvSpPr>
        <p:spPr>
          <a:xfrm>
            <a:off x="3792538" y="5084069"/>
            <a:ext cx="6407150" cy="936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Font typeface="Wingdings" panose="05000000000000000000" pitchFamily="2" charset="2"/>
              <a:buChar char="ü"/>
              <a:defRPr/>
            </a:pPr>
            <a:r>
              <a:rPr lang="zh-CN" altLang="en-US" sz="1600" dirty="0">
                <a:solidFill>
                  <a:schemeClr val="tx1"/>
                </a:solidFill>
                <a:latin typeface="微软雅黑" panose="020B0503020204020204" pitchFamily="34" charset="-122"/>
                <a:ea typeface="微软雅黑" panose="020B0503020204020204" pitchFamily="34" charset="-122"/>
              </a:rPr>
              <a:t>补丁是面向客户解决产品版本缺陷的软件单元，是基于客户视角的改错（包含代码、设计错误），（是否可以携带新特性？）</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73" name="矩形 72"/>
          <p:cNvSpPr/>
          <p:nvPr/>
        </p:nvSpPr>
        <p:spPr>
          <a:xfrm>
            <a:off x="2135560" y="1124745"/>
            <a:ext cx="1439862" cy="1798637"/>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项目</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74" name="矩形 73"/>
          <p:cNvSpPr/>
          <p:nvPr/>
        </p:nvSpPr>
        <p:spPr>
          <a:xfrm>
            <a:off x="3792910" y="1124745"/>
            <a:ext cx="6407150" cy="17986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Font typeface="Wingdings" panose="05000000000000000000" pitchFamily="2" charset="2"/>
              <a:buChar char="ü"/>
              <a:defRPr/>
            </a:pPr>
            <a:r>
              <a:rPr lang="zh-CN" altLang="en-US" sz="1600" dirty="0">
                <a:solidFill>
                  <a:schemeClr val="tx1"/>
                </a:solidFill>
                <a:latin typeface="微软雅黑" panose="020B0503020204020204" pitchFamily="34" charset="-122"/>
                <a:ea typeface="微软雅黑" panose="020B0503020204020204" pitchFamily="34" charset="-122"/>
              </a:rPr>
              <a:t>项目是为了提供一个独特的产品或服务而临时承担的任务。</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defRPr/>
            </a:pPr>
            <a:r>
              <a:rPr lang="zh-CN" altLang="en-US" sz="1600" dirty="0">
                <a:solidFill>
                  <a:schemeClr val="tx1"/>
                </a:solidFill>
                <a:latin typeface="微软雅黑" panose="020B0503020204020204" pitchFamily="34" charset="-122"/>
                <a:ea typeface="微软雅黑" panose="020B0503020204020204" pitchFamily="34" charset="-122"/>
              </a:rPr>
              <a:t>项目的特性是临时性和唯一性</a:t>
            </a:r>
            <a:endParaRPr lang="en-US" altLang="zh-CN" sz="1600" dirty="0">
              <a:solidFill>
                <a:schemeClr val="tx1"/>
              </a:solidFill>
              <a:latin typeface="微软雅黑" panose="020B0503020204020204" pitchFamily="34" charset="-122"/>
              <a:ea typeface="微软雅黑" panose="020B0503020204020204" pitchFamily="34" charset="-122"/>
            </a:endParaRPr>
          </a:p>
          <a:p>
            <a:pPr>
              <a:lnSpc>
                <a:spcPct val="150000"/>
              </a:lnSpc>
              <a:buFont typeface="Wingdings" panose="05000000000000000000" pitchFamily="2" charset="2"/>
              <a:buChar char="ü"/>
              <a:defRPr/>
            </a:pPr>
            <a:r>
              <a:rPr lang="zh-CN" altLang="en-US" sz="1600" dirty="0">
                <a:solidFill>
                  <a:schemeClr val="tx1"/>
                </a:solidFill>
                <a:latin typeface="微软雅黑" panose="020B0503020204020204" pitchFamily="34" charset="-122"/>
                <a:ea typeface="微软雅黑" panose="020B0503020204020204" pitchFamily="34" charset="-122"/>
              </a:rPr>
              <a:t>项目管理的三要素：范围、进度、成本；</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2.2.4 </a:t>
            </a:r>
            <a:r>
              <a:rPr lang="zh-CN" altLang="en-US" sz="3200" b="1" dirty="0">
                <a:solidFill>
                  <a:schemeClr val="bg1"/>
                </a:solidFill>
                <a:latin typeface="微软雅黑" panose="020B0503020204020204" pitchFamily="34" charset="-122"/>
                <a:ea typeface="微软雅黑" panose="020B0503020204020204" pitchFamily="34" charset="-122"/>
              </a:rPr>
              <a:t>基础支撑流程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产品端到端成本管理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43" name="文本框 42"/>
          <p:cNvSpPr txBox="1"/>
          <p:nvPr/>
        </p:nvSpPr>
        <p:spPr>
          <a:xfrm>
            <a:off x="335529" y="1016316"/>
            <a:ext cx="11617289" cy="666977"/>
          </a:xfrm>
          <a:prstGeom prst="rect">
            <a:avLst/>
          </a:prstGeom>
          <a:solidFill>
            <a:schemeClr val="bg1"/>
          </a:solidFill>
        </p:spPr>
        <p:txBody>
          <a:bodyPr wrap="square" rtlCol="0">
            <a:spAutoFit/>
          </a:bodyPr>
          <a:lstStyle>
            <a:defPPr>
              <a:defRPr lang="zh-CN"/>
            </a:defPPr>
            <a:lvl1pPr>
              <a:defRPr sz="1400" b="0">
                <a:latin typeface="微软雅黑" panose="020B0503020204020204" pitchFamily="34" charset="-122"/>
                <a:ea typeface="微软雅黑" panose="020B0503020204020204" pitchFamily="34" charset="-122"/>
              </a:defRPr>
            </a:lvl1pPr>
          </a:lstStyle>
          <a:p>
            <a:r>
              <a:rPr lang="zh-CN" altLang="en-US" sz="1865" b="1" dirty="0"/>
              <a:t>成本管理将成本作为产品包的关键需求规格，在产品实现流程中完成分解、开发、验证，最终实现</a:t>
            </a:r>
            <a:r>
              <a:rPr lang="zh-CN" altLang="en-US" sz="1865" b="1" dirty="0">
                <a:solidFill>
                  <a:srgbClr val="C00000"/>
                </a:solidFill>
              </a:rPr>
              <a:t>在设计中构筑低制造成本、服务成本、销售成本</a:t>
            </a:r>
            <a:r>
              <a:rPr lang="zh-CN" altLang="en-US" sz="1865" b="1" dirty="0"/>
              <a:t>，并在生命周期持续优化成本，提升产品成本竞争力</a:t>
            </a:r>
            <a:endParaRPr lang="zh-CN" altLang="en-US" sz="1865" b="1" dirty="0"/>
          </a:p>
        </p:txBody>
      </p:sp>
      <p:sp>
        <p:nvSpPr>
          <p:cNvPr id="106" name="文本框 105"/>
          <p:cNvSpPr txBox="1"/>
          <p:nvPr/>
        </p:nvSpPr>
        <p:spPr>
          <a:xfrm>
            <a:off x="173280" y="5128628"/>
            <a:ext cx="738145" cy="584775"/>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关键活动</a:t>
            </a:r>
            <a:endParaRPr lang="zh-CN" altLang="en-US" sz="1600" b="1" dirty="0">
              <a:latin typeface="微软雅黑" panose="020B0503020204020204" pitchFamily="34" charset="-122"/>
              <a:ea typeface="微软雅黑" panose="020B0503020204020204" pitchFamily="34" charset="-122"/>
            </a:endParaRPr>
          </a:p>
        </p:txBody>
      </p:sp>
      <p:sp>
        <p:nvSpPr>
          <p:cNvPr id="110" name="文本框 109"/>
          <p:cNvSpPr txBox="1"/>
          <p:nvPr/>
        </p:nvSpPr>
        <p:spPr>
          <a:xfrm>
            <a:off x="157278" y="3663605"/>
            <a:ext cx="752012" cy="830997"/>
          </a:xfrm>
          <a:prstGeom prst="rect">
            <a:avLst/>
          </a:prstGeom>
          <a:noFill/>
        </p:spPr>
        <p:txBody>
          <a:bodyPr wrap="square" rtlCol="0">
            <a:spAutoFit/>
          </a:bodyPr>
          <a:lstStyle/>
          <a:p>
            <a:r>
              <a:rPr lang="zh-CN" altLang="en-US" sz="1600" b="1" dirty="0">
                <a:latin typeface="微软雅黑" panose="020B0503020204020204" pitchFamily="34" charset="-122"/>
                <a:ea typeface="微软雅黑" panose="020B0503020204020204" pitchFamily="34" charset="-122"/>
              </a:rPr>
              <a:t>成本管理业务</a:t>
            </a:r>
            <a:endParaRPr lang="zh-CN" altLang="en-US" sz="1600" b="1" dirty="0">
              <a:latin typeface="微软雅黑" panose="020B0503020204020204" pitchFamily="34" charset="-122"/>
              <a:ea typeface="微软雅黑" panose="020B0503020204020204" pitchFamily="34" charset="-122"/>
            </a:endParaRPr>
          </a:p>
        </p:txBody>
      </p:sp>
      <p:sp>
        <p:nvSpPr>
          <p:cNvPr id="44" name="矩形 43"/>
          <p:cNvSpPr/>
          <p:nvPr/>
        </p:nvSpPr>
        <p:spPr>
          <a:xfrm>
            <a:off x="830828" y="3477934"/>
            <a:ext cx="1158305" cy="9892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目标成本设定</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2251149" y="3477934"/>
            <a:ext cx="1177105" cy="9892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目标成本分解</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2" name="矩形 81"/>
          <p:cNvSpPr/>
          <p:nvPr/>
        </p:nvSpPr>
        <p:spPr>
          <a:xfrm>
            <a:off x="3845884" y="3477934"/>
            <a:ext cx="1325635" cy="9892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目标成本设计</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3" name="矩形 82"/>
          <p:cNvSpPr/>
          <p:nvPr/>
        </p:nvSpPr>
        <p:spPr>
          <a:xfrm>
            <a:off x="6600447" y="3477934"/>
            <a:ext cx="2982928" cy="9892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目标成本实现、验证</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4" name="矩形 83"/>
          <p:cNvSpPr/>
          <p:nvPr/>
        </p:nvSpPr>
        <p:spPr>
          <a:xfrm>
            <a:off x="830828" y="4766017"/>
            <a:ext cx="1158305" cy="382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市场分析</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5" name="矩形 84"/>
          <p:cNvSpPr/>
          <p:nvPr/>
        </p:nvSpPr>
        <p:spPr>
          <a:xfrm>
            <a:off x="831668" y="5211438"/>
            <a:ext cx="1157465" cy="382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需求定义</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6" name="矩形 85"/>
          <p:cNvSpPr/>
          <p:nvPr/>
        </p:nvSpPr>
        <p:spPr>
          <a:xfrm>
            <a:off x="838593" y="5649930"/>
            <a:ext cx="1150540" cy="382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执行策略</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7" name="矩形 86"/>
          <p:cNvSpPr/>
          <p:nvPr/>
        </p:nvSpPr>
        <p:spPr>
          <a:xfrm>
            <a:off x="2245983" y="4764355"/>
            <a:ext cx="1177829" cy="3843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备选概念</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8" name="矩形 87"/>
          <p:cNvSpPr/>
          <p:nvPr/>
        </p:nvSpPr>
        <p:spPr>
          <a:xfrm>
            <a:off x="2251329" y="5209775"/>
            <a:ext cx="1172483" cy="81585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48000" rIns="48000"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系统需求分析</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89" name="矩形 88"/>
          <p:cNvSpPr/>
          <p:nvPr/>
        </p:nvSpPr>
        <p:spPr>
          <a:xfrm>
            <a:off x="3845884" y="4768989"/>
            <a:ext cx="1324800" cy="38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架构设计</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0" name="矩形 89"/>
          <p:cNvSpPr/>
          <p:nvPr/>
        </p:nvSpPr>
        <p:spPr>
          <a:xfrm>
            <a:off x="3845884" y="5205513"/>
            <a:ext cx="1324800" cy="38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专项设计</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1" name="矩形 90"/>
          <p:cNvSpPr/>
          <p:nvPr/>
        </p:nvSpPr>
        <p:spPr>
          <a:xfrm>
            <a:off x="3845884" y="5641625"/>
            <a:ext cx="1324800" cy="3840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DFX</a:t>
            </a:r>
            <a:r>
              <a:rPr lang="zh-CN" altLang="en-US" sz="1600" dirty="0">
                <a:solidFill>
                  <a:schemeClr val="tx1"/>
                </a:solidFill>
                <a:latin typeface="微软雅黑" panose="020B0503020204020204" pitchFamily="34" charset="-122"/>
                <a:ea typeface="微软雅黑" panose="020B0503020204020204" pitchFamily="34" charset="-122"/>
              </a:rPr>
              <a:t>设计</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2" name="矩形 91"/>
          <p:cNvSpPr/>
          <p:nvPr/>
        </p:nvSpPr>
        <p:spPr>
          <a:xfrm>
            <a:off x="5361420" y="5016799"/>
            <a:ext cx="879424" cy="63429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设计实现监控</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3" name="矩形 92"/>
          <p:cNvSpPr/>
          <p:nvPr/>
        </p:nvSpPr>
        <p:spPr>
          <a:xfrm>
            <a:off x="6589202" y="4761652"/>
            <a:ext cx="2994172" cy="382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需求实现评估</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4" name="矩形 93"/>
          <p:cNvSpPr/>
          <p:nvPr/>
        </p:nvSpPr>
        <p:spPr>
          <a:xfrm>
            <a:off x="6589202" y="5206892"/>
            <a:ext cx="2994172" cy="382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SIT</a:t>
            </a:r>
            <a:r>
              <a:rPr lang="zh-CN" altLang="en-US" sz="1600" dirty="0">
                <a:solidFill>
                  <a:schemeClr val="tx1"/>
                </a:solidFill>
                <a:latin typeface="微软雅黑" panose="020B0503020204020204" pitchFamily="34" charset="-122"/>
                <a:ea typeface="微软雅黑" panose="020B0503020204020204" pitchFamily="34" charset="-122"/>
              </a:rPr>
              <a:t>测试执行</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95" name="矩形 94"/>
          <p:cNvSpPr/>
          <p:nvPr/>
        </p:nvSpPr>
        <p:spPr>
          <a:xfrm>
            <a:off x="6589202" y="5667133"/>
            <a:ext cx="2994172" cy="382737"/>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微软雅黑" panose="020B0503020204020204" pitchFamily="34" charset="-122"/>
                <a:ea typeface="微软雅黑" panose="020B0503020204020204" pitchFamily="34" charset="-122"/>
              </a:rPr>
              <a:t>SVT</a:t>
            </a:r>
            <a:r>
              <a:rPr lang="zh-CN" altLang="en-US" sz="1600" dirty="0">
                <a:solidFill>
                  <a:schemeClr val="tx1"/>
                </a:solidFill>
                <a:latin typeface="微软雅黑" panose="020B0503020204020204" pitchFamily="34" charset="-122"/>
                <a:ea typeface="微软雅黑" panose="020B0503020204020204" pitchFamily="34" charset="-122"/>
              </a:rPr>
              <a:t>测试执行</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107" name="直接连接符 106"/>
          <p:cNvCxnSpPr/>
          <p:nvPr/>
        </p:nvCxnSpPr>
        <p:spPr>
          <a:xfrm>
            <a:off x="273517" y="6309320"/>
            <a:ext cx="11902312"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a:off x="289688" y="4581128"/>
            <a:ext cx="11902312" cy="0"/>
          </a:xfrm>
          <a:prstGeom prst="line">
            <a:avLst/>
          </a:prstGeom>
          <a:ln>
            <a:tailEnd type="none"/>
          </a:ln>
        </p:spPr>
        <p:style>
          <a:lnRef idx="1">
            <a:schemeClr val="accent1"/>
          </a:lnRef>
          <a:fillRef idx="0">
            <a:schemeClr val="accent1"/>
          </a:fillRef>
          <a:effectRef idx="0">
            <a:schemeClr val="accent1"/>
          </a:effectRef>
          <a:fontRef idx="minor">
            <a:schemeClr val="tx1"/>
          </a:fontRef>
        </p:style>
      </p:cxnSp>
      <p:sp>
        <p:nvSpPr>
          <p:cNvPr id="111" name="矩形 110"/>
          <p:cNvSpPr/>
          <p:nvPr/>
        </p:nvSpPr>
        <p:spPr>
          <a:xfrm>
            <a:off x="10998415" y="3477934"/>
            <a:ext cx="935323" cy="9892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生命周期成本管理</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112" name="矩形 111"/>
          <p:cNvSpPr/>
          <p:nvPr/>
        </p:nvSpPr>
        <p:spPr>
          <a:xfrm>
            <a:off x="10998415" y="4774113"/>
            <a:ext cx="935323" cy="125855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产品生命周期降成本规划</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151" name="直接箭头连接符 150"/>
          <p:cNvCxnSpPr/>
          <p:nvPr/>
        </p:nvCxnSpPr>
        <p:spPr>
          <a:xfrm>
            <a:off x="918956" y="3043088"/>
            <a:ext cx="11160697"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52" name="直接连接符 151"/>
          <p:cNvCxnSpPr/>
          <p:nvPr/>
        </p:nvCxnSpPr>
        <p:spPr>
          <a:xfrm>
            <a:off x="2054840" y="2850869"/>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p:nvPr/>
        </p:nvCxnSpPr>
        <p:spPr>
          <a:xfrm>
            <a:off x="3726392" y="2850869"/>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p:nvPr/>
        </p:nvCxnSpPr>
        <p:spPr>
          <a:xfrm>
            <a:off x="6419991" y="2850869"/>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p:nvPr/>
        </p:nvCxnSpPr>
        <p:spPr>
          <a:xfrm>
            <a:off x="8527257" y="2850869"/>
            <a:ext cx="0" cy="1922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p:nvPr/>
        </p:nvCxnSpPr>
        <p:spPr>
          <a:xfrm>
            <a:off x="9775064" y="2850869"/>
            <a:ext cx="0" cy="19222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p:nvPr/>
        </p:nvCxnSpPr>
        <p:spPr>
          <a:xfrm>
            <a:off x="10902405" y="2850869"/>
            <a:ext cx="0" cy="19222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58" name="文本框 157"/>
          <p:cNvSpPr txBox="1"/>
          <p:nvPr/>
        </p:nvSpPr>
        <p:spPr>
          <a:xfrm>
            <a:off x="1439072" y="2533444"/>
            <a:ext cx="1172244" cy="307777"/>
          </a:xfrm>
          <a:prstGeom prst="rect">
            <a:avLst/>
          </a:prstGeom>
          <a:noFill/>
        </p:spPr>
        <p:txBody>
          <a:bodyPr wrap="none" rtlCol="0">
            <a:spAutoFit/>
          </a:bodyPr>
          <a:lstStyle/>
          <a:p>
            <a:r>
              <a:rPr lang="en-US" altLang="zh-CN" sz="1400" dirty="0" err="1">
                <a:latin typeface="微软雅黑" panose="020B0503020204020204" pitchFamily="34" charset="-122"/>
                <a:ea typeface="微软雅黑" panose="020B0503020204020204" pitchFamily="34" charset="-122"/>
              </a:rPr>
              <a:t>Chater</a:t>
            </a:r>
            <a:r>
              <a:rPr lang="en-US" altLang="zh-CN" sz="1400" dirty="0">
                <a:latin typeface="微软雅黑" panose="020B0503020204020204" pitchFamily="34" charset="-122"/>
                <a:ea typeface="微软雅黑" panose="020B0503020204020204" pitchFamily="34" charset="-122"/>
              </a:rPr>
              <a:t> DCP</a:t>
            </a:r>
            <a:endParaRPr lang="zh-CN" altLang="en-US" sz="1400" dirty="0">
              <a:latin typeface="微软雅黑" panose="020B0503020204020204" pitchFamily="34" charset="-122"/>
              <a:ea typeface="微软雅黑" panose="020B0503020204020204" pitchFamily="34" charset="-122"/>
            </a:endParaRPr>
          </a:p>
        </p:txBody>
      </p:sp>
      <p:sp>
        <p:nvSpPr>
          <p:cNvPr id="159" name="文本框 158"/>
          <p:cNvSpPr txBox="1"/>
          <p:nvPr/>
        </p:nvSpPr>
        <p:spPr>
          <a:xfrm>
            <a:off x="3379038" y="2533444"/>
            <a:ext cx="671979"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CDCP</a:t>
            </a:r>
            <a:endParaRPr lang="zh-CN" altLang="en-US" sz="1400" dirty="0">
              <a:latin typeface="微软雅黑" panose="020B0503020204020204" pitchFamily="34" charset="-122"/>
              <a:ea typeface="微软雅黑" panose="020B0503020204020204" pitchFamily="34" charset="-122"/>
            </a:endParaRPr>
          </a:p>
        </p:txBody>
      </p:sp>
      <p:sp>
        <p:nvSpPr>
          <p:cNvPr id="160" name="文本框 159"/>
          <p:cNvSpPr txBox="1"/>
          <p:nvPr/>
        </p:nvSpPr>
        <p:spPr>
          <a:xfrm>
            <a:off x="6035949" y="2533444"/>
            <a:ext cx="66236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PDCP</a:t>
            </a:r>
            <a:endParaRPr lang="zh-CN" altLang="en-US" sz="1400" dirty="0">
              <a:latin typeface="微软雅黑" panose="020B0503020204020204" pitchFamily="34" charset="-122"/>
              <a:ea typeface="微软雅黑" panose="020B0503020204020204" pitchFamily="34" charset="-122"/>
            </a:endParaRPr>
          </a:p>
        </p:txBody>
      </p:sp>
      <p:sp>
        <p:nvSpPr>
          <p:cNvPr id="161" name="文本框 160"/>
          <p:cNvSpPr txBox="1"/>
          <p:nvPr/>
        </p:nvSpPr>
        <p:spPr>
          <a:xfrm>
            <a:off x="9421298" y="2533444"/>
            <a:ext cx="678391"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ADCP</a:t>
            </a:r>
            <a:endParaRPr lang="zh-CN" altLang="en-US" sz="1400" dirty="0">
              <a:latin typeface="微软雅黑" panose="020B0503020204020204" pitchFamily="34" charset="-122"/>
              <a:ea typeface="微软雅黑" panose="020B0503020204020204" pitchFamily="34" charset="-122"/>
            </a:endParaRPr>
          </a:p>
        </p:txBody>
      </p:sp>
      <p:sp>
        <p:nvSpPr>
          <p:cNvPr id="162" name="文本框 161"/>
          <p:cNvSpPr txBox="1"/>
          <p:nvPr/>
        </p:nvSpPr>
        <p:spPr>
          <a:xfrm>
            <a:off x="10614374" y="2533444"/>
            <a:ext cx="444352"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GA</a:t>
            </a:r>
            <a:endParaRPr lang="zh-CN" altLang="en-US" sz="1400" dirty="0">
              <a:latin typeface="微软雅黑" panose="020B0503020204020204" pitchFamily="34" charset="-122"/>
              <a:ea typeface="微软雅黑" panose="020B0503020204020204" pitchFamily="34" charset="-122"/>
            </a:endParaRPr>
          </a:p>
        </p:txBody>
      </p:sp>
      <p:cxnSp>
        <p:nvCxnSpPr>
          <p:cNvPr id="163" name="直接连接符 162"/>
          <p:cNvCxnSpPr/>
          <p:nvPr/>
        </p:nvCxnSpPr>
        <p:spPr>
          <a:xfrm>
            <a:off x="11695277" y="2850867"/>
            <a:ext cx="0" cy="192220"/>
          </a:xfrm>
          <a:prstGeom prst="line">
            <a:avLst/>
          </a:prstGeom>
          <a:ln w="57150">
            <a:solidFill>
              <a:srgbClr val="008000"/>
            </a:solidFill>
          </a:ln>
        </p:spPr>
        <p:style>
          <a:lnRef idx="1">
            <a:schemeClr val="accent1"/>
          </a:lnRef>
          <a:fillRef idx="0">
            <a:schemeClr val="accent1"/>
          </a:fillRef>
          <a:effectRef idx="0">
            <a:schemeClr val="accent1"/>
          </a:effectRef>
          <a:fontRef idx="minor">
            <a:schemeClr val="tx1"/>
          </a:fontRef>
        </p:style>
      </p:cxnSp>
      <p:sp>
        <p:nvSpPr>
          <p:cNvPr id="164" name="文本框 163"/>
          <p:cNvSpPr txBox="1"/>
          <p:nvPr/>
        </p:nvSpPr>
        <p:spPr>
          <a:xfrm>
            <a:off x="11407246" y="2533444"/>
            <a:ext cx="541815"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EOX</a:t>
            </a:r>
            <a:endParaRPr lang="zh-CN" altLang="en-US" sz="1400" dirty="0">
              <a:latin typeface="微软雅黑" panose="020B0503020204020204" pitchFamily="34" charset="-122"/>
              <a:ea typeface="微软雅黑" panose="020B0503020204020204" pitchFamily="34" charset="-122"/>
            </a:endParaRPr>
          </a:p>
        </p:txBody>
      </p:sp>
      <p:sp>
        <p:nvSpPr>
          <p:cNvPr id="165" name="文本框 164"/>
          <p:cNvSpPr txBox="1"/>
          <p:nvPr/>
        </p:nvSpPr>
        <p:spPr>
          <a:xfrm>
            <a:off x="3155296" y="316159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TR1</a:t>
            </a:r>
            <a:endParaRPr lang="zh-CN" altLang="en-US" sz="1400" dirty="0">
              <a:latin typeface="微软雅黑" panose="020B0503020204020204" pitchFamily="34" charset="-122"/>
              <a:ea typeface="微软雅黑" panose="020B0503020204020204" pitchFamily="34" charset="-122"/>
            </a:endParaRPr>
          </a:p>
        </p:txBody>
      </p:sp>
      <p:sp>
        <p:nvSpPr>
          <p:cNvPr id="166" name="文本框 165"/>
          <p:cNvSpPr txBox="1"/>
          <p:nvPr/>
        </p:nvSpPr>
        <p:spPr>
          <a:xfrm>
            <a:off x="4979831" y="316159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TR2</a:t>
            </a:r>
            <a:endParaRPr lang="zh-CN" altLang="en-US" sz="1400" dirty="0">
              <a:latin typeface="微软雅黑" panose="020B0503020204020204" pitchFamily="34" charset="-122"/>
              <a:ea typeface="微软雅黑" panose="020B0503020204020204" pitchFamily="34" charset="-122"/>
            </a:endParaRPr>
          </a:p>
        </p:txBody>
      </p:sp>
      <p:sp>
        <p:nvSpPr>
          <p:cNvPr id="167" name="文本框 166"/>
          <p:cNvSpPr txBox="1"/>
          <p:nvPr/>
        </p:nvSpPr>
        <p:spPr>
          <a:xfrm>
            <a:off x="6419991" y="316159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t>
            </a:r>
            <a:endParaRPr lang="zh-CN" altLang="en-US" sz="1400" dirty="0">
              <a:latin typeface="微软雅黑" panose="020B0503020204020204" pitchFamily="34" charset="-122"/>
              <a:ea typeface="微软雅黑" panose="020B0503020204020204" pitchFamily="34" charset="-122"/>
            </a:endParaRPr>
          </a:p>
        </p:txBody>
      </p:sp>
      <p:sp>
        <p:nvSpPr>
          <p:cNvPr id="168" name="文本框 167"/>
          <p:cNvSpPr txBox="1"/>
          <p:nvPr/>
        </p:nvSpPr>
        <p:spPr>
          <a:xfrm>
            <a:off x="7009431" y="3161594"/>
            <a:ext cx="636713"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TR4A</a:t>
            </a:r>
            <a:endParaRPr lang="zh-CN" altLang="en-US" sz="1400" dirty="0">
              <a:latin typeface="微软雅黑" panose="020B0503020204020204" pitchFamily="34" charset="-122"/>
              <a:ea typeface="微软雅黑" panose="020B0503020204020204" pitchFamily="34" charset="-122"/>
            </a:endParaRPr>
          </a:p>
        </p:txBody>
      </p:sp>
      <p:sp>
        <p:nvSpPr>
          <p:cNvPr id="169" name="文本框 168"/>
          <p:cNvSpPr txBox="1"/>
          <p:nvPr/>
        </p:nvSpPr>
        <p:spPr>
          <a:xfrm>
            <a:off x="8052172" y="3139100"/>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TR5</a:t>
            </a:r>
            <a:endParaRPr lang="zh-CN" altLang="en-US" sz="1400" dirty="0">
              <a:latin typeface="微软雅黑" panose="020B0503020204020204" pitchFamily="34" charset="-122"/>
              <a:ea typeface="微软雅黑" panose="020B0503020204020204" pitchFamily="34" charset="-122"/>
            </a:endParaRPr>
          </a:p>
        </p:txBody>
      </p:sp>
      <p:sp>
        <p:nvSpPr>
          <p:cNvPr id="170" name="文本框 169"/>
          <p:cNvSpPr txBox="1"/>
          <p:nvPr/>
        </p:nvSpPr>
        <p:spPr>
          <a:xfrm>
            <a:off x="9299979" y="316159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TR6</a:t>
            </a:r>
            <a:endParaRPr lang="zh-CN" altLang="en-US" sz="1400" dirty="0">
              <a:latin typeface="微软雅黑" panose="020B0503020204020204" pitchFamily="34" charset="-122"/>
              <a:ea typeface="微软雅黑" panose="020B0503020204020204" pitchFamily="34" charset="-122"/>
            </a:endParaRPr>
          </a:p>
        </p:txBody>
      </p:sp>
      <p:sp>
        <p:nvSpPr>
          <p:cNvPr id="171" name="文本框 170"/>
          <p:cNvSpPr txBox="1"/>
          <p:nvPr/>
        </p:nvSpPr>
        <p:spPr>
          <a:xfrm>
            <a:off x="5843927" y="3161594"/>
            <a:ext cx="510076" cy="307777"/>
          </a:xfrm>
          <a:prstGeom prst="rect">
            <a:avLst/>
          </a:prstGeom>
          <a:noFill/>
        </p:spPr>
        <p:txBody>
          <a:bodyPr wrap="none" rtlCol="0">
            <a:spAutoFit/>
          </a:bodyPr>
          <a:lstStyle/>
          <a:p>
            <a:r>
              <a:rPr lang="en-US" altLang="zh-CN" sz="1400" dirty="0">
                <a:latin typeface="微软雅黑" panose="020B0503020204020204" pitchFamily="34" charset="-122"/>
                <a:ea typeface="微软雅黑" panose="020B0503020204020204" pitchFamily="34" charset="-122"/>
              </a:rPr>
              <a:t>TR3</a:t>
            </a:r>
            <a:endParaRPr lang="zh-CN" altLang="en-US" sz="1400" dirty="0">
              <a:latin typeface="微软雅黑" panose="020B0503020204020204" pitchFamily="34" charset="-122"/>
              <a:ea typeface="微软雅黑" panose="020B0503020204020204" pitchFamily="34" charset="-122"/>
            </a:endParaRPr>
          </a:p>
        </p:txBody>
      </p:sp>
      <p:sp>
        <p:nvSpPr>
          <p:cNvPr id="172" name="文本框 171"/>
          <p:cNvSpPr txBox="1"/>
          <p:nvPr/>
        </p:nvSpPr>
        <p:spPr>
          <a:xfrm>
            <a:off x="801366" y="2760163"/>
            <a:ext cx="1042273"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任务书开发</a:t>
            </a:r>
            <a:endParaRPr lang="zh-CN" altLang="en-US" sz="1335" dirty="0">
              <a:latin typeface="微软雅黑" panose="020B0503020204020204" pitchFamily="34" charset="-122"/>
              <a:ea typeface="微软雅黑" panose="020B0503020204020204" pitchFamily="34" charset="-122"/>
            </a:endParaRPr>
          </a:p>
        </p:txBody>
      </p:sp>
      <p:sp>
        <p:nvSpPr>
          <p:cNvPr id="173" name="文本框 172"/>
          <p:cNvSpPr txBox="1"/>
          <p:nvPr/>
        </p:nvSpPr>
        <p:spPr>
          <a:xfrm>
            <a:off x="2658477" y="2760163"/>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概念</a:t>
            </a:r>
            <a:endParaRPr lang="zh-CN" altLang="en-US" sz="1335" dirty="0">
              <a:latin typeface="微软雅黑" panose="020B0503020204020204" pitchFamily="34" charset="-122"/>
              <a:ea typeface="微软雅黑" panose="020B0503020204020204" pitchFamily="34" charset="-122"/>
            </a:endParaRPr>
          </a:p>
        </p:txBody>
      </p:sp>
      <p:sp>
        <p:nvSpPr>
          <p:cNvPr id="174" name="文本框 173"/>
          <p:cNvSpPr txBox="1"/>
          <p:nvPr/>
        </p:nvSpPr>
        <p:spPr>
          <a:xfrm>
            <a:off x="4878853" y="2760163"/>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计划</a:t>
            </a:r>
            <a:endParaRPr lang="zh-CN" altLang="en-US" sz="1335" dirty="0">
              <a:latin typeface="微软雅黑" panose="020B0503020204020204" pitchFamily="34" charset="-122"/>
              <a:ea typeface="微软雅黑" panose="020B0503020204020204" pitchFamily="34" charset="-122"/>
            </a:endParaRPr>
          </a:p>
        </p:txBody>
      </p:sp>
      <p:sp>
        <p:nvSpPr>
          <p:cNvPr id="175" name="文本框 174"/>
          <p:cNvSpPr txBox="1"/>
          <p:nvPr/>
        </p:nvSpPr>
        <p:spPr>
          <a:xfrm>
            <a:off x="7062454" y="2760163"/>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开发</a:t>
            </a:r>
            <a:endParaRPr lang="zh-CN" altLang="en-US" sz="1335" dirty="0">
              <a:latin typeface="微软雅黑" panose="020B0503020204020204" pitchFamily="34" charset="-122"/>
              <a:ea typeface="微软雅黑" panose="020B0503020204020204" pitchFamily="34" charset="-122"/>
            </a:endParaRPr>
          </a:p>
        </p:txBody>
      </p:sp>
      <p:sp>
        <p:nvSpPr>
          <p:cNvPr id="176" name="文本框 175"/>
          <p:cNvSpPr txBox="1"/>
          <p:nvPr/>
        </p:nvSpPr>
        <p:spPr>
          <a:xfrm>
            <a:off x="8803159" y="2760163"/>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验证</a:t>
            </a:r>
            <a:endParaRPr lang="zh-CN" altLang="en-US" sz="1335" dirty="0">
              <a:latin typeface="微软雅黑" panose="020B0503020204020204" pitchFamily="34" charset="-122"/>
              <a:ea typeface="微软雅黑" panose="020B0503020204020204" pitchFamily="34" charset="-122"/>
            </a:endParaRPr>
          </a:p>
        </p:txBody>
      </p:sp>
      <p:sp>
        <p:nvSpPr>
          <p:cNvPr id="177" name="文本框 176"/>
          <p:cNvSpPr txBox="1"/>
          <p:nvPr/>
        </p:nvSpPr>
        <p:spPr>
          <a:xfrm>
            <a:off x="10050966" y="2760163"/>
            <a:ext cx="527709"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发布</a:t>
            </a:r>
            <a:endParaRPr lang="zh-CN" altLang="en-US" sz="1335" dirty="0">
              <a:latin typeface="微软雅黑" panose="020B0503020204020204" pitchFamily="34" charset="-122"/>
              <a:ea typeface="微软雅黑" panose="020B0503020204020204" pitchFamily="34" charset="-122"/>
            </a:endParaRPr>
          </a:p>
        </p:txBody>
      </p:sp>
      <p:sp>
        <p:nvSpPr>
          <p:cNvPr id="178" name="文本框 177"/>
          <p:cNvSpPr txBox="1"/>
          <p:nvPr/>
        </p:nvSpPr>
        <p:spPr>
          <a:xfrm>
            <a:off x="10861120" y="2760163"/>
            <a:ext cx="870751" cy="297454"/>
          </a:xfrm>
          <a:prstGeom prst="rect">
            <a:avLst/>
          </a:prstGeom>
          <a:noFill/>
        </p:spPr>
        <p:txBody>
          <a:bodyPr wrap="none" rtlCol="0">
            <a:spAutoFit/>
          </a:bodyPr>
          <a:lstStyle/>
          <a:p>
            <a:r>
              <a:rPr lang="zh-CN" altLang="en-US" sz="1335" dirty="0">
                <a:latin typeface="微软雅黑" panose="020B0503020204020204" pitchFamily="34" charset="-122"/>
                <a:ea typeface="微软雅黑" panose="020B0503020204020204" pitchFamily="34" charset="-122"/>
              </a:rPr>
              <a:t>生命周期</a:t>
            </a:r>
            <a:endParaRPr lang="zh-CN" altLang="en-US" sz="1335" dirty="0">
              <a:latin typeface="微软雅黑" panose="020B0503020204020204" pitchFamily="34" charset="-122"/>
              <a:ea typeface="微软雅黑" panose="020B0503020204020204" pitchFamily="34" charset="-122"/>
            </a:endParaRPr>
          </a:p>
        </p:txBody>
      </p:sp>
      <p:cxnSp>
        <p:nvCxnSpPr>
          <p:cNvPr id="179" name="直接连接符 178"/>
          <p:cNvCxnSpPr/>
          <p:nvPr/>
        </p:nvCxnSpPr>
        <p:spPr>
          <a:xfrm>
            <a:off x="3438692"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0" name="直接连接符 179"/>
          <p:cNvCxnSpPr/>
          <p:nvPr/>
        </p:nvCxnSpPr>
        <p:spPr>
          <a:xfrm>
            <a:off x="5263227"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1" name="直接连接符 180"/>
          <p:cNvCxnSpPr/>
          <p:nvPr/>
        </p:nvCxnSpPr>
        <p:spPr>
          <a:xfrm>
            <a:off x="6804365"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2" name="直接连接符 181"/>
          <p:cNvCxnSpPr/>
          <p:nvPr/>
        </p:nvCxnSpPr>
        <p:spPr>
          <a:xfrm>
            <a:off x="7375461"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3" name="直接连接符 182"/>
          <p:cNvCxnSpPr/>
          <p:nvPr/>
        </p:nvCxnSpPr>
        <p:spPr>
          <a:xfrm>
            <a:off x="8335568"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4" name="直接连接符 183"/>
          <p:cNvCxnSpPr/>
          <p:nvPr/>
        </p:nvCxnSpPr>
        <p:spPr>
          <a:xfrm>
            <a:off x="9583375"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185" name="直接连接符 184"/>
          <p:cNvCxnSpPr/>
          <p:nvPr/>
        </p:nvCxnSpPr>
        <p:spPr>
          <a:xfrm>
            <a:off x="6180727" y="3019897"/>
            <a:ext cx="0" cy="192220"/>
          </a:xfrm>
          <a:prstGeom prst="line">
            <a:avLst/>
          </a:prstGeom>
          <a:ln w="571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2057868" y="3277481"/>
            <a:ext cx="0" cy="25269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6" name="直接连接符 185"/>
          <p:cNvCxnSpPr/>
          <p:nvPr/>
        </p:nvCxnSpPr>
        <p:spPr>
          <a:xfrm>
            <a:off x="3726392" y="3259132"/>
            <a:ext cx="0" cy="25452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7" name="直接连接符 186"/>
          <p:cNvCxnSpPr/>
          <p:nvPr/>
        </p:nvCxnSpPr>
        <p:spPr>
          <a:xfrm>
            <a:off x="6415023" y="3259132"/>
            <a:ext cx="0" cy="25452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9" name="直接连接符 188"/>
          <p:cNvCxnSpPr/>
          <p:nvPr/>
        </p:nvCxnSpPr>
        <p:spPr>
          <a:xfrm>
            <a:off x="9775064" y="3277481"/>
            <a:ext cx="0" cy="252692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0" name="直接连接符 189"/>
          <p:cNvCxnSpPr/>
          <p:nvPr/>
        </p:nvCxnSpPr>
        <p:spPr>
          <a:xfrm>
            <a:off x="10902405" y="3212116"/>
            <a:ext cx="0" cy="259228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1" name="直接连接符 190"/>
          <p:cNvCxnSpPr/>
          <p:nvPr/>
        </p:nvCxnSpPr>
        <p:spPr>
          <a:xfrm>
            <a:off x="5257637" y="3259132"/>
            <a:ext cx="0" cy="25452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2" name="矩形 191"/>
          <p:cNvSpPr/>
          <p:nvPr/>
        </p:nvSpPr>
        <p:spPr>
          <a:xfrm>
            <a:off x="9844710" y="3477934"/>
            <a:ext cx="993069" cy="9892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solidFill>
                <a:latin typeface="微软雅黑" panose="020B0503020204020204" pitchFamily="34" charset="-122"/>
                <a:ea typeface="微软雅黑" panose="020B0503020204020204" pitchFamily="34" charset="-122"/>
              </a:rPr>
              <a:t>达成评估</a:t>
            </a:r>
            <a:endParaRPr lang="zh-CN" altLang="en-US" sz="1600" dirty="0">
              <a:solidFill>
                <a:schemeClr val="tx1"/>
              </a:solidFill>
              <a:latin typeface="微软雅黑" panose="020B0503020204020204" pitchFamily="34" charset="-122"/>
              <a:ea typeface="微软雅黑" panose="020B0503020204020204" pitchFamily="34" charset="-122"/>
            </a:endParaRPr>
          </a:p>
        </p:txBody>
      </p:sp>
      <p:cxnSp>
        <p:nvCxnSpPr>
          <p:cNvPr id="193" name="直接连接符 192"/>
          <p:cNvCxnSpPr/>
          <p:nvPr/>
        </p:nvCxnSpPr>
        <p:spPr>
          <a:xfrm>
            <a:off x="794420" y="3212116"/>
            <a:ext cx="0" cy="25922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9" name="文本框 18"/>
          <p:cNvSpPr txBox="1"/>
          <p:nvPr/>
        </p:nvSpPr>
        <p:spPr>
          <a:xfrm>
            <a:off x="2447205" y="1866503"/>
            <a:ext cx="2334293" cy="379656"/>
          </a:xfrm>
          <a:prstGeom prst="rect">
            <a:avLst/>
          </a:prstGeom>
          <a:solidFill>
            <a:schemeClr val="tx1"/>
          </a:solidFill>
        </p:spPr>
        <p:txBody>
          <a:bodyPr wrap="none" rtlCol="0">
            <a:spAutoFit/>
          </a:bodyPr>
          <a:lstStyle/>
          <a:p>
            <a:r>
              <a:rPr lang="zh-CN" altLang="en-US" sz="1865" b="1" dirty="0">
                <a:solidFill>
                  <a:schemeClr val="bg1"/>
                </a:solidFill>
                <a:latin typeface="微软雅黑" panose="020B0503020204020204" pitchFamily="34" charset="-122"/>
                <a:ea typeface="微软雅黑" panose="020B0503020204020204" pitchFamily="34" charset="-122"/>
              </a:rPr>
              <a:t>成本策划的关键阶段</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20" name="左大括号 19"/>
          <p:cNvSpPr/>
          <p:nvPr/>
        </p:nvSpPr>
        <p:spPr>
          <a:xfrm rot="5400000">
            <a:off x="3546871" y="-256460"/>
            <a:ext cx="263187" cy="5435679"/>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535"/>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2.2.4 </a:t>
            </a:r>
            <a:r>
              <a:rPr lang="zh-CN" altLang="en-US" sz="3200" b="1" dirty="0">
                <a:solidFill>
                  <a:schemeClr val="bg1"/>
                </a:solidFill>
                <a:latin typeface="微软雅黑" panose="020B0503020204020204" pitchFamily="34" charset="-122"/>
                <a:ea typeface="微软雅黑" panose="020B0503020204020204" pitchFamily="34" charset="-122"/>
              </a:rPr>
              <a:t>基础支撑流程 </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技术管理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灯片编号占位符 8"/>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53" name="文本框 52"/>
          <p:cNvSpPr txBox="1"/>
          <p:nvPr/>
        </p:nvSpPr>
        <p:spPr>
          <a:xfrm>
            <a:off x="410583" y="1003181"/>
            <a:ext cx="11542235" cy="666977"/>
          </a:xfrm>
          <a:prstGeom prst="rect">
            <a:avLst/>
          </a:prstGeom>
          <a:solidFill>
            <a:schemeClr val="bg1"/>
          </a:solidFill>
          <a:ln>
            <a:noFill/>
          </a:ln>
        </p:spPr>
        <p:txBody>
          <a:bodyPr wrap="square" rtlCol="0">
            <a:spAutoFit/>
          </a:bodyPr>
          <a:lstStyle/>
          <a:p>
            <a:r>
              <a:rPr lang="zh-CN" altLang="en-US" sz="1865" b="1" dirty="0">
                <a:latin typeface="微软雅黑" panose="020B0503020204020204" pitchFamily="34" charset="-122"/>
                <a:ea typeface="微软雅黑" panose="020B0503020204020204" pitchFamily="34" charset="-122"/>
              </a:rPr>
              <a:t>技术管理：为降低产品开发中的技术风险，缩短上市周期，降低研发成本，提升产品竞争力，提升产品质量，对平台、子系统、共用基础模块</a:t>
            </a:r>
            <a:r>
              <a:rPr lang="en-US" altLang="zh-CN" sz="1865" b="1" dirty="0">
                <a:latin typeface="微软雅黑" panose="020B0503020204020204" pitchFamily="34" charset="-122"/>
                <a:ea typeface="微软雅黑" panose="020B0503020204020204" pitchFamily="34" charset="-122"/>
              </a:rPr>
              <a:t>CBB</a:t>
            </a:r>
            <a:r>
              <a:rPr lang="zh-CN" altLang="en-US" sz="1865" b="1" dirty="0">
                <a:latin typeface="微软雅黑" panose="020B0503020204020204" pitchFamily="34" charset="-122"/>
                <a:ea typeface="微软雅黑" panose="020B0503020204020204" pitchFamily="34" charset="-122"/>
              </a:rPr>
              <a:t>、技术进行有效的规划、开发与管理</a:t>
            </a:r>
            <a:endParaRPr lang="zh-CN" altLang="en-US" sz="1865" b="1" dirty="0">
              <a:latin typeface="微软雅黑" panose="020B0503020204020204" pitchFamily="34" charset="-122"/>
              <a:ea typeface="微软雅黑" panose="020B0503020204020204" pitchFamily="34" charset="-122"/>
            </a:endParaRPr>
          </a:p>
        </p:txBody>
      </p:sp>
      <p:grpSp>
        <p:nvGrpSpPr>
          <p:cNvPr id="146" name="组合 145"/>
          <p:cNvGrpSpPr/>
          <p:nvPr/>
        </p:nvGrpSpPr>
        <p:grpSpPr>
          <a:xfrm>
            <a:off x="1103445" y="1988840"/>
            <a:ext cx="10501067" cy="4424587"/>
            <a:chOff x="539552" y="1492250"/>
            <a:chExt cx="7875800" cy="3318440"/>
          </a:xfrm>
        </p:grpSpPr>
        <p:sp>
          <p:nvSpPr>
            <p:cNvPr id="145" name="矩形 144"/>
            <p:cNvSpPr/>
            <p:nvPr/>
          </p:nvSpPr>
          <p:spPr>
            <a:xfrm>
              <a:off x="539552" y="2951736"/>
              <a:ext cx="7872861" cy="185895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4" name="矩形 143"/>
            <p:cNvSpPr/>
            <p:nvPr/>
          </p:nvSpPr>
          <p:spPr>
            <a:xfrm>
              <a:off x="539552" y="1492250"/>
              <a:ext cx="7872861" cy="1367532"/>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nvGrpSpPr>
            <p:cNvPr id="81" name="组合 80"/>
            <p:cNvGrpSpPr/>
            <p:nvPr/>
          </p:nvGrpSpPr>
          <p:grpSpPr>
            <a:xfrm>
              <a:off x="7380312" y="3127433"/>
              <a:ext cx="1035040" cy="1521675"/>
              <a:chOff x="7450014" y="2417560"/>
              <a:chExt cx="1035040" cy="1521675"/>
            </a:xfrm>
          </p:grpSpPr>
          <p:sp>
            <p:nvSpPr>
              <p:cNvPr id="20" name="矩形 19"/>
              <p:cNvSpPr/>
              <p:nvPr/>
            </p:nvSpPr>
            <p:spPr>
              <a:xfrm>
                <a:off x="7618106" y="3760461"/>
                <a:ext cx="708946" cy="1787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b="1" dirty="0">
                    <a:solidFill>
                      <a:schemeClr val="tx1"/>
                    </a:solidFill>
                    <a:latin typeface="微软雅黑" panose="020B0503020204020204" pitchFamily="34" charset="-122"/>
                    <a:ea typeface="微软雅黑" panose="020B0503020204020204" pitchFamily="34" charset="-122"/>
                  </a:rPr>
                  <a:t>CBB</a:t>
                </a:r>
                <a:r>
                  <a:rPr lang="zh-CN" altLang="en-US" sz="1400" b="1" dirty="0">
                    <a:solidFill>
                      <a:schemeClr val="tx1"/>
                    </a:solidFill>
                    <a:latin typeface="微软雅黑" panose="020B0503020204020204" pitchFamily="34" charset="-122"/>
                    <a:ea typeface="微软雅黑" panose="020B0503020204020204" pitchFamily="34" charset="-122"/>
                  </a:rPr>
                  <a:t>库</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7450014" y="2417560"/>
                <a:ext cx="1035040" cy="1296088"/>
                <a:chOff x="7621899" y="2997281"/>
                <a:chExt cx="1035040" cy="1296088"/>
              </a:xfrm>
            </p:grpSpPr>
            <p:sp>
              <p:nvSpPr>
                <p:cNvPr id="18" name="流程图: 磁盘 17"/>
                <p:cNvSpPr/>
                <p:nvPr/>
              </p:nvSpPr>
              <p:spPr>
                <a:xfrm>
                  <a:off x="7624838" y="3812304"/>
                  <a:ext cx="1032101" cy="481065"/>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19" name="矩形 18"/>
                <p:cNvSpPr/>
                <p:nvPr/>
              </p:nvSpPr>
              <p:spPr>
                <a:xfrm>
                  <a:off x="7848495" y="4036318"/>
                  <a:ext cx="524952" cy="1649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技术</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5" name="流程图: 磁盘 24"/>
                <p:cNvSpPr/>
                <p:nvPr/>
              </p:nvSpPr>
              <p:spPr>
                <a:xfrm>
                  <a:off x="7624838" y="3400069"/>
                  <a:ext cx="1032101" cy="52068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26" name="矩形 25"/>
                <p:cNvSpPr/>
                <p:nvPr/>
              </p:nvSpPr>
              <p:spPr>
                <a:xfrm>
                  <a:off x="7804487" y="3660410"/>
                  <a:ext cx="630314" cy="167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子系统</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27" name="流程图: 磁盘 26"/>
                <p:cNvSpPr/>
                <p:nvPr/>
              </p:nvSpPr>
              <p:spPr>
                <a:xfrm>
                  <a:off x="7621899" y="2997281"/>
                  <a:ext cx="1032101" cy="520683"/>
                </a:xfrm>
                <a:prstGeom prst="flowChartMagneticDisk">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sp>
              <p:nvSpPr>
                <p:cNvPr id="28" name="矩形 27"/>
                <p:cNvSpPr/>
                <p:nvPr/>
              </p:nvSpPr>
              <p:spPr>
                <a:xfrm>
                  <a:off x="7882273" y="3261030"/>
                  <a:ext cx="491174" cy="174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平台</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grpSp>
        <p:sp>
          <p:nvSpPr>
            <p:cNvPr id="48" name="矩形 47"/>
            <p:cNvSpPr/>
            <p:nvPr/>
          </p:nvSpPr>
          <p:spPr>
            <a:xfrm>
              <a:off x="3118901" y="3896633"/>
              <a:ext cx="562075" cy="5724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T-CDP</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50" name="矩形 49"/>
            <p:cNvSpPr/>
            <p:nvPr/>
          </p:nvSpPr>
          <p:spPr>
            <a:xfrm>
              <a:off x="4394024" y="4407990"/>
              <a:ext cx="823857" cy="324000"/>
            </a:xfrm>
            <a:prstGeom prst="rect">
              <a:avLst/>
            </a:prstGeom>
            <a:solidFill>
              <a:srgbClr val="00A2C3"/>
            </a:solidFill>
            <a:ln w="12700">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预研流程</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nvGrpSpPr>
            <p:cNvPr id="79" name="组合 78"/>
            <p:cNvGrpSpPr/>
            <p:nvPr/>
          </p:nvGrpSpPr>
          <p:grpSpPr>
            <a:xfrm>
              <a:off x="656640" y="1772304"/>
              <a:ext cx="2127955" cy="2491670"/>
              <a:chOff x="827584" y="800160"/>
              <a:chExt cx="2127955" cy="2491670"/>
            </a:xfrm>
          </p:grpSpPr>
          <p:sp>
            <p:nvSpPr>
              <p:cNvPr id="24" name="矩形 23"/>
              <p:cNvSpPr/>
              <p:nvPr/>
            </p:nvSpPr>
            <p:spPr>
              <a:xfrm>
                <a:off x="944692" y="3020495"/>
                <a:ext cx="1791078" cy="27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技术规划流程</a:t>
                </a:r>
                <a:r>
                  <a:rPr lang="en-US" altLang="zh-CN" sz="1400" b="1" dirty="0">
                    <a:solidFill>
                      <a:schemeClr val="tx1"/>
                    </a:solidFill>
                    <a:latin typeface="微软雅黑" panose="020B0503020204020204" pitchFamily="34" charset="-122"/>
                    <a:ea typeface="微软雅黑" panose="020B0503020204020204" pitchFamily="34" charset="-122"/>
                  </a:rPr>
                  <a:t>TPP</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894135" y="2238128"/>
                <a:ext cx="1963827" cy="825962"/>
                <a:chOff x="359075" y="3511853"/>
                <a:chExt cx="1963827" cy="825962"/>
              </a:xfrm>
            </p:grpSpPr>
            <p:grpSp>
              <p:nvGrpSpPr>
                <p:cNvPr id="31" name="组合 30"/>
                <p:cNvGrpSpPr/>
                <p:nvPr/>
              </p:nvGrpSpPr>
              <p:grpSpPr>
                <a:xfrm>
                  <a:off x="359075" y="3511853"/>
                  <a:ext cx="526359" cy="825962"/>
                  <a:chOff x="1913708" y="3687963"/>
                  <a:chExt cx="437917" cy="597373"/>
                </a:xfrm>
              </p:grpSpPr>
              <p:sp>
                <p:nvSpPr>
                  <p:cNvPr id="35" name="梯形 34"/>
                  <p:cNvSpPr/>
                  <p:nvPr/>
                </p:nvSpPr>
                <p:spPr>
                  <a:xfrm rot="5400000">
                    <a:off x="1833980" y="3767691"/>
                    <a:ext cx="597373" cy="437917"/>
                  </a:xfrm>
                  <a:prstGeom prst="trapezoid">
                    <a:avLst>
                      <a:gd name="adj" fmla="val 23550"/>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微软雅黑" panose="020B0503020204020204" pitchFamily="34" charset="-122"/>
                      <a:ea typeface="微软雅黑" panose="020B0503020204020204" pitchFamily="34" charset="-122"/>
                    </a:endParaRPr>
                  </a:p>
                </p:txBody>
              </p:sp>
              <p:sp>
                <p:nvSpPr>
                  <p:cNvPr id="36" name="矩形 35"/>
                  <p:cNvSpPr/>
                  <p:nvPr/>
                </p:nvSpPr>
                <p:spPr>
                  <a:xfrm>
                    <a:off x="2021500" y="3885544"/>
                    <a:ext cx="211266" cy="211942"/>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4000" rIns="240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启动</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888583" y="3637286"/>
                  <a:ext cx="443541" cy="572400"/>
                </a:xfrm>
                <a:prstGeom prst="rect">
                  <a:avLst/>
                </a:prstGeom>
                <a:solidFill>
                  <a:schemeClr val="accent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分析</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3" name="矩形 32"/>
                <p:cNvSpPr/>
                <p:nvPr/>
              </p:nvSpPr>
              <p:spPr>
                <a:xfrm>
                  <a:off x="1335543" y="3637286"/>
                  <a:ext cx="540879" cy="5724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融合</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优化</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34" name="矩形 33"/>
                <p:cNvSpPr/>
                <p:nvPr/>
              </p:nvSpPr>
              <p:spPr>
                <a:xfrm>
                  <a:off x="1879361" y="3637286"/>
                  <a:ext cx="443541" cy="5724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执行</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64" name="矩形 63"/>
              <p:cNvSpPr/>
              <p:nvPr/>
            </p:nvSpPr>
            <p:spPr>
              <a:xfrm>
                <a:off x="827584" y="2145545"/>
                <a:ext cx="2105810" cy="11462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25" name="矩形 124"/>
              <p:cNvSpPr/>
              <p:nvPr/>
            </p:nvSpPr>
            <p:spPr>
              <a:xfrm>
                <a:off x="1164461" y="800160"/>
                <a:ext cx="1791078" cy="2713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产品路标开发流程</a:t>
                </a:r>
                <a:r>
                  <a:rPr lang="en-US" altLang="zh-CN" sz="1400" b="1" dirty="0">
                    <a:solidFill>
                      <a:schemeClr val="tx1"/>
                    </a:solidFill>
                    <a:latin typeface="微软雅黑" panose="020B0503020204020204" pitchFamily="34" charset="-122"/>
                    <a:ea typeface="微软雅黑" panose="020B0503020204020204" pitchFamily="34" charset="-122"/>
                  </a:rPr>
                  <a:t>RDP</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grpSp>
          <p:nvGrpSpPr>
            <p:cNvPr id="66" name="组合 65"/>
            <p:cNvGrpSpPr/>
            <p:nvPr/>
          </p:nvGrpSpPr>
          <p:grpSpPr>
            <a:xfrm>
              <a:off x="4394024" y="3133721"/>
              <a:ext cx="2538264" cy="1146285"/>
              <a:chOff x="4161724" y="3617547"/>
              <a:chExt cx="2538264" cy="1146285"/>
            </a:xfrm>
          </p:grpSpPr>
          <p:sp>
            <p:nvSpPr>
              <p:cNvPr id="17" name="矩形 16"/>
              <p:cNvSpPr/>
              <p:nvPr/>
            </p:nvSpPr>
            <p:spPr>
              <a:xfrm>
                <a:off x="4530323" y="4500259"/>
                <a:ext cx="1791078" cy="245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技术开发流程</a:t>
                </a:r>
                <a:r>
                  <a:rPr lang="en-US" altLang="zh-CN" sz="1400" b="1" dirty="0">
                    <a:solidFill>
                      <a:schemeClr val="tx1"/>
                    </a:solidFill>
                    <a:latin typeface="微软雅黑" panose="020B0503020204020204" pitchFamily="34" charset="-122"/>
                    <a:ea typeface="微软雅黑" panose="020B0503020204020204" pitchFamily="34" charset="-122"/>
                  </a:rPr>
                  <a:t>TDP</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4291008" y="3753886"/>
                <a:ext cx="2262192" cy="786807"/>
                <a:chOff x="3908644" y="3166362"/>
                <a:chExt cx="2262192" cy="786807"/>
              </a:xfrm>
            </p:grpSpPr>
            <p:grpSp>
              <p:nvGrpSpPr>
                <p:cNvPr id="42" name="组合 41"/>
                <p:cNvGrpSpPr/>
                <p:nvPr/>
              </p:nvGrpSpPr>
              <p:grpSpPr>
                <a:xfrm>
                  <a:off x="3908644" y="3166362"/>
                  <a:ext cx="360040" cy="786807"/>
                  <a:chOff x="1662662" y="3653777"/>
                  <a:chExt cx="360040" cy="671468"/>
                </a:xfrm>
              </p:grpSpPr>
              <p:sp>
                <p:nvSpPr>
                  <p:cNvPr id="46" name="梯形 45"/>
                  <p:cNvSpPr/>
                  <p:nvPr/>
                </p:nvSpPr>
                <p:spPr>
                  <a:xfrm rot="5400000">
                    <a:off x="1506948" y="3809491"/>
                    <a:ext cx="671468" cy="360040"/>
                  </a:xfrm>
                  <a:prstGeom prst="trapezoid">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微软雅黑" panose="020B0503020204020204" pitchFamily="34" charset="-122"/>
                      <a:ea typeface="微软雅黑" panose="020B0503020204020204" pitchFamily="34" charset="-122"/>
                    </a:endParaRPr>
                  </a:p>
                </p:txBody>
              </p:sp>
              <p:sp>
                <p:nvSpPr>
                  <p:cNvPr id="47" name="矩形 46"/>
                  <p:cNvSpPr/>
                  <p:nvPr/>
                </p:nvSpPr>
                <p:spPr>
                  <a:xfrm>
                    <a:off x="1732732" y="3883540"/>
                    <a:ext cx="211266" cy="211942"/>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4000" rIns="240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概念</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43" name="矩形 42"/>
                <p:cNvSpPr/>
                <p:nvPr/>
              </p:nvSpPr>
              <p:spPr>
                <a:xfrm>
                  <a:off x="4608197" y="3333730"/>
                  <a:ext cx="565718" cy="4608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开</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发</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4" name="矩形 43"/>
                <p:cNvSpPr/>
                <p:nvPr/>
              </p:nvSpPr>
              <p:spPr>
                <a:xfrm>
                  <a:off x="5568353" y="3333730"/>
                  <a:ext cx="602483" cy="4608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维护</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5180765" y="3333730"/>
                  <a:ext cx="387588" cy="460800"/>
                </a:xfrm>
                <a:prstGeom prst="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迁移</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40" name="梯形 39"/>
                <p:cNvSpPr/>
                <p:nvPr/>
              </p:nvSpPr>
              <p:spPr>
                <a:xfrm rot="5400000">
                  <a:off x="4135194" y="3393775"/>
                  <a:ext cx="604064" cy="331982"/>
                </a:xfrm>
                <a:prstGeom prst="trapezoid">
                  <a:avLst>
                    <a:gd name="adj" fmla="val 22070"/>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微软雅黑" panose="020B0503020204020204" pitchFamily="34" charset="-122"/>
                    <a:ea typeface="微软雅黑" panose="020B0503020204020204" pitchFamily="34" charset="-122"/>
                  </a:endParaRPr>
                </a:p>
              </p:txBody>
            </p:sp>
            <p:sp>
              <p:nvSpPr>
                <p:cNvPr id="41" name="矩形 40"/>
                <p:cNvSpPr/>
                <p:nvPr/>
              </p:nvSpPr>
              <p:spPr>
                <a:xfrm>
                  <a:off x="4351419" y="3435592"/>
                  <a:ext cx="160159" cy="248348"/>
                </a:xfrm>
                <a:prstGeom prst="rect">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24000" rIns="240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65" name="矩形 64"/>
              <p:cNvSpPr/>
              <p:nvPr/>
            </p:nvSpPr>
            <p:spPr>
              <a:xfrm>
                <a:off x="4161724" y="3617547"/>
                <a:ext cx="2538264" cy="11462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cxnSp>
          <p:nvCxnSpPr>
            <p:cNvPr id="68" name="肘形连接符 67"/>
            <p:cNvCxnSpPr>
              <a:stCxn id="64" idx="3"/>
              <a:endCxn id="48" idx="1"/>
            </p:cNvCxnSpPr>
            <p:nvPr/>
          </p:nvCxnSpPr>
          <p:spPr>
            <a:xfrm>
              <a:off x="2762450" y="3690832"/>
              <a:ext cx="356451" cy="4920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肘形连接符 70"/>
            <p:cNvCxnSpPr>
              <a:stCxn id="48" idx="3"/>
              <a:endCxn id="65" idx="1"/>
            </p:cNvCxnSpPr>
            <p:nvPr/>
          </p:nvCxnSpPr>
          <p:spPr>
            <a:xfrm flipV="1">
              <a:off x="3680976" y="3706864"/>
              <a:ext cx="713048" cy="4759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肘形连接符 72"/>
            <p:cNvCxnSpPr>
              <a:stCxn id="48" idx="3"/>
              <a:endCxn id="50" idx="1"/>
            </p:cNvCxnSpPr>
            <p:nvPr/>
          </p:nvCxnSpPr>
          <p:spPr>
            <a:xfrm>
              <a:off x="3680976" y="4182833"/>
              <a:ext cx="713048" cy="3871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5" name="肘形连接符 74"/>
            <p:cNvCxnSpPr>
              <a:stCxn id="50" idx="3"/>
              <a:endCxn id="17" idx="2"/>
            </p:cNvCxnSpPr>
            <p:nvPr/>
          </p:nvCxnSpPr>
          <p:spPr>
            <a:xfrm flipV="1">
              <a:off x="5217881" y="4262203"/>
              <a:ext cx="440281" cy="3077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右箭头 79"/>
            <p:cNvSpPr/>
            <p:nvPr/>
          </p:nvSpPr>
          <p:spPr>
            <a:xfrm>
              <a:off x="7020272" y="3522217"/>
              <a:ext cx="299604" cy="514018"/>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nvGrpSpPr>
            <p:cNvPr id="86" name="组合 85"/>
            <p:cNvGrpSpPr/>
            <p:nvPr/>
          </p:nvGrpSpPr>
          <p:grpSpPr>
            <a:xfrm>
              <a:off x="3385444" y="3603112"/>
              <a:ext cx="597914" cy="425863"/>
              <a:chOff x="2610133" y="4450143"/>
              <a:chExt cx="597914" cy="425863"/>
            </a:xfrm>
          </p:grpSpPr>
          <p:sp>
            <p:nvSpPr>
              <p:cNvPr id="85" name="流程图: 文档 84"/>
              <p:cNvSpPr/>
              <p:nvPr/>
            </p:nvSpPr>
            <p:spPr>
              <a:xfrm>
                <a:off x="2627784" y="4464807"/>
                <a:ext cx="533954" cy="411199"/>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49" name="文本框 48"/>
              <p:cNvSpPr txBox="1"/>
              <p:nvPr/>
            </p:nvSpPr>
            <p:spPr>
              <a:xfrm>
                <a:off x="2610133" y="4450143"/>
                <a:ext cx="597914" cy="376930"/>
              </a:xfrm>
              <a:prstGeom prst="rect">
                <a:avLst/>
              </a:prstGeom>
              <a:noFill/>
            </p:spPr>
            <p:txBody>
              <a:bodyPr wrap="square" rtlCol="0">
                <a:spAutoFit/>
              </a:bodyPr>
              <a:lstStyle/>
              <a:p>
                <a:pPr algn="ctr"/>
                <a:r>
                  <a:rPr lang="zh-CN" altLang="en-US" sz="1335" dirty="0">
                    <a:latin typeface="微软雅黑" panose="020B0503020204020204" pitchFamily="34" charset="-122"/>
                    <a:ea typeface="微软雅黑" panose="020B0503020204020204" pitchFamily="34" charset="-122"/>
                  </a:rPr>
                  <a:t>项目任务书</a:t>
                </a:r>
                <a:endParaRPr lang="zh-CN" altLang="en-US" sz="1335" dirty="0">
                  <a:latin typeface="微软雅黑" panose="020B0503020204020204" pitchFamily="34" charset="-122"/>
                  <a:ea typeface="微软雅黑" panose="020B0503020204020204" pitchFamily="34" charset="-122"/>
                </a:endParaRPr>
              </a:p>
            </p:txBody>
          </p:sp>
        </p:grpSp>
        <p:grpSp>
          <p:nvGrpSpPr>
            <p:cNvPr id="87" name="组合 86"/>
            <p:cNvGrpSpPr/>
            <p:nvPr/>
          </p:nvGrpSpPr>
          <p:grpSpPr>
            <a:xfrm>
              <a:off x="2324553" y="3992639"/>
              <a:ext cx="597914" cy="425863"/>
              <a:chOff x="2610133" y="4450143"/>
              <a:chExt cx="597914" cy="425863"/>
            </a:xfrm>
          </p:grpSpPr>
          <p:sp>
            <p:nvSpPr>
              <p:cNvPr id="88" name="流程图: 文档 87"/>
              <p:cNvSpPr/>
              <p:nvPr/>
            </p:nvSpPr>
            <p:spPr>
              <a:xfrm>
                <a:off x="2627784" y="4464807"/>
                <a:ext cx="533954" cy="411199"/>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89" name="文本框 88"/>
              <p:cNvSpPr txBox="1"/>
              <p:nvPr/>
            </p:nvSpPr>
            <p:spPr>
              <a:xfrm>
                <a:off x="2610133" y="4450143"/>
                <a:ext cx="597914" cy="376930"/>
              </a:xfrm>
              <a:prstGeom prst="rect">
                <a:avLst/>
              </a:prstGeom>
              <a:noFill/>
            </p:spPr>
            <p:txBody>
              <a:bodyPr wrap="square" rtlCol="0">
                <a:spAutoFit/>
              </a:bodyPr>
              <a:lstStyle/>
              <a:p>
                <a:pPr algn="ctr"/>
                <a:r>
                  <a:rPr lang="zh-CN" altLang="en-US" sz="1335" dirty="0">
                    <a:latin typeface="微软雅黑" panose="020B0503020204020204" pitchFamily="34" charset="-122"/>
                    <a:ea typeface="微软雅黑" panose="020B0503020204020204" pitchFamily="34" charset="-122"/>
                  </a:rPr>
                  <a:t>技术</a:t>
                </a:r>
                <a:endParaRPr lang="en-US" altLang="zh-CN" sz="1335" dirty="0">
                  <a:latin typeface="微软雅黑" panose="020B0503020204020204" pitchFamily="34" charset="-122"/>
                  <a:ea typeface="微软雅黑" panose="020B0503020204020204" pitchFamily="34" charset="-122"/>
                </a:endParaRPr>
              </a:p>
              <a:p>
                <a:pPr algn="ctr"/>
                <a:r>
                  <a:rPr lang="zh-CN" altLang="en-US" sz="1335" dirty="0">
                    <a:latin typeface="微软雅黑" panose="020B0503020204020204" pitchFamily="34" charset="-122"/>
                    <a:ea typeface="微软雅黑" panose="020B0503020204020204" pitchFamily="34" charset="-122"/>
                  </a:rPr>
                  <a:t>路标</a:t>
                </a:r>
                <a:endParaRPr lang="zh-CN" altLang="en-US" sz="1335" dirty="0">
                  <a:latin typeface="微软雅黑" panose="020B0503020204020204" pitchFamily="34" charset="-122"/>
                  <a:ea typeface="微软雅黑" panose="020B0503020204020204" pitchFamily="34" charset="-122"/>
                </a:endParaRPr>
              </a:p>
            </p:txBody>
          </p:sp>
        </p:grpSp>
        <p:sp>
          <p:nvSpPr>
            <p:cNvPr id="90" name="流程图: 过程 89"/>
            <p:cNvSpPr/>
            <p:nvPr/>
          </p:nvSpPr>
          <p:spPr>
            <a:xfrm>
              <a:off x="656640" y="1728785"/>
              <a:ext cx="2835240" cy="989121"/>
            </a:xfrm>
            <a:prstGeom prst="flowChartProcess">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1" name="矩形 90"/>
            <p:cNvSpPr/>
            <p:nvPr/>
          </p:nvSpPr>
          <p:spPr>
            <a:xfrm>
              <a:off x="4093520" y="2192888"/>
              <a:ext cx="562075" cy="558918"/>
            </a:xfrm>
            <a:prstGeom prst="rect">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200" dirty="0">
                  <a:solidFill>
                    <a:schemeClr val="tx1"/>
                  </a:solidFill>
                  <a:latin typeface="微软雅黑" panose="020B0503020204020204" pitchFamily="34" charset="-122"/>
                  <a:ea typeface="微软雅黑" panose="020B0503020204020204" pitchFamily="34" charset="-122"/>
                </a:rPr>
                <a:t>P-CDP</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92" name="五边形 91"/>
            <p:cNvSpPr/>
            <p:nvPr/>
          </p:nvSpPr>
          <p:spPr>
            <a:xfrm>
              <a:off x="710934" y="2070374"/>
              <a:ext cx="624503" cy="501980"/>
            </a:xfrm>
            <a:prstGeom prst="homePlate">
              <a:avLst>
                <a:gd name="adj" fmla="val 37906"/>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93" name="燕尾形 92"/>
            <p:cNvSpPr/>
            <p:nvPr/>
          </p:nvSpPr>
          <p:spPr>
            <a:xfrm>
              <a:off x="1198035" y="2070374"/>
              <a:ext cx="661215" cy="501980"/>
            </a:xfrm>
            <a:prstGeom prst="chevron">
              <a:avLst>
                <a:gd name="adj" fmla="val 37052"/>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solidFill>
              </a:endParaRPr>
            </a:p>
          </p:txBody>
        </p:sp>
        <p:sp>
          <p:nvSpPr>
            <p:cNvPr id="97" name="燕尾形 96"/>
            <p:cNvSpPr/>
            <p:nvPr/>
          </p:nvSpPr>
          <p:spPr>
            <a:xfrm>
              <a:off x="1721848" y="2070374"/>
              <a:ext cx="661215" cy="501980"/>
            </a:xfrm>
            <a:prstGeom prst="chevron">
              <a:avLst>
                <a:gd name="adj" fmla="val 37052"/>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solidFill>
              </a:endParaRPr>
            </a:p>
          </p:txBody>
        </p:sp>
        <p:sp>
          <p:nvSpPr>
            <p:cNvPr id="98" name="燕尾形 97"/>
            <p:cNvSpPr/>
            <p:nvPr/>
          </p:nvSpPr>
          <p:spPr>
            <a:xfrm>
              <a:off x="2245661" y="2070374"/>
              <a:ext cx="661215" cy="501980"/>
            </a:xfrm>
            <a:prstGeom prst="chevron">
              <a:avLst>
                <a:gd name="adj" fmla="val 37052"/>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solidFill>
              </a:endParaRPr>
            </a:p>
          </p:txBody>
        </p:sp>
        <p:sp>
          <p:nvSpPr>
            <p:cNvPr id="99" name="燕尾形 98"/>
            <p:cNvSpPr/>
            <p:nvPr/>
          </p:nvSpPr>
          <p:spPr>
            <a:xfrm>
              <a:off x="2769475" y="2070374"/>
              <a:ext cx="661215" cy="501980"/>
            </a:xfrm>
            <a:prstGeom prst="chevron">
              <a:avLst>
                <a:gd name="adj" fmla="val 37052"/>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solidFill>
                  <a:schemeClr val="tx1"/>
                </a:solidFill>
              </a:endParaRPr>
            </a:p>
          </p:txBody>
        </p:sp>
        <p:grpSp>
          <p:nvGrpSpPr>
            <p:cNvPr id="100" name="组合 99"/>
            <p:cNvGrpSpPr/>
            <p:nvPr/>
          </p:nvGrpSpPr>
          <p:grpSpPr>
            <a:xfrm>
              <a:off x="3371115" y="1692504"/>
              <a:ext cx="597914" cy="425863"/>
              <a:chOff x="2610133" y="4450143"/>
              <a:chExt cx="597914" cy="425863"/>
            </a:xfrm>
          </p:grpSpPr>
          <p:sp>
            <p:nvSpPr>
              <p:cNvPr id="101" name="流程图: 文档 100"/>
              <p:cNvSpPr/>
              <p:nvPr/>
            </p:nvSpPr>
            <p:spPr>
              <a:xfrm>
                <a:off x="2627784" y="4464807"/>
                <a:ext cx="533954" cy="411199"/>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02" name="文本框 101"/>
              <p:cNvSpPr txBox="1"/>
              <p:nvPr/>
            </p:nvSpPr>
            <p:spPr>
              <a:xfrm>
                <a:off x="2610133" y="4450143"/>
                <a:ext cx="597914" cy="376930"/>
              </a:xfrm>
              <a:prstGeom prst="rect">
                <a:avLst/>
              </a:prstGeom>
              <a:noFill/>
            </p:spPr>
            <p:txBody>
              <a:bodyPr wrap="square" rtlCol="0">
                <a:spAutoFit/>
              </a:bodyPr>
              <a:lstStyle/>
              <a:p>
                <a:pPr algn="ctr"/>
                <a:r>
                  <a:rPr lang="zh-CN" altLang="en-US" sz="1335" dirty="0">
                    <a:latin typeface="微软雅黑" panose="020B0503020204020204" pitchFamily="34" charset="-122"/>
                    <a:ea typeface="微软雅黑" panose="020B0503020204020204" pitchFamily="34" charset="-122"/>
                  </a:rPr>
                  <a:t>产品</a:t>
                </a:r>
                <a:endParaRPr lang="en-US" altLang="zh-CN" sz="1335" dirty="0">
                  <a:latin typeface="微软雅黑" panose="020B0503020204020204" pitchFamily="34" charset="-122"/>
                  <a:ea typeface="微软雅黑" panose="020B0503020204020204" pitchFamily="34" charset="-122"/>
                </a:endParaRPr>
              </a:p>
              <a:p>
                <a:pPr algn="ctr"/>
                <a:r>
                  <a:rPr lang="zh-CN" altLang="en-US" sz="1335" dirty="0">
                    <a:latin typeface="微软雅黑" panose="020B0503020204020204" pitchFamily="34" charset="-122"/>
                    <a:ea typeface="微软雅黑" panose="020B0503020204020204" pitchFamily="34" charset="-122"/>
                  </a:rPr>
                  <a:t>路标</a:t>
                </a:r>
                <a:endParaRPr lang="zh-CN" altLang="en-US" sz="1335" dirty="0">
                  <a:latin typeface="微软雅黑" panose="020B0503020204020204" pitchFamily="34" charset="-122"/>
                  <a:ea typeface="微软雅黑" panose="020B0503020204020204" pitchFamily="34" charset="-122"/>
                </a:endParaRPr>
              </a:p>
            </p:txBody>
          </p:sp>
        </p:grpSp>
        <p:sp>
          <p:nvSpPr>
            <p:cNvPr id="103" name="文本框 102"/>
            <p:cNvSpPr txBox="1"/>
            <p:nvPr/>
          </p:nvSpPr>
          <p:spPr>
            <a:xfrm>
              <a:off x="1345567" y="2129055"/>
              <a:ext cx="522565" cy="376930"/>
            </a:xfrm>
            <a:prstGeom prst="rect">
              <a:avLst/>
            </a:prstGeom>
            <a:noFill/>
          </p:spPr>
          <p:txBody>
            <a:bodyPr wrap="square" rtlCol="0">
              <a:spAutoFit/>
            </a:bodyPr>
            <a:lstStyle/>
            <a:p>
              <a:r>
                <a:rPr lang="zh-CN" altLang="en-US" sz="1335" dirty="0">
                  <a:latin typeface="微软雅黑" panose="020B0503020204020204" pitchFamily="34" charset="-122"/>
                  <a:ea typeface="微软雅黑" panose="020B0503020204020204" pitchFamily="34" charset="-122"/>
                </a:rPr>
                <a:t>市场策略</a:t>
              </a:r>
              <a:endParaRPr lang="zh-CN" altLang="en-US" sz="1335" dirty="0">
                <a:latin typeface="微软雅黑" panose="020B0503020204020204" pitchFamily="34" charset="-122"/>
                <a:ea typeface="微软雅黑" panose="020B0503020204020204" pitchFamily="34" charset="-122"/>
              </a:endParaRPr>
            </a:p>
          </p:txBody>
        </p:sp>
        <p:sp>
          <p:nvSpPr>
            <p:cNvPr id="104" name="文本框 103"/>
            <p:cNvSpPr txBox="1"/>
            <p:nvPr/>
          </p:nvSpPr>
          <p:spPr>
            <a:xfrm>
              <a:off x="755576" y="2126341"/>
              <a:ext cx="522565" cy="376930"/>
            </a:xfrm>
            <a:prstGeom prst="rect">
              <a:avLst/>
            </a:prstGeom>
            <a:noFill/>
          </p:spPr>
          <p:txBody>
            <a:bodyPr wrap="square" rtlCol="0">
              <a:spAutoFit/>
            </a:bodyPr>
            <a:lstStyle/>
            <a:p>
              <a:r>
                <a:rPr lang="zh-CN" altLang="en-US" sz="1335" dirty="0">
                  <a:latin typeface="微软雅黑" panose="020B0503020204020204" pitchFamily="34" charset="-122"/>
                  <a:ea typeface="微软雅黑" panose="020B0503020204020204" pitchFamily="34" charset="-122"/>
                </a:rPr>
                <a:t>专题分析</a:t>
              </a:r>
              <a:endParaRPr lang="zh-CN" altLang="en-US" sz="1335" dirty="0">
                <a:latin typeface="微软雅黑" panose="020B0503020204020204" pitchFamily="34" charset="-122"/>
                <a:ea typeface="微软雅黑" panose="020B0503020204020204" pitchFamily="34" charset="-122"/>
              </a:endParaRPr>
            </a:p>
          </p:txBody>
        </p:sp>
        <p:sp>
          <p:nvSpPr>
            <p:cNvPr id="105" name="文本框 104"/>
            <p:cNvSpPr txBox="1"/>
            <p:nvPr/>
          </p:nvSpPr>
          <p:spPr>
            <a:xfrm>
              <a:off x="1847795" y="2120397"/>
              <a:ext cx="522565" cy="376930"/>
            </a:xfrm>
            <a:prstGeom prst="rect">
              <a:avLst/>
            </a:prstGeom>
            <a:noFill/>
          </p:spPr>
          <p:txBody>
            <a:bodyPr wrap="square" rtlCol="0">
              <a:spAutoFit/>
            </a:bodyPr>
            <a:lstStyle/>
            <a:p>
              <a:r>
                <a:rPr lang="zh-CN" altLang="en-US" sz="1335" dirty="0">
                  <a:latin typeface="微软雅黑" panose="020B0503020204020204" pitchFamily="34" charset="-122"/>
                  <a:ea typeface="微软雅黑" panose="020B0503020204020204" pitchFamily="34" charset="-122"/>
                </a:rPr>
                <a:t>产品策略</a:t>
              </a:r>
              <a:endParaRPr lang="zh-CN" altLang="en-US" sz="1335" dirty="0">
                <a:latin typeface="微软雅黑" panose="020B0503020204020204" pitchFamily="34" charset="-122"/>
                <a:ea typeface="微软雅黑" panose="020B0503020204020204" pitchFamily="34" charset="-122"/>
              </a:endParaRPr>
            </a:p>
          </p:txBody>
        </p:sp>
        <p:sp>
          <p:nvSpPr>
            <p:cNvPr id="106" name="文本框 105"/>
            <p:cNvSpPr txBox="1"/>
            <p:nvPr/>
          </p:nvSpPr>
          <p:spPr>
            <a:xfrm>
              <a:off x="2346351" y="2132347"/>
              <a:ext cx="522565" cy="223090"/>
            </a:xfrm>
            <a:prstGeom prst="rect">
              <a:avLst/>
            </a:prstGeom>
            <a:noFill/>
          </p:spPr>
          <p:txBody>
            <a:bodyPr wrap="square" rtlCol="0">
              <a:spAutoFit/>
            </a:bodyPr>
            <a:lstStyle/>
            <a:p>
              <a:pPr algn="ctr"/>
              <a:r>
                <a:rPr lang="zh-CN" altLang="en-US" sz="1335" dirty="0">
                  <a:latin typeface="微软雅黑" panose="020B0503020204020204" pitchFamily="34" charset="-122"/>
                  <a:ea typeface="微软雅黑" panose="020B0503020204020204" pitchFamily="34" charset="-122"/>
                </a:rPr>
                <a:t>主计划</a:t>
              </a:r>
              <a:endParaRPr lang="zh-CN" altLang="en-US" sz="1335" dirty="0">
                <a:latin typeface="微软雅黑" panose="020B0503020204020204" pitchFamily="34" charset="-122"/>
                <a:ea typeface="微软雅黑" panose="020B0503020204020204" pitchFamily="34" charset="-122"/>
              </a:endParaRPr>
            </a:p>
          </p:txBody>
        </p:sp>
        <p:sp>
          <p:nvSpPr>
            <p:cNvPr id="107" name="文本框 106"/>
            <p:cNvSpPr txBox="1"/>
            <p:nvPr/>
          </p:nvSpPr>
          <p:spPr>
            <a:xfrm>
              <a:off x="2889751" y="2217553"/>
              <a:ext cx="522565" cy="223090"/>
            </a:xfrm>
            <a:prstGeom prst="rect">
              <a:avLst/>
            </a:prstGeom>
            <a:noFill/>
          </p:spPr>
          <p:txBody>
            <a:bodyPr wrap="square" rtlCol="0">
              <a:spAutoFit/>
            </a:bodyPr>
            <a:lstStyle/>
            <a:p>
              <a:pPr algn="ctr"/>
              <a:r>
                <a:rPr lang="zh-CN" altLang="en-US" sz="1335" dirty="0">
                  <a:latin typeface="微软雅黑" panose="020B0503020204020204" pitchFamily="34" charset="-122"/>
                  <a:ea typeface="微软雅黑" panose="020B0503020204020204" pitchFamily="34" charset="-122"/>
                </a:rPr>
                <a:t>路标</a:t>
              </a:r>
              <a:endParaRPr lang="zh-CN" altLang="en-US" sz="1335" dirty="0">
                <a:latin typeface="微软雅黑" panose="020B0503020204020204" pitchFamily="34" charset="-122"/>
                <a:ea typeface="微软雅黑" panose="020B0503020204020204" pitchFamily="34" charset="-122"/>
              </a:endParaRPr>
            </a:p>
          </p:txBody>
        </p:sp>
        <p:sp>
          <p:nvSpPr>
            <p:cNvPr id="108" name="下箭头 107"/>
            <p:cNvSpPr/>
            <p:nvPr/>
          </p:nvSpPr>
          <p:spPr>
            <a:xfrm>
              <a:off x="1868133" y="2738719"/>
              <a:ext cx="250968" cy="371714"/>
            </a:xfrm>
            <a:prstGeom prst="downArrow">
              <a:avLst/>
            </a:prstGeom>
            <a:solidFill>
              <a:srgbClr val="F67B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09" name="下箭头 108"/>
            <p:cNvSpPr/>
            <p:nvPr/>
          </p:nvSpPr>
          <p:spPr>
            <a:xfrm flipV="1">
              <a:off x="2368333" y="2725781"/>
              <a:ext cx="250968" cy="371714"/>
            </a:xfrm>
            <a:prstGeom prst="downArrow">
              <a:avLst/>
            </a:prstGeom>
            <a:solidFill>
              <a:srgbClr val="F67B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nvGrpSpPr>
            <p:cNvPr id="110" name="组合 109"/>
            <p:cNvGrpSpPr/>
            <p:nvPr/>
          </p:nvGrpSpPr>
          <p:grpSpPr>
            <a:xfrm>
              <a:off x="4437296" y="1922817"/>
              <a:ext cx="597914" cy="425863"/>
              <a:chOff x="2610133" y="4450143"/>
              <a:chExt cx="597914" cy="425863"/>
            </a:xfrm>
          </p:grpSpPr>
          <p:sp>
            <p:nvSpPr>
              <p:cNvPr id="111" name="流程图: 文档 110"/>
              <p:cNvSpPr/>
              <p:nvPr/>
            </p:nvSpPr>
            <p:spPr>
              <a:xfrm>
                <a:off x="2627784" y="4464807"/>
                <a:ext cx="533954" cy="411199"/>
              </a:xfrm>
              <a:prstGeom prst="flowChartDocumen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2" name="文本框 111"/>
              <p:cNvSpPr txBox="1"/>
              <p:nvPr/>
            </p:nvSpPr>
            <p:spPr>
              <a:xfrm>
                <a:off x="2610133" y="4450143"/>
                <a:ext cx="597914" cy="376930"/>
              </a:xfrm>
              <a:prstGeom prst="rect">
                <a:avLst/>
              </a:prstGeom>
              <a:noFill/>
            </p:spPr>
            <p:txBody>
              <a:bodyPr wrap="square" rtlCol="0">
                <a:spAutoFit/>
              </a:bodyPr>
              <a:lstStyle/>
              <a:p>
                <a:pPr algn="ctr"/>
                <a:r>
                  <a:rPr lang="zh-CN" altLang="en-US" sz="1335" dirty="0">
                    <a:latin typeface="微软雅黑" panose="020B0503020204020204" pitchFamily="34" charset="-122"/>
                    <a:ea typeface="微软雅黑" panose="020B0503020204020204" pitchFamily="34" charset="-122"/>
                  </a:rPr>
                  <a:t>项目任务书</a:t>
                </a:r>
                <a:endParaRPr lang="zh-CN" altLang="en-US" sz="1335" dirty="0">
                  <a:latin typeface="微软雅黑" panose="020B0503020204020204" pitchFamily="34" charset="-122"/>
                  <a:ea typeface="微软雅黑" panose="020B0503020204020204" pitchFamily="34" charset="-122"/>
                </a:endParaRPr>
              </a:p>
            </p:txBody>
          </p:sp>
        </p:grpSp>
        <p:grpSp>
          <p:nvGrpSpPr>
            <p:cNvPr id="113" name="组合 112"/>
            <p:cNvGrpSpPr/>
            <p:nvPr/>
          </p:nvGrpSpPr>
          <p:grpSpPr>
            <a:xfrm>
              <a:off x="5706144" y="1553198"/>
              <a:ext cx="2538264" cy="1146285"/>
              <a:chOff x="4161724" y="3617547"/>
              <a:chExt cx="2538264" cy="1146285"/>
            </a:xfrm>
          </p:grpSpPr>
          <p:sp>
            <p:nvSpPr>
              <p:cNvPr id="114" name="矩形 113"/>
              <p:cNvSpPr/>
              <p:nvPr/>
            </p:nvSpPr>
            <p:spPr>
              <a:xfrm>
                <a:off x="4530323" y="4500259"/>
                <a:ext cx="1791078" cy="2457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chemeClr val="tx1"/>
                    </a:solidFill>
                    <a:latin typeface="微软雅黑" panose="020B0503020204020204" pitchFamily="34" charset="-122"/>
                    <a:ea typeface="微软雅黑" panose="020B0503020204020204" pitchFamily="34" charset="-122"/>
                  </a:rPr>
                  <a:t>产品开发流程</a:t>
                </a:r>
                <a:r>
                  <a:rPr lang="en-US" altLang="zh-CN" sz="1400" b="1" dirty="0">
                    <a:solidFill>
                      <a:schemeClr val="tx1"/>
                    </a:solidFill>
                    <a:latin typeface="微软雅黑" panose="020B0503020204020204" pitchFamily="34" charset="-122"/>
                    <a:ea typeface="微软雅黑" panose="020B0503020204020204" pitchFamily="34" charset="-122"/>
                  </a:rPr>
                  <a:t>IPD</a:t>
                </a:r>
                <a:endParaRPr lang="zh-CN" altLang="en-US" sz="1400" b="1" dirty="0">
                  <a:solidFill>
                    <a:schemeClr val="tx1"/>
                  </a:solidFill>
                  <a:latin typeface="微软雅黑" panose="020B0503020204020204" pitchFamily="34" charset="-122"/>
                  <a:ea typeface="微软雅黑" panose="020B0503020204020204" pitchFamily="34" charset="-122"/>
                </a:endParaRPr>
              </a:p>
            </p:txBody>
          </p:sp>
          <p:grpSp>
            <p:nvGrpSpPr>
              <p:cNvPr id="115" name="组合 114"/>
              <p:cNvGrpSpPr/>
              <p:nvPr/>
            </p:nvGrpSpPr>
            <p:grpSpPr>
              <a:xfrm>
                <a:off x="4291008" y="3753886"/>
                <a:ext cx="2262192" cy="786807"/>
                <a:chOff x="3908644" y="3166362"/>
                <a:chExt cx="2262192" cy="786807"/>
              </a:xfrm>
            </p:grpSpPr>
            <p:grpSp>
              <p:nvGrpSpPr>
                <p:cNvPr id="117" name="组合 116"/>
                <p:cNvGrpSpPr/>
                <p:nvPr/>
              </p:nvGrpSpPr>
              <p:grpSpPr>
                <a:xfrm>
                  <a:off x="3908644" y="3166362"/>
                  <a:ext cx="360040" cy="786807"/>
                  <a:chOff x="1662662" y="3653777"/>
                  <a:chExt cx="360040" cy="671468"/>
                </a:xfrm>
              </p:grpSpPr>
              <p:sp>
                <p:nvSpPr>
                  <p:cNvPr id="123" name="梯形 122"/>
                  <p:cNvSpPr/>
                  <p:nvPr/>
                </p:nvSpPr>
                <p:spPr>
                  <a:xfrm rot="5400000">
                    <a:off x="1506948" y="3809491"/>
                    <a:ext cx="671468" cy="360040"/>
                  </a:xfrm>
                  <a:prstGeom prst="trapezoid">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微软雅黑" panose="020B0503020204020204" pitchFamily="34" charset="-122"/>
                      <a:ea typeface="微软雅黑" panose="020B0503020204020204" pitchFamily="34" charset="-122"/>
                    </a:endParaRPr>
                  </a:p>
                </p:txBody>
              </p:sp>
              <p:sp>
                <p:nvSpPr>
                  <p:cNvPr id="124" name="矩形 123"/>
                  <p:cNvSpPr/>
                  <p:nvPr/>
                </p:nvSpPr>
                <p:spPr>
                  <a:xfrm>
                    <a:off x="1732732" y="3883540"/>
                    <a:ext cx="211266" cy="211942"/>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4000" rIns="240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概念</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118" name="矩形 117"/>
                <p:cNvSpPr/>
                <p:nvPr/>
              </p:nvSpPr>
              <p:spPr>
                <a:xfrm>
                  <a:off x="4608197" y="3333730"/>
                  <a:ext cx="565718" cy="460800"/>
                </a:xfrm>
                <a:prstGeom prst="rect">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开</a:t>
                  </a:r>
                  <a:endParaRPr lang="en-US" altLang="zh-CN" sz="1200" dirty="0">
                    <a:solidFill>
                      <a:schemeClr val="tx1"/>
                    </a:solidFill>
                    <a:latin typeface="微软雅黑" panose="020B0503020204020204" pitchFamily="34" charset="-122"/>
                    <a:ea typeface="微软雅黑" panose="020B0503020204020204" pitchFamily="34" charset="-122"/>
                  </a:endParaRPr>
                </a:p>
                <a:p>
                  <a:pPr algn="ctr"/>
                  <a:r>
                    <a:rPr lang="zh-CN" altLang="en-US" sz="1200" dirty="0">
                      <a:solidFill>
                        <a:schemeClr val="tx1"/>
                      </a:solidFill>
                      <a:latin typeface="微软雅黑" panose="020B0503020204020204" pitchFamily="34" charset="-122"/>
                      <a:ea typeface="微软雅黑" panose="020B0503020204020204" pitchFamily="34" charset="-122"/>
                    </a:rPr>
                    <a:t>发</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19" name="矩形 118"/>
                <p:cNvSpPr/>
                <p:nvPr/>
              </p:nvSpPr>
              <p:spPr>
                <a:xfrm>
                  <a:off x="5568353" y="3333730"/>
                  <a:ext cx="602483" cy="460800"/>
                </a:xfrm>
                <a:prstGeom prst="rect">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发布</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0" name="矩形 119"/>
                <p:cNvSpPr/>
                <p:nvPr/>
              </p:nvSpPr>
              <p:spPr>
                <a:xfrm>
                  <a:off x="5180765" y="3333730"/>
                  <a:ext cx="387588" cy="460800"/>
                </a:xfrm>
                <a:prstGeom prst="rect">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验证</a:t>
                  </a:r>
                  <a:endParaRPr lang="zh-CN" altLang="en-US" sz="1200" dirty="0">
                    <a:solidFill>
                      <a:schemeClr val="tx1"/>
                    </a:solidFill>
                    <a:latin typeface="微软雅黑" panose="020B0503020204020204" pitchFamily="34" charset="-122"/>
                    <a:ea typeface="微软雅黑" panose="020B0503020204020204" pitchFamily="34" charset="-122"/>
                  </a:endParaRPr>
                </a:p>
              </p:txBody>
            </p:sp>
            <p:sp>
              <p:nvSpPr>
                <p:cNvPr id="121" name="梯形 120"/>
                <p:cNvSpPr/>
                <p:nvPr/>
              </p:nvSpPr>
              <p:spPr>
                <a:xfrm rot="5400000">
                  <a:off x="4135194" y="3393775"/>
                  <a:ext cx="604064" cy="331982"/>
                </a:xfrm>
                <a:prstGeom prst="trapezoid">
                  <a:avLst>
                    <a:gd name="adj" fmla="val 22070"/>
                  </a:avLst>
                </a:prstGeom>
                <a:solidFill>
                  <a:srgbClr val="00B05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dirty="0">
                    <a:latin typeface="微软雅黑" panose="020B0503020204020204" pitchFamily="34" charset="-122"/>
                    <a:ea typeface="微软雅黑" panose="020B0503020204020204" pitchFamily="34" charset="-122"/>
                  </a:endParaRPr>
                </a:p>
              </p:txBody>
            </p:sp>
            <p:sp>
              <p:nvSpPr>
                <p:cNvPr id="122" name="矩形 121"/>
                <p:cNvSpPr/>
                <p:nvPr/>
              </p:nvSpPr>
              <p:spPr>
                <a:xfrm>
                  <a:off x="4351419" y="3435592"/>
                  <a:ext cx="160159" cy="248348"/>
                </a:xfrm>
                <a:prstGeom prst="rect">
                  <a:avLst/>
                </a:prstGeom>
                <a:solidFill>
                  <a:srgbClr val="00B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24000" rIns="24000" rtlCol="0" anchor="ctr"/>
                <a:lstStyle/>
                <a:p>
                  <a:pPr algn="ctr"/>
                  <a:r>
                    <a:rPr lang="zh-CN" altLang="en-US" sz="1200" dirty="0">
                      <a:solidFill>
                        <a:schemeClr val="tx1"/>
                      </a:solidFill>
                      <a:latin typeface="微软雅黑" panose="020B0503020204020204" pitchFamily="34" charset="-122"/>
                      <a:ea typeface="微软雅黑" panose="020B0503020204020204" pitchFamily="34" charset="-122"/>
                    </a:rPr>
                    <a:t>计划</a:t>
                  </a:r>
                  <a:endParaRPr lang="zh-CN" altLang="en-US" sz="1200" dirty="0">
                    <a:solidFill>
                      <a:schemeClr val="tx1"/>
                    </a:solidFill>
                    <a:latin typeface="微软雅黑" panose="020B0503020204020204" pitchFamily="34" charset="-122"/>
                    <a:ea typeface="微软雅黑" panose="020B0503020204020204" pitchFamily="34" charset="-122"/>
                  </a:endParaRPr>
                </a:p>
              </p:txBody>
            </p:sp>
          </p:grpSp>
          <p:sp>
            <p:nvSpPr>
              <p:cNvPr id="116" name="矩形 115"/>
              <p:cNvSpPr/>
              <p:nvPr/>
            </p:nvSpPr>
            <p:spPr>
              <a:xfrm>
                <a:off x="4161724" y="3617547"/>
                <a:ext cx="2538264" cy="114628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cxnSp>
          <p:nvCxnSpPr>
            <p:cNvPr id="128" name="肘形连接符 127"/>
            <p:cNvCxnSpPr>
              <a:stCxn id="90" idx="3"/>
              <a:endCxn id="91" idx="1"/>
            </p:cNvCxnSpPr>
            <p:nvPr/>
          </p:nvCxnSpPr>
          <p:spPr>
            <a:xfrm>
              <a:off x="3491880" y="2223346"/>
              <a:ext cx="601640" cy="24900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0" name="肘形连接符 129"/>
            <p:cNvCxnSpPr>
              <a:stCxn id="91" idx="3"/>
              <a:endCxn id="116" idx="1"/>
            </p:cNvCxnSpPr>
            <p:nvPr/>
          </p:nvCxnSpPr>
          <p:spPr>
            <a:xfrm flipV="1">
              <a:off x="4655595" y="2126341"/>
              <a:ext cx="1050549" cy="34600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40" name="下箭头 139"/>
            <p:cNvSpPr/>
            <p:nvPr/>
          </p:nvSpPr>
          <p:spPr>
            <a:xfrm>
              <a:off x="7945743" y="2745655"/>
              <a:ext cx="250968" cy="371714"/>
            </a:xfrm>
            <a:prstGeom prst="downArrow">
              <a:avLst/>
            </a:prstGeom>
            <a:solidFill>
              <a:srgbClr val="F67B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1" name="下箭头 140"/>
            <p:cNvSpPr/>
            <p:nvPr/>
          </p:nvSpPr>
          <p:spPr>
            <a:xfrm flipV="1">
              <a:off x="7562900" y="2732617"/>
              <a:ext cx="250968" cy="371714"/>
            </a:xfrm>
            <a:prstGeom prst="downArrow">
              <a:avLst/>
            </a:prstGeom>
            <a:solidFill>
              <a:srgbClr val="F67B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42" name="下箭头 141"/>
            <p:cNvSpPr/>
            <p:nvPr/>
          </p:nvSpPr>
          <p:spPr>
            <a:xfrm flipV="1">
              <a:off x="5967067" y="2745655"/>
              <a:ext cx="250968" cy="371714"/>
            </a:xfrm>
            <a:prstGeom prst="downArrow">
              <a:avLst/>
            </a:prstGeom>
            <a:solidFill>
              <a:srgbClr val="F67B37"/>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147" name="文本框 146"/>
          <p:cNvSpPr txBox="1"/>
          <p:nvPr/>
        </p:nvSpPr>
        <p:spPr>
          <a:xfrm>
            <a:off x="565547" y="1988840"/>
            <a:ext cx="717472" cy="954300"/>
          </a:xfrm>
          <a:prstGeom prst="rect">
            <a:avLst/>
          </a:prstGeom>
          <a:noFill/>
        </p:spPr>
        <p:txBody>
          <a:bodyPr wrap="square" rtlCol="0">
            <a:spAutoFit/>
          </a:bodyPr>
          <a:lstStyle/>
          <a:p>
            <a:r>
              <a:rPr lang="zh-CN" altLang="en-US" sz="1865" b="1" dirty="0"/>
              <a:t>产品管理体系</a:t>
            </a:r>
            <a:endParaRPr lang="zh-CN" altLang="en-US" sz="1865" b="1" dirty="0"/>
          </a:p>
        </p:txBody>
      </p:sp>
      <p:sp>
        <p:nvSpPr>
          <p:cNvPr id="148" name="文本框 147"/>
          <p:cNvSpPr txBox="1"/>
          <p:nvPr/>
        </p:nvSpPr>
        <p:spPr>
          <a:xfrm>
            <a:off x="565499" y="4091668"/>
            <a:ext cx="717472" cy="954300"/>
          </a:xfrm>
          <a:prstGeom prst="rect">
            <a:avLst/>
          </a:prstGeom>
          <a:noFill/>
        </p:spPr>
        <p:txBody>
          <a:bodyPr wrap="square" rtlCol="0">
            <a:spAutoFit/>
          </a:bodyPr>
          <a:lstStyle/>
          <a:p>
            <a:r>
              <a:rPr lang="zh-CN" altLang="en-US" sz="1865" b="1" dirty="0"/>
              <a:t>技术管理体系</a:t>
            </a:r>
            <a:endParaRPr lang="zh-CN" altLang="en-US" sz="1865" b="1"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6" y="313597"/>
            <a:ext cx="11737289"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2.2.5</a:t>
            </a:r>
            <a:r>
              <a:rPr lang="zh-CN" altLang="en-US" sz="3200" b="1" dirty="0">
                <a:solidFill>
                  <a:schemeClr val="bg1"/>
                </a:solidFill>
                <a:latin typeface="微软雅黑" panose="020B0503020204020204" pitchFamily="34" charset="-122"/>
                <a:ea typeface="微软雅黑" panose="020B0503020204020204" pitchFamily="34" charset="-122"/>
              </a:rPr>
              <a:t>：</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小结：结构化流程的关键词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 name="灯片编号占位符 9"/>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84" name="文本框 83"/>
          <p:cNvSpPr txBox="1"/>
          <p:nvPr/>
        </p:nvSpPr>
        <p:spPr>
          <a:xfrm>
            <a:off x="1671015" y="1516409"/>
            <a:ext cx="8387385" cy="3798476"/>
          </a:xfrm>
          <a:prstGeom prst="rect">
            <a:avLst/>
          </a:prstGeom>
          <a:noFill/>
          <a:ln w="19050">
            <a:noFill/>
          </a:ln>
        </p:spPr>
        <p:txBody>
          <a:bodyPr wrap="square" rtlCol="0">
            <a:spAutoFit/>
          </a:bodyPr>
          <a:lstStyle/>
          <a:p>
            <a:pPr defTabSz="1219200" eaLnBrk="1" fontAlgn="auto" hangingPunct="1">
              <a:lnSpc>
                <a:spcPct val="130000"/>
              </a:lnSpc>
              <a:spcBef>
                <a:spcPts val="800"/>
              </a:spcBef>
              <a:spcAft>
                <a:spcPts val="0"/>
              </a:spcAft>
            </a:pPr>
            <a:r>
              <a:rPr lang="zh-CN" altLang="en-US" sz="1865" b="1" dirty="0">
                <a:solidFill>
                  <a:prstClr val="black"/>
                </a:solidFill>
                <a:latin typeface="微软雅黑" panose="020B0503020204020204" pitchFamily="34" charset="-122"/>
                <a:ea typeface="微软雅黑" panose="020B0503020204020204" pitchFamily="34" charset="-122"/>
              </a:rPr>
              <a:t>统一结构：</a:t>
            </a:r>
            <a:endParaRPr lang="en-US" altLang="zh-CN" sz="1865" b="1" dirty="0">
              <a:solidFill>
                <a:prstClr val="black"/>
              </a:solidFill>
              <a:latin typeface="微软雅黑" panose="020B0503020204020204" pitchFamily="34" charset="-122"/>
              <a:ea typeface="微软雅黑" panose="020B0503020204020204" pitchFamily="34" charset="-122"/>
            </a:endParaRPr>
          </a:p>
          <a:p>
            <a:pPr marL="342900" indent="-342900" defTabSz="1219200" eaLnBrk="1" fontAlgn="auto" hangingPunct="1">
              <a:lnSpc>
                <a:spcPct val="130000"/>
              </a:lnSpc>
              <a:spcBef>
                <a:spcPts val="800"/>
              </a:spcBef>
              <a:spcAft>
                <a:spcPts val="0"/>
              </a:spcAft>
              <a:buFont typeface="Arial" panose="020B0604020202020204" pitchFamily="34" charset="0"/>
              <a:buChar char="•"/>
            </a:pPr>
            <a:r>
              <a:rPr lang="zh-CN" altLang="en-US" sz="1865" dirty="0">
                <a:solidFill>
                  <a:prstClr val="black"/>
                </a:solidFill>
                <a:latin typeface="微软雅黑" panose="020B0503020204020204" pitchFamily="34" charset="-122"/>
                <a:ea typeface="微软雅黑" panose="020B0503020204020204" pitchFamily="34" charset="-122"/>
              </a:rPr>
              <a:t>每个子业务流程（解决方案、产品</a:t>
            </a:r>
            <a:r>
              <a:rPr lang="en-US" altLang="zh-CN" sz="1865" dirty="0">
                <a:solidFill>
                  <a:prstClr val="black"/>
                </a:solidFill>
                <a:latin typeface="微软雅黑" panose="020B0503020204020204" pitchFamily="34" charset="-122"/>
                <a:ea typeface="微软雅黑" panose="020B0503020204020204" pitchFamily="34" charset="-122"/>
              </a:rPr>
              <a:t>/</a:t>
            </a:r>
            <a:r>
              <a:rPr lang="zh-CN" altLang="en-US" sz="1865" dirty="0">
                <a:solidFill>
                  <a:prstClr val="black"/>
                </a:solidFill>
                <a:latin typeface="微软雅黑" panose="020B0503020204020204" pitchFamily="34" charset="-122"/>
                <a:ea typeface="微软雅黑" panose="020B0503020204020204" pitchFamily="34" charset="-122"/>
              </a:rPr>
              <a:t>技术开发、合作开发、服务产品）</a:t>
            </a:r>
            <a:endParaRPr lang="en-US" altLang="zh-CN" sz="1865" dirty="0">
              <a:solidFill>
                <a:prstClr val="black"/>
              </a:solidFill>
              <a:latin typeface="微软雅黑" panose="020B0503020204020204" pitchFamily="34" charset="-122"/>
              <a:ea typeface="微软雅黑" panose="020B0503020204020204" pitchFamily="34" charset="-122"/>
            </a:endParaRPr>
          </a:p>
          <a:p>
            <a:pPr marL="342900" indent="-342900" defTabSz="1219200" eaLnBrk="1" fontAlgn="auto" hangingPunct="1">
              <a:lnSpc>
                <a:spcPct val="130000"/>
              </a:lnSpc>
              <a:spcBef>
                <a:spcPts val="800"/>
              </a:spcBef>
              <a:spcAft>
                <a:spcPts val="0"/>
              </a:spcAft>
              <a:buFont typeface="Arial" panose="020B0604020202020204" pitchFamily="34" charset="0"/>
              <a:buChar char="•"/>
            </a:pPr>
            <a:r>
              <a:rPr lang="zh-CN" altLang="en-US" sz="1865" dirty="0">
                <a:solidFill>
                  <a:prstClr val="black"/>
                </a:solidFill>
                <a:latin typeface="微软雅黑" panose="020B0503020204020204" pitchFamily="34" charset="-122"/>
                <a:ea typeface="微软雅黑" panose="020B0503020204020204" pitchFamily="34" charset="-122"/>
              </a:rPr>
              <a:t>均使用</a:t>
            </a:r>
            <a:r>
              <a:rPr lang="en-US" altLang="zh-CN" sz="1865" dirty="0">
                <a:solidFill>
                  <a:prstClr val="black"/>
                </a:solidFill>
                <a:latin typeface="微软雅黑" panose="020B0503020204020204" pitchFamily="34" charset="-122"/>
                <a:ea typeface="微软雅黑" panose="020B0503020204020204" pitchFamily="34" charset="-122"/>
              </a:rPr>
              <a:t>TR</a:t>
            </a:r>
            <a:r>
              <a:rPr lang="zh-CN" altLang="en-US" sz="1865" dirty="0">
                <a:solidFill>
                  <a:prstClr val="black"/>
                </a:solidFill>
                <a:latin typeface="微软雅黑" panose="020B0503020204020204" pitchFamily="34" charset="-122"/>
                <a:ea typeface="微软雅黑" panose="020B0503020204020204" pitchFamily="34" charset="-122"/>
              </a:rPr>
              <a:t>，</a:t>
            </a:r>
            <a:r>
              <a:rPr lang="en-US" altLang="zh-CN" sz="1865" dirty="0">
                <a:solidFill>
                  <a:prstClr val="black"/>
                </a:solidFill>
                <a:latin typeface="微软雅黑" panose="020B0503020204020204" pitchFamily="34" charset="-122"/>
                <a:ea typeface="微软雅黑" panose="020B0503020204020204" pitchFamily="34" charset="-122"/>
              </a:rPr>
              <a:t>DCP</a:t>
            </a:r>
            <a:r>
              <a:rPr lang="zh-CN" altLang="en-US" sz="1865" dirty="0">
                <a:solidFill>
                  <a:prstClr val="black"/>
                </a:solidFill>
                <a:latin typeface="微软雅黑" panose="020B0503020204020204" pitchFamily="34" charset="-122"/>
                <a:ea typeface="微软雅黑" panose="020B0503020204020204" pitchFamily="34" charset="-122"/>
              </a:rPr>
              <a:t>框架结构和组织团队模式； </a:t>
            </a:r>
            <a:endParaRPr lang="en-US" altLang="zh-CN" sz="1865" dirty="0">
              <a:solidFill>
                <a:prstClr val="black"/>
              </a:solidFill>
              <a:latin typeface="微软雅黑" panose="020B0503020204020204" pitchFamily="34" charset="-122"/>
              <a:ea typeface="微软雅黑" panose="020B0503020204020204" pitchFamily="34" charset="-122"/>
            </a:endParaRPr>
          </a:p>
          <a:p>
            <a:pPr marL="342900" indent="-342900" defTabSz="1219200" eaLnBrk="1" fontAlgn="auto" hangingPunct="1">
              <a:lnSpc>
                <a:spcPct val="130000"/>
              </a:lnSpc>
              <a:spcBef>
                <a:spcPts val="800"/>
              </a:spcBef>
              <a:spcAft>
                <a:spcPts val="0"/>
              </a:spcAft>
              <a:buFont typeface="Arial" panose="020B0604020202020204" pitchFamily="34" charset="0"/>
              <a:buChar char="•"/>
            </a:pPr>
            <a:r>
              <a:rPr lang="zh-CN" altLang="en-US" sz="1865" dirty="0">
                <a:solidFill>
                  <a:prstClr val="black"/>
                </a:solidFill>
                <a:latin typeface="微软雅黑" panose="020B0503020204020204" pitchFamily="34" charset="-122"/>
                <a:ea typeface="微软雅黑" panose="020B0503020204020204" pitchFamily="34" charset="-122"/>
              </a:rPr>
              <a:t>在统一结构下适配</a:t>
            </a:r>
            <a:r>
              <a:rPr lang="en-US" altLang="zh-CN" sz="1865" dirty="0">
                <a:solidFill>
                  <a:prstClr val="black"/>
                </a:solidFill>
                <a:latin typeface="微软雅黑" panose="020B0503020204020204" pitchFamily="34" charset="-122"/>
                <a:ea typeface="微软雅黑" panose="020B0503020204020204" pitchFamily="34" charset="-122"/>
              </a:rPr>
              <a:t>TR</a:t>
            </a:r>
            <a:r>
              <a:rPr lang="zh-CN" altLang="en-US" sz="1865" dirty="0">
                <a:solidFill>
                  <a:prstClr val="black"/>
                </a:solidFill>
                <a:latin typeface="微软雅黑" panose="020B0503020204020204" pitchFamily="34" charset="-122"/>
                <a:ea typeface="微软雅黑" panose="020B0503020204020204" pitchFamily="34" charset="-122"/>
              </a:rPr>
              <a:t>，</a:t>
            </a:r>
            <a:r>
              <a:rPr lang="en-US" altLang="zh-CN" sz="1865" dirty="0">
                <a:solidFill>
                  <a:prstClr val="black"/>
                </a:solidFill>
                <a:latin typeface="微软雅黑" panose="020B0503020204020204" pitchFamily="34" charset="-122"/>
                <a:ea typeface="微软雅黑" panose="020B0503020204020204" pitchFamily="34" charset="-122"/>
              </a:rPr>
              <a:t>DCP</a:t>
            </a:r>
            <a:r>
              <a:rPr lang="zh-CN" altLang="en-US" sz="1865" dirty="0">
                <a:solidFill>
                  <a:prstClr val="black"/>
                </a:solidFill>
                <a:latin typeface="微软雅黑" panose="020B0503020204020204" pitchFamily="34" charset="-122"/>
                <a:ea typeface="微软雅黑" panose="020B0503020204020204" pitchFamily="34" charset="-122"/>
              </a:rPr>
              <a:t>的具体控制要求；</a:t>
            </a:r>
            <a:endParaRPr lang="en-US" altLang="zh-CN" sz="1865" dirty="0">
              <a:solidFill>
                <a:prstClr val="black"/>
              </a:solidFill>
              <a:latin typeface="微软雅黑" panose="020B0503020204020204" pitchFamily="34" charset="-122"/>
              <a:ea typeface="微软雅黑" panose="020B0503020204020204" pitchFamily="34" charset="-122"/>
            </a:endParaRPr>
          </a:p>
          <a:p>
            <a:pPr defTabSz="1219200" eaLnBrk="1" fontAlgn="auto" hangingPunct="1">
              <a:lnSpc>
                <a:spcPct val="130000"/>
              </a:lnSpc>
              <a:spcBef>
                <a:spcPts val="800"/>
              </a:spcBef>
              <a:spcAft>
                <a:spcPts val="0"/>
              </a:spcAft>
            </a:pPr>
            <a:r>
              <a:rPr lang="zh-CN" altLang="en-US" sz="1865" b="1" dirty="0">
                <a:solidFill>
                  <a:prstClr val="black"/>
                </a:solidFill>
                <a:latin typeface="微软雅黑" panose="020B0503020204020204" pitchFamily="34" charset="-122"/>
                <a:ea typeface="微软雅黑" panose="020B0503020204020204" pitchFamily="34" charset="-122"/>
              </a:rPr>
              <a:t>分层：</a:t>
            </a:r>
            <a:endParaRPr lang="en-US" altLang="zh-CN" sz="1865" b="1" dirty="0">
              <a:solidFill>
                <a:prstClr val="black"/>
              </a:solidFill>
              <a:latin typeface="微软雅黑" panose="020B0503020204020204" pitchFamily="34" charset="-122"/>
              <a:ea typeface="微软雅黑" panose="020B0503020204020204" pitchFamily="34" charset="-122"/>
            </a:endParaRPr>
          </a:p>
          <a:p>
            <a:pPr marL="342900" indent="-342900" defTabSz="1219200" eaLnBrk="1" fontAlgn="auto" hangingPunct="1">
              <a:lnSpc>
                <a:spcPct val="130000"/>
              </a:lnSpc>
              <a:spcBef>
                <a:spcPts val="800"/>
              </a:spcBef>
              <a:spcAft>
                <a:spcPts val="0"/>
              </a:spcAft>
              <a:buFont typeface="Arial" panose="020B0604020202020204" pitchFamily="34" charset="0"/>
              <a:buChar char="•"/>
            </a:pPr>
            <a:r>
              <a:rPr lang="zh-CN" altLang="en-US" sz="1865" dirty="0">
                <a:solidFill>
                  <a:prstClr val="black"/>
                </a:solidFill>
                <a:latin typeface="微软雅黑" panose="020B0503020204020204" pitchFamily="34" charset="-122"/>
                <a:ea typeface="微软雅黑" panose="020B0503020204020204" pitchFamily="34" charset="-122"/>
              </a:rPr>
              <a:t>每个子业务流程内按照功能域分层</a:t>
            </a:r>
            <a:endParaRPr lang="en-US" altLang="zh-CN" sz="1865" dirty="0">
              <a:solidFill>
                <a:prstClr val="black"/>
              </a:solidFill>
              <a:latin typeface="微软雅黑" panose="020B0503020204020204" pitchFamily="34" charset="-122"/>
              <a:ea typeface="微软雅黑" panose="020B0503020204020204" pitchFamily="34" charset="-122"/>
            </a:endParaRPr>
          </a:p>
          <a:p>
            <a:pPr marL="342900" indent="-342900" defTabSz="1219200" eaLnBrk="1" fontAlgn="auto" hangingPunct="1">
              <a:lnSpc>
                <a:spcPct val="130000"/>
              </a:lnSpc>
              <a:spcBef>
                <a:spcPts val="800"/>
              </a:spcBef>
              <a:spcAft>
                <a:spcPts val="0"/>
              </a:spcAft>
              <a:buFont typeface="Arial" panose="020B0604020202020204" pitchFamily="34" charset="0"/>
              <a:buChar char="•"/>
            </a:pPr>
            <a:r>
              <a:rPr lang="zh-CN" altLang="en-US" sz="1865" dirty="0">
                <a:solidFill>
                  <a:prstClr val="black"/>
                </a:solidFill>
                <a:latin typeface="微软雅黑" panose="020B0503020204020204" pitchFamily="34" charset="-122"/>
                <a:ea typeface="微软雅黑" panose="020B0503020204020204" pitchFamily="34" charset="-122"/>
              </a:rPr>
              <a:t>每个功能域根据业务复杂度和组织复杂度可以再分层</a:t>
            </a:r>
            <a:endParaRPr lang="en-US" altLang="zh-CN" sz="1865" dirty="0">
              <a:solidFill>
                <a:prstClr val="black"/>
              </a:solidFill>
              <a:latin typeface="微软雅黑" panose="020B0503020204020204" pitchFamily="34" charset="-122"/>
              <a:ea typeface="微软雅黑" panose="020B0503020204020204" pitchFamily="34" charset="-122"/>
            </a:endParaRPr>
          </a:p>
          <a:p>
            <a:pPr marL="342900" indent="-342900" defTabSz="1219200" eaLnBrk="1" fontAlgn="auto" hangingPunct="1">
              <a:lnSpc>
                <a:spcPct val="130000"/>
              </a:lnSpc>
              <a:spcBef>
                <a:spcPts val="800"/>
              </a:spcBef>
              <a:spcAft>
                <a:spcPts val="0"/>
              </a:spcAft>
              <a:buFont typeface="Arial" panose="020B0604020202020204" pitchFamily="34" charset="0"/>
              <a:buChar char="•"/>
            </a:pPr>
            <a:r>
              <a:rPr lang="zh-CN" altLang="en-US" sz="1865" dirty="0">
                <a:solidFill>
                  <a:prstClr val="black"/>
                </a:solidFill>
                <a:latin typeface="微软雅黑" panose="020B0503020204020204" pitchFamily="34" charset="-122"/>
                <a:ea typeface="微软雅黑" panose="020B0503020204020204" pitchFamily="34" charset="-122"/>
              </a:rPr>
              <a:t>通过 </a:t>
            </a:r>
            <a:r>
              <a:rPr lang="en-US" altLang="zh-CN" sz="1865" dirty="0">
                <a:solidFill>
                  <a:prstClr val="black"/>
                </a:solidFill>
                <a:latin typeface="微软雅黑" panose="020B0503020204020204" pitchFamily="34" charset="-122"/>
                <a:ea typeface="微软雅黑" panose="020B0503020204020204" pitchFamily="34" charset="-122"/>
              </a:rPr>
              <a:t>Review</a:t>
            </a:r>
            <a:r>
              <a:rPr lang="zh-CN" altLang="en-US" sz="1865" dirty="0">
                <a:solidFill>
                  <a:prstClr val="black"/>
                </a:solidFill>
                <a:latin typeface="微软雅黑" panose="020B0503020204020204" pitchFamily="34" charset="-122"/>
                <a:ea typeface="微软雅黑" panose="020B0503020204020204" pitchFamily="34" charset="-122"/>
              </a:rPr>
              <a:t>点解决分层之间的关联</a:t>
            </a:r>
            <a:endParaRPr lang="en-US" altLang="zh-CN" sz="1865" dirty="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2.3 </a:t>
            </a:r>
            <a:r>
              <a:rPr lang="zh-CN" altLang="en-US" sz="3200" b="1" dirty="0">
                <a:solidFill>
                  <a:schemeClr val="bg1"/>
                </a:solidFill>
                <a:latin typeface="微软雅黑" panose="020B0503020204020204" pitchFamily="34" charset="-122"/>
                <a:ea typeface="微软雅黑" panose="020B0503020204020204" pitchFamily="34" charset="-122"/>
              </a:rPr>
              <a:t>资源管理（资源、能力匹配流程要求）</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9" name="图示 8"/>
          <p:cNvGraphicFramePr/>
          <p:nvPr/>
        </p:nvGraphicFramePr>
        <p:xfrm>
          <a:off x="1903083" y="1892830"/>
          <a:ext cx="8256917" cy="24962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2" name="文本框 11"/>
          <p:cNvSpPr txBox="1"/>
          <p:nvPr/>
        </p:nvSpPr>
        <p:spPr>
          <a:xfrm>
            <a:off x="431371" y="4749145"/>
            <a:ext cx="11387271" cy="954300"/>
          </a:xfrm>
          <a:prstGeom prst="rect">
            <a:avLst/>
          </a:prstGeom>
          <a:noFill/>
        </p:spPr>
        <p:txBody>
          <a:bodyPr wrap="square" rtlCol="0">
            <a:spAutoFit/>
          </a:body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rPr>
              <a:t>资源部门管理者应提供建立、实施、维护以及改进</a:t>
            </a:r>
            <a:r>
              <a:rPr lang="en-US" altLang="zh-CN" sz="1865" dirty="0">
                <a:solidFill>
                  <a:schemeClr val="bg1">
                    <a:lumMod val="50000"/>
                  </a:schemeClr>
                </a:solidFill>
                <a:latin typeface="微软雅黑" panose="020B0503020204020204" pitchFamily="34" charset="-122"/>
                <a:ea typeface="微软雅黑" panose="020B0503020204020204" pitchFamily="34" charset="-122"/>
              </a:rPr>
              <a:t>IPD</a:t>
            </a:r>
            <a:r>
              <a:rPr lang="zh-CN" altLang="en-US" sz="1865" dirty="0">
                <a:solidFill>
                  <a:schemeClr val="bg1">
                    <a:lumMod val="50000"/>
                  </a:schemeClr>
                </a:solidFill>
                <a:latin typeface="微软雅黑" panose="020B0503020204020204" pitchFamily="34" charset="-122"/>
                <a:ea typeface="微软雅黑" panose="020B0503020204020204" pitchFamily="34" charset="-122"/>
              </a:rPr>
              <a:t>所需的资源，包括产品实现和管理体系改进的人力投入。管理者应遵循管道管理进行资源分配与跨部门资源协调，保证资源的合力应用。同时也需要为这些人力资源提供相应的能力提升的计划，提供</a:t>
            </a:r>
            <a:r>
              <a:rPr lang="en-US" altLang="zh-CN" sz="1865" dirty="0">
                <a:solidFill>
                  <a:schemeClr val="bg1">
                    <a:lumMod val="50000"/>
                  </a:schemeClr>
                </a:solidFill>
                <a:latin typeface="微软雅黑" panose="020B0503020204020204" pitchFamily="34" charset="-122"/>
                <a:ea typeface="微软雅黑" panose="020B0503020204020204" pitchFamily="34" charset="-122"/>
              </a:rPr>
              <a:t>IT</a:t>
            </a:r>
            <a:r>
              <a:rPr lang="zh-CN" altLang="en-US" sz="1865" dirty="0">
                <a:solidFill>
                  <a:schemeClr val="bg1">
                    <a:lumMod val="50000"/>
                  </a:schemeClr>
                </a:solidFill>
                <a:latin typeface="微软雅黑" panose="020B0503020204020204" pitchFamily="34" charset="-122"/>
                <a:ea typeface="微软雅黑" panose="020B0503020204020204" pitchFamily="34" charset="-122"/>
              </a:rPr>
              <a:t>与工具、知识管理、职业健康和安全的工作环境。</a:t>
            </a:r>
            <a:endParaRPr lang="zh-CN" altLang="en-US" sz="18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2.3.1 </a:t>
            </a:r>
            <a:r>
              <a:rPr lang="zh-CN" altLang="en-US" sz="3200" b="1" dirty="0">
                <a:solidFill>
                  <a:schemeClr val="bg1"/>
                </a:solidFill>
                <a:latin typeface="微软雅黑" panose="020B0503020204020204" pitchFamily="34" charset="-122"/>
                <a:ea typeface="微软雅黑" panose="020B0503020204020204" pitchFamily="34" charset="-122"/>
              </a:rPr>
              <a:t>管道管理</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35360" y="932723"/>
            <a:ext cx="11617457" cy="781881"/>
          </a:xfrm>
          <a:prstGeom prst="rect">
            <a:avLst/>
          </a:prstGeom>
          <a:solidFill>
            <a:schemeClr val="bg1"/>
          </a:solidFill>
        </p:spPr>
        <p:txBody>
          <a:bodyPr wrap="square" rtlCol="0">
            <a:spAutoFit/>
          </a:bodyPr>
          <a:lstStyle>
            <a:defPPr>
              <a:defRPr lang="zh-CN"/>
            </a:defPPr>
            <a:lvl1pPr>
              <a:defRPr b="1"/>
            </a:lvl1pPr>
          </a:lstStyle>
          <a:p>
            <a:pPr>
              <a:lnSpc>
                <a:spcPct val="120000"/>
              </a:lnSpc>
            </a:pPr>
            <a:r>
              <a:rPr lang="zh-CN" altLang="en-US" sz="1865" dirty="0">
                <a:latin typeface="微软雅黑" panose="020B0503020204020204" pitchFamily="34" charset="-122"/>
                <a:ea typeface="微软雅黑" panose="020B0503020204020204" pitchFamily="34" charset="-122"/>
              </a:rPr>
              <a:t>管道管理是根据资源需求（管道需求）尽早地对可获得性资源（管道供给）进行平衡，以便能够采取相应措施达成平衡目标的持续管理过程</a:t>
            </a:r>
            <a:endParaRPr lang="zh-CN" altLang="en-US" sz="1865" dirty="0">
              <a:solidFill>
                <a:srgbClr val="C0000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47329" y="1700809"/>
            <a:ext cx="10788140" cy="5034951"/>
            <a:chOff x="694751" y="1312617"/>
            <a:chExt cx="8091105" cy="3776213"/>
          </a:xfrm>
        </p:grpSpPr>
        <p:pic>
          <p:nvPicPr>
            <p:cNvPr id="10" name="图片 9"/>
            <p:cNvPicPr>
              <a:picLocks noChangeAspect="1"/>
            </p:cNvPicPr>
            <p:nvPr/>
          </p:nvPicPr>
          <p:blipFill>
            <a:blip r:embed="rId1"/>
            <a:stretch>
              <a:fillRect/>
            </a:stretch>
          </p:blipFill>
          <p:spPr>
            <a:xfrm>
              <a:off x="694751" y="1312617"/>
              <a:ext cx="6947077" cy="3776213"/>
            </a:xfrm>
            <a:prstGeom prst="rect">
              <a:avLst/>
            </a:prstGeom>
          </p:spPr>
        </p:pic>
        <p:sp>
          <p:nvSpPr>
            <p:cNvPr id="4" name="等腰三角形 3"/>
            <p:cNvSpPr/>
            <p:nvPr/>
          </p:nvSpPr>
          <p:spPr>
            <a:xfrm>
              <a:off x="5713242" y="3304853"/>
              <a:ext cx="1440160" cy="936104"/>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11" name="矩形 10"/>
            <p:cNvSpPr/>
            <p:nvPr/>
          </p:nvSpPr>
          <p:spPr>
            <a:xfrm>
              <a:off x="6910864" y="2836853"/>
              <a:ext cx="612000" cy="46800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65" dirty="0">
                  <a:solidFill>
                    <a:schemeClr val="tx1"/>
                  </a:solidFill>
                </a:rPr>
                <a:t>资源效率审计</a:t>
              </a:r>
              <a:endParaRPr lang="zh-CN" altLang="en-US" sz="1465" dirty="0">
                <a:solidFill>
                  <a:schemeClr val="tx1"/>
                </a:solidFill>
              </a:endParaRPr>
            </a:p>
          </p:txBody>
        </p:sp>
        <p:cxnSp>
          <p:nvCxnSpPr>
            <p:cNvPr id="13" name="直接箭头连接符 12"/>
            <p:cNvCxnSpPr/>
            <p:nvPr/>
          </p:nvCxnSpPr>
          <p:spPr>
            <a:xfrm flipH="1">
              <a:off x="6660232" y="3070853"/>
              <a:ext cx="250632" cy="0"/>
            </a:xfrm>
            <a:prstGeom prst="straightConnector1">
              <a:avLst/>
            </a:prstGeom>
            <a:ln w="19050">
              <a:solidFill>
                <a:schemeClr val="tx1"/>
              </a:solidFill>
              <a:headEnd type="none" w="lg" len="lg"/>
              <a:tailEnd type="triangle" w="med" len="lg"/>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6696304" y="1849269"/>
              <a:ext cx="1116056" cy="468000"/>
            </a:xfrm>
            <a:prstGeom prst="rect">
              <a:avLst/>
            </a:prstGeom>
            <a:solidFill>
              <a:schemeClr val="bg1">
                <a:lumMod val="95000"/>
              </a:schemeClr>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65" b="1" dirty="0">
                  <a:solidFill>
                    <a:schemeClr val="tx1"/>
                  </a:solidFill>
                </a:rPr>
                <a:t>资源部门可获得性资源统计</a:t>
              </a:r>
              <a:endParaRPr lang="zh-CN" altLang="en-US" sz="1465" b="1" dirty="0">
                <a:solidFill>
                  <a:schemeClr val="tx1"/>
                </a:solidFill>
              </a:endParaRPr>
            </a:p>
          </p:txBody>
        </p:sp>
        <p:sp>
          <p:nvSpPr>
            <p:cNvPr id="18" name="矩形 17"/>
            <p:cNvSpPr/>
            <p:nvPr/>
          </p:nvSpPr>
          <p:spPr>
            <a:xfrm>
              <a:off x="7992447" y="2836853"/>
              <a:ext cx="793409" cy="468000"/>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65" b="1" dirty="0">
                  <a:solidFill>
                    <a:schemeClr val="tx1"/>
                  </a:solidFill>
                </a:rPr>
                <a:t>资源过程能力基线</a:t>
              </a:r>
              <a:endParaRPr lang="zh-CN" altLang="en-US" sz="1465" b="1" dirty="0">
                <a:solidFill>
                  <a:schemeClr val="tx1"/>
                </a:solidFill>
              </a:endParaRPr>
            </a:p>
          </p:txBody>
        </p:sp>
        <p:sp>
          <p:nvSpPr>
            <p:cNvPr id="15" name="右箭头 14"/>
            <p:cNvSpPr/>
            <p:nvPr/>
          </p:nvSpPr>
          <p:spPr>
            <a:xfrm rot="10800000">
              <a:off x="7583050" y="2939536"/>
              <a:ext cx="350090" cy="2929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sp>
          <p:nvSpPr>
            <p:cNvPr id="21" name="右箭头 20"/>
            <p:cNvSpPr/>
            <p:nvPr/>
          </p:nvSpPr>
          <p:spPr>
            <a:xfrm rot="10800000">
              <a:off x="6300722" y="1936776"/>
              <a:ext cx="350090" cy="292985"/>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grpSp>
        <p:nvGrpSpPr>
          <p:cNvPr id="23" name="Group 5"/>
          <p:cNvGrpSpPr/>
          <p:nvPr/>
        </p:nvGrpSpPr>
        <p:grpSpPr bwMode="auto">
          <a:xfrm>
            <a:off x="8335480" y="4604741"/>
            <a:ext cx="3246921" cy="1896600"/>
            <a:chOff x="3052" y="6927"/>
            <a:chExt cx="2140" cy="1035"/>
          </a:xfrm>
        </p:grpSpPr>
        <p:grpSp>
          <p:nvGrpSpPr>
            <p:cNvPr id="25" name="Group 6"/>
            <p:cNvGrpSpPr/>
            <p:nvPr/>
          </p:nvGrpSpPr>
          <p:grpSpPr bwMode="auto">
            <a:xfrm>
              <a:off x="3052" y="7059"/>
              <a:ext cx="1699" cy="903"/>
              <a:chOff x="1637" y="1072"/>
              <a:chExt cx="3148" cy="3065"/>
            </a:xfrm>
          </p:grpSpPr>
          <p:sp>
            <p:nvSpPr>
              <p:cNvPr id="53" name="Freeform 7"/>
              <p:cNvSpPr/>
              <p:nvPr/>
            </p:nvSpPr>
            <p:spPr bwMode="auto">
              <a:xfrm>
                <a:off x="2065" y="1563"/>
                <a:ext cx="828" cy="231"/>
              </a:xfrm>
              <a:custGeom>
                <a:avLst/>
                <a:gdLst>
                  <a:gd name="T0" fmla="*/ 805 w 828"/>
                  <a:gd name="T1" fmla="*/ 35 h 231"/>
                  <a:gd name="T2" fmla="*/ 778 w 828"/>
                  <a:gd name="T3" fmla="*/ 29 h 231"/>
                  <a:gd name="T4" fmla="*/ 742 w 828"/>
                  <a:gd name="T5" fmla="*/ 18 h 231"/>
                  <a:gd name="T6" fmla="*/ 696 w 828"/>
                  <a:gd name="T7" fmla="*/ 7 h 231"/>
                  <a:gd name="T8" fmla="*/ 648 w 828"/>
                  <a:gd name="T9" fmla="*/ 2 h 231"/>
                  <a:gd name="T10" fmla="*/ 595 w 828"/>
                  <a:gd name="T11" fmla="*/ 0 h 231"/>
                  <a:gd name="T12" fmla="*/ 544 w 828"/>
                  <a:gd name="T13" fmla="*/ 8 h 231"/>
                  <a:gd name="T14" fmla="*/ 489 w 828"/>
                  <a:gd name="T15" fmla="*/ 25 h 231"/>
                  <a:gd name="T16" fmla="*/ 441 w 828"/>
                  <a:gd name="T17" fmla="*/ 50 h 231"/>
                  <a:gd name="T18" fmla="*/ 393 w 828"/>
                  <a:gd name="T19" fmla="*/ 77 h 231"/>
                  <a:gd name="T20" fmla="*/ 351 w 828"/>
                  <a:gd name="T21" fmla="*/ 104 h 231"/>
                  <a:gd name="T22" fmla="*/ 306 w 828"/>
                  <a:gd name="T23" fmla="*/ 129 h 231"/>
                  <a:gd name="T24" fmla="*/ 263 w 828"/>
                  <a:gd name="T25" fmla="*/ 144 h 231"/>
                  <a:gd name="T26" fmla="*/ 221 w 828"/>
                  <a:gd name="T27" fmla="*/ 154 h 231"/>
                  <a:gd name="T28" fmla="*/ 180 w 828"/>
                  <a:gd name="T29" fmla="*/ 151 h 231"/>
                  <a:gd name="T30" fmla="*/ 140 w 828"/>
                  <a:gd name="T31" fmla="*/ 139 h 231"/>
                  <a:gd name="T32" fmla="*/ 104 w 828"/>
                  <a:gd name="T33" fmla="*/ 119 h 231"/>
                  <a:gd name="T34" fmla="*/ 74 w 828"/>
                  <a:gd name="T35" fmla="*/ 112 h 231"/>
                  <a:gd name="T36" fmla="*/ 48 w 828"/>
                  <a:gd name="T37" fmla="*/ 115 h 231"/>
                  <a:gd name="T38" fmla="*/ 29 w 828"/>
                  <a:gd name="T39" fmla="*/ 129 h 231"/>
                  <a:gd name="T40" fmla="*/ 12 w 828"/>
                  <a:gd name="T41" fmla="*/ 145 h 231"/>
                  <a:gd name="T42" fmla="*/ 5 w 828"/>
                  <a:gd name="T43" fmla="*/ 167 h 231"/>
                  <a:gd name="T44" fmla="*/ 2 w 828"/>
                  <a:gd name="T45" fmla="*/ 188 h 231"/>
                  <a:gd name="T46" fmla="*/ 11 w 828"/>
                  <a:gd name="T47" fmla="*/ 204 h 231"/>
                  <a:gd name="T48" fmla="*/ 33 w 828"/>
                  <a:gd name="T49" fmla="*/ 220 h 231"/>
                  <a:gd name="T50" fmla="*/ 61 w 828"/>
                  <a:gd name="T51" fmla="*/ 230 h 231"/>
                  <a:gd name="T52" fmla="*/ 86 w 828"/>
                  <a:gd name="T53" fmla="*/ 218 h 231"/>
                  <a:gd name="T54" fmla="*/ 102 w 828"/>
                  <a:gd name="T55" fmla="*/ 197 h 231"/>
                  <a:gd name="T56" fmla="*/ 119 w 828"/>
                  <a:gd name="T57" fmla="*/ 187 h 231"/>
                  <a:gd name="T58" fmla="*/ 151 w 828"/>
                  <a:gd name="T59" fmla="*/ 195 h 231"/>
                  <a:gd name="T60" fmla="*/ 191 w 828"/>
                  <a:gd name="T61" fmla="*/ 204 h 231"/>
                  <a:gd name="T62" fmla="*/ 232 w 828"/>
                  <a:gd name="T63" fmla="*/ 206 h 231"/>
                  <a:gd name="T64" fmla="*/ 273 w 828"/>
                  <a:gd name="T65" fmla="*/ 209 h 231"/>
                  <a:gd name="T66" fmla="*/ 315 w 828"/>
                  <a:gd name="T67" fmla="*/ 205 h 231"/>
                  <a:gd name="T68" fmla="*/ 356 w 828"/>
                  <a:gd name="T69" fmla="*/ 195 h 231"/>
                  <a:gd name="T70" fmla="*/ 391 w 828"/>
                  <a:gd name="T71" fmla="*/ 187 h 231"/>
                  <a:gd name="T72" fmla="*/ 418 w 828"/>
                  <a:gd name="T73" fmla="*/ 169 h 231"/>
                  <a:gd name="T74" fmla="*/ 444 w 828"/>
                  <a:gd name="T75" fmla="*/ 159 h 231"/>
                  <a:gd name="T76" fmla="*/ 470 w 828"/>
                  <a:gd name="T77" fmla="*/ 144 h 231"/>
                  <a:gd name="T78" fmla="*/ 498 w 828"/>
                  <a:gd name="T79" fmla="*/ 136 h 231"/>
                  <a:gd name="T80" fmla="*/ 527 w 828"/>
                  <a:gd name="T81" fmla="*/ 127 h 231"/>
                  <a:gd name="T82" fmla="*/ 557 w 828"/>
                  <a:gd name="T83" fmla="*/ 122 h 231"/>
                  <a:gd name="T84" fmla="*/ 582 w 828"/>
                  <a:gd name="T85" fmla="*/ 116 h 231"/>
                  <a:gd name="T86" fmla="*/ 611 w 828"/>
                  <a:gd name="T87" fmla="*/ 114 h 231"/>
                  <a:gd name="T88" fmla="*/ 638 w 828"/>
                  <a:gd name="T89" fmla="*/ 114 h 231"/>
                  <a:gd name="T90" fmla="*/ 667 w 828"/>
                  <a:gd name="T91" fmla="*/ 115 h 231"/>
                  <a:gd name="T92" fmla="*/ 694 w 828"/>
                  <a:gd name="T93" fmla="*/ 118 h 231"/>
                  <a:gd name="T94" fmla="*/ 721 w 828"/>
                  <a:gd name="T95" fmla="*/ 119 h 231"/>
                  <a:gd name="T96" fmla="*/ 745 w 828"/>
                  <a:gd name="T97" fmla="*/ 126 h 231"/>
                  <a:gd name="T98" fmla="*/ 772 w 828"/>
                  <a:gd name="T99" fmla="*/ 132 h 231"/>
                  <a:gd name="T100" fmla="*/ 793 w 828"/>
                  <a:gd name="T101" fmla="*/ 139 h 231"/>
                  <a:gd name="T102" fmla="*/ 815 w 828"/>
                  <a:gd name="T103" fmla="*/ 152 h 231"/>
                  <a:gd name="T104" fmla="*/ 817 w 828"/>
                  <a:gd name="T105" fmla="*/ 37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8" h="231">
                    <a:moveTo>
                      <a:pt x="817" y="37"/>
                    </a:moveTo>
                    <a:lnTo>
                      <a:pt x="805" y="35"/>
                    </a:lnTo>
                    <a:lnTo>
                      <a:pt x="793" y="33"/>
                    </a:lnTo>
                    <a:lnTo>
                      <a:pt x="778" y="29"/>
                    </a:lnTo>
                    <a:lnTo>
                      <a:pt x="762" y="21"/>
                    </a:lnTo>
                    <a:lnTo>
                      <a:pt x="742" y="18"/>
                    </a:lnTo>
                    <a:lnTo>
                      <a:pt x="720" y="14"/>
                    </a:lnTo>
                    <a:lnTo>
                      <a:pt x="696" y="7"/>
                    </a:lnTo>
                    <a:lnTo>
                      <a:pt x="672" y="5"/>
                    </a:lnTo>
                    <a:lnTo>
                      <a:pt x="648" y="2"/>
                    </a:lnTo>
                    <a:lnTo>
                      <a:pt x="624" y="1"/>
                    </a:lnTo>
                    <a:lnTo>
                      <a:pt x="595" y="0"/>
                    </a:lnTo>
                    <a:lnTo>
                      <a:pt x="569" y="3"/>
                    </a:lnTo>
                    <a:lnTo>
                      <a:pt x="544" y="8"/>
                    </a:lnTo>
                    <a:lnTo>
                      <a:pt x="517" y="16"/>
                    </a:lnTo>
                    <a:lnTo>
                      <a:pt x="489" y="25"/>
                    </a:lnTo>
                    <a:lnTo>
                      <a:pt x="463" y="39"/>
                    </a:lnTo>
                    <a:lnTo>
                      <a:pt x="441" y="50"/>
                    </a:lnTo>
                    <a:lnTo>
                      <a:pt x="418" y="66"/>
                    </a:lnTo>
                    <a:lnTo>
                      <a:pt x="393" y="77"/>
                    </a:lnTo>
                    <a:lnTo>
                      <a:pt x="371" y="94"/>
                    </a:lnTo>
                    <a:lnTo>
                      <a:pt x="351" y="104"/>
                    </a:lnTo>
                    <a:lnTo>
                      <a:pt x="328" y="116"/>
                    </a:lnTo>
                    <a:lnTo>
                      <a:pt x="306" y="129"/>
                    </a:lnTo>
                    <a:lnTo>
                      <a:pt x="283" y="136"/>
                    </a:lnTo>
                    <a:lnTo>
                      <a:pt x="263" y="144"/>
                    </a:lnTo>
                    <a:lnTo>
                      <a:pt x="242" y="149"/>
                    </a:lnTo>
                    <a:lnTo>
                      <a:pt x="221" y="154"/>
                    </a:lnTo>
                    <a:lnTo>
                      <a:pt x="201" y="152"/>
                    </a:lnTo>
                    <a:lnTo>
                      <a:pt x="180" y="151"/>
                    </a:lnTo>
                    <a:lnTo>
                      <a:pt x="160" y="147"/>
                    </a:lnTo>
                    <a:lnTo>
                      <a:pt x="140" y="139"/>
                    </a:lnTo>
                    <a:lnTo>
                      <a:pt x="119" y="128"/>
                    </a:lnTo>
                    <a:lnTo>
                      <a:pt x="104" y="119"/>
                    </a:lnTo>
                    <a:lnTo>
                      <a:pt x="89" y="115"/>
                    </a:lnTo>
                    <a:lnTo>
                      <a:pt x="74" y="112"/>
                    </a:lnTo>
                    <a:lnTo>
                      <a:pt x="60" y="113"/>
                    </a:lnTo>
                    <a:lnTo>
                      <a:pt x="48" y="115"/>
                    </a:lnTo>
                    <a:lnTo>
                      <a:pt x="40" y="123"/>
                    </a:lnTo>
                    <a:lnTo>
                      <a:pt x="29" y="129"/>
                    </a:lnTo>
                    <a:lnTo>
                      <a:pt x="21" y="136"/>
                    </a:lnTo>
                    <a:lnTo>
                      <a:pt x="12" y="145"/>
                    </a:lnTo>
                    <a:lnTo>
                      <a:pt x="8" y="154"/>
                    </a:lnTo>
                    <a:lnTo>
                      <a:pt x="5" y="167"/>
                    </a:lnTo>
                    <a:lnTo>
                      <a:pt x="0" y="179"/>
                    </a:lnTo>
                    <a:lnTo>
                      <a:pt x="2" y="188"/>
                    </a:lnTo>
                    <a:lnTo>
                      <a:pt x="5" y="197"/>
                    </a:lnTo>
                    <a:lnTo>
                      <a:pt x="11" y="204"/>
                    </a:lnTo>
                    <a:lnTo>
                      <a:pt x="19" y="213"/>
                    </a:lnTo>
                    <a:lnTo>
                      <a:pt x="33" y="220"/>
                    </a:lnTo>
                    <a:lnTo>
                      <a:pt x="49" y="228"/>
                    </a:lnTo>
                    <a:lnTo>
                      <a:pt x="61" y="230"/>
                    </a:lnTo>
                    <a:lnTo>
                      <a:pt x="76" y="226"/>
                    </a:lnTo>
                    <a:lnTo>
                      <a:pt x="86" y="218"/>
                    </a:lnTo>
                    <a:lnTo>
                      <a:pt x="98" y="209"/>
                    </a:lnTo>
                    <a:lnTo>
                      <a:pt x="102" y="197"/>
                    </a:lnTo>
                    <a:lnTo>
                      <a:pt x="102" y="183"/>
                    </a:lnTo>
                    <a:lnTo>
                      <a:pt x="119" y="187"/>
                    </a:lnTo>
                    <a:lnTo>
                      <a:pt x="133" y="192"/>
                    </a:lnTo>
                    <a:lnTo>
                      <a:pt x="151" y="195"/>
                    </a:lnTo>
                    <a:lnTo>
                      <a:pt x="171" y="199"/>
                    </a:lnTo>
                    <a:lnTo>
                      <a:pt x="191" y="204"/>
                    </a:lnTo>
                    <a:lnTo>
                      <a:pt x="212" y="205"/>
                    </a:lnTo>
                    <a:lnTo>
                      <a:pt x="232" y="206"/>
                    </a:lnTo>
                    <a:lnTo>
                      <a:pt x="253" y="208"/>
                    </a:lnTo>
                    <a:lnTo>
                      <a:pt x="273" y="209"/>
                    </a:lnTo>
                    <a:lnTo>
                      <a:pt x="294" y="207"/>
                    </a:lnTo>
                    <a:lnTo>
                      <a:pt x="315" y="205"/>
                    </a:lnTo>
                    <a:lnTo>
                      <a:pt x="335" y="203"/>
                    </a:lnTo>
                    <a:lnTo>
                      <a:pt x="356" y="195"/>
                    </a:lnTo>
                    <a:lnTo>
                      <a:pt x="373" y="190"/>
                    </a:lnTo>
                    <a:lnTo>
                      <a:pt x="391" y="187"/>
                    </a:lnTo>
                    <a:lnTo>
                      <a:pt x="405" y="176"/>
                    </a:lnTo>
                    <a:lnTo>
                      <a:pt x="418" y="169"/>
                    </a:lnTo>
                    <a:lnTo>
                      <a:pt x="432" y="162"/>
                    </a:lnTo>
                    <a:lnTo>
                      <a:pt x="444" y="159"/>
                    </a:lnTo>
                    <a:lnTo>
                      <a:pt x="462" y="151"/>
                    </a:lnTo>
                    <a:lnTo>
                      <a:pt x="470" y="144"/>
                    </a:lnTo>
                    <a:lnTo>
                      <a:pt x="484" y="140"/>
                    </a:lnTo>
                    <a:lnTo>
                      <a:pt x="498" y="136"/>
                    </a:lnTo>
                    <a:lnTo>
                      <a:pt x="512" y="131"/>
                    </a:lnTo>
                    <a:lnTo>
                      <a:pt x="527" y="127"/>
                    </a:lnTo>
                    <a:lnTo>
                      <a:pt x="542" y="125"/>
                    </a:lnTo>
                    <a:lnTo>
                      <a:pt x="557" y="122"/>
                    </a:lnTo>
                    <a:lnTo>
                      <a:pt x="568" y="120"/>
                    </a:lnTo>
                    <a:lnTo>
                      <a:pt x="582" y="116"/>
                    </a:lnTo>
                    <a:lnTo>
                      <a:pt x="597" y="115"/>
                    </a:lnTo>
                    <a:lnTo>
                      <a:pt x="611" y="114"/>
                    </a:lnTo>
                    <a:lnTo>
                      <a:pt x="626" y="115"/>
                    </a:lnTo>
                    <a:lnTo>
                      <a:pt x="638" y="114"/>
                    </a:lnTo>
                    <a:lnTo>
                      <a:pt x="655" y="116"/>
                    </a:lnTo>
                    <a:lnTo>
                      <a:pt x="667" y="115"/>
                    </a:lnTo>
                    <a:lnTo>
                      <a:pt x="679" y="117"/>
                    </a:lnTo>
                    <a:lnTo>
                      <a:pt x="694" y="118"/>
                    </a:lnTo>
                    <a:lnTo>
                      <a:pt x="705" y="118"/>
                    </a:lnTo>
                    <a:lnTo>
                      <a:pt x="721" y="119"/>
                    </a:lnTo>
                    <a:lnTo>
                      <a:pt x="733" y="121"/>
                    </a:lnTo>
                    <a:lnTo>
                      <a:pt x="745" y="126"/>
                    </a:lnTo>
                    <a:lnTo>
                      <a:pt x="760" y="131"/>
                    </a:lnTo>
                    <a:lnTo>
                      <a:pt x="772" y="132"/>
                    </a:lnTo>
                    <a:lnTo>
                      <a:pt x="781" y="135"/>
                    </a:lnTo>
                    <a:lnTo>
                      <a:pt x="793" y="139"/>
                    </a:lnTo>
                    <a:lnTo>
                      <a:pt x="806" y="147"/>
                    </a:lnTo>
                    <a:lnTo>
                      <a:pt x="815" y="152"/>
                    </a:lnTo>
                    <a:lnTo>
                      <a:pt x="827" y="154"/>
                    </a:lnTo>
                    <a:lnTo>
                      <a:pt x="817" y="37"/>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4" name="Freeform 8"/>
              <p:cNvSpPr/>
              <p:nvPr/>
            </p:nvSpPr>
            <p:spPr bwMode="auto">
              <a:xfrm>
                <a:off x="2065" y="1799"/>
                <a:ext cx="112" cy="143"/>
              </a:xfrm>
              <a:custGeom>
                <a:avLst/>
                <a:gdLst>
                  <a:gd name="T0" fmla="*/ 57 w 112"/>
                  <a:gd name="T1" fmla="*/ 19 h 143"/>
                  <a:gd name="T2" fmla="*/ 65 w 112"/>
                  <a:gd name="T3" fmla="*/ 29 h 143"/>
                  <a:gd name="T4" fmla="*/ 72 w 112"/>
                  <a:gd name="T5" fmla="*/ 46 h 143"/>
                  <a:gd name="T6" fmla="*/ 73 w 112"/>
                  <a:gd name="T7" fmla="*/ 55 h 143"/>
                  <a:gd name="T8" fmla="*/ 74 w 112"/>
                  <a:gd name="T9" fmla="*/ 64 h 143"/>
                  <a:gd name="T10" fmla="*/ 74 w 112"/>
                  <a:gd name="T11" fmla="*/ 75 h 143"/>
                  <a:gd name="T12" fmla="*/ 76 w 112"/>
                  <a:gd name="T13" fmla="*/ 84 h 143"/>
                  <a:gd name="T14" fmla="*/ 73 w 112"/>
                  <a:gd name="T15" fmla="*/ 90 h 143"/>
                  <a:gd name="T16" fmla="*/ 70 w 112"/>
                  <a:gd name="T17" fmla="*/ 97 h 143"/>
                  <a:gd name="T18" fmla="*/ 65 w 112"/>
                  <a:gd name="T19" fmla="*/ 101 h 143"/>
                  <a:gd name="T20" fmla="*/ 65 w 112"/>
                  <a:gd name="T21" fmla="*/ 104 h 143"/>
                  <a:gd name="T22" fmla="*/ 59 w 112"/>
                  <a:gd name="T23" fmla="*/ 107 h 143"/>
                  <a:gd name="T24" fmla="*/ 53 w 112"/>
                  <a:gd name="T25" fmla="*/ 108 h 143"/>
                  <a:gd name="T26" fmla="*/ 50 w 112"/>
                  <a:gd name="T27" fmla="*/ 105 h 143"/>
                  <a:gd name="T28" fmla="*/ 47 w 112"/>
                  <a:gd name="T29" fmla="*/ 105 h 143"/>
                  <a:gd name="T30" fmla="*/ 43 w 112"/>
                  <a:gd name="T31" fmla="*/ 99 h 143"/>
                  <a:gd name="T32" fmla="*/ 40 w 112"/>
                  <a:gd name="T33" fmla="*/ 99 h 143"/>
                  <a:gd name="T34" fmla="*/ 35 w 112"/>
                  <a:gd name="T35" fmla="*/ 81 h 143"/>
                  <a:gd name="T36" fmla="*/ 24 w 112"/>
                  <a:gd name="T37" fmla="*/ 72 h 143"/>
                  <a:gd name="T38" fmla="*/ 18 w 112"/>
                  <a:gd name="T39" fmla="*/ 69 h 143"/>
                  <a:gd name="T40" fmla="*/ 6 w 112"/>
                  <a:gd name="T41" fmla="*/ 71 h 143"/>
                  <a:gd name="T42" fmla="*/ 0 w 112"/>
                  <a:gd name="T43" fmla="*/ 82 h 143"/>
                  <a:gd name="T44" fmla="*/ 2 w 112"/>
                  <a:gd name="T45" fmla="*/ 91 h 143"/>
                  <a:gd name="T46" fmla="*/ 2 w 112"/>
                  <a:gd name="T47" fmla="*/ 103 h 143"/>
                  <a:gd name="T48" fmla="*/ 10 w 112"/>
                  <a:gd name="T49" fmla="*/ 121 h 143"/>
                  <a:gd name="T50" fmla="*/ 17 w 112"/>
                  <a:gd name="T51" fmla="*/ 123 h 143"/>
                  <a:gd name="T52" fmla="*/ 23 w 112"/>
                  <a:gd name="T53" fmla="*/ 130 h 143"/>
                  <a:gd name="T54" fmla="*/ 29 w 112"/>
                  <a:gd name="T55" fmla="*/ 133 h 143"/>
                  <a:gd name="T56" fmla="*/ 34 w 112"/>
                  <a:gd name="T57" fmla="*/ 136 h 143"/>
                  <a:gd name="T58" fmla="*/ 40 w 112"/>
                  <a:gd name="T59" fmla="*/ 137 h 143"/>
                  <a:gd name="T60" fmla="*/ 47 w 112"/>
                  <a:gd name="T61" fmla="*/ 140 h 143"/>
                  <a:gd name="T62" fmla="*/ 53 w 112"/>
                  <a:gd name="T63" fmla="*/ 140 h 143"/>
                  <a:gd name="T64" fmla="*/ 59 w 112"/>
                  <a:gd name="T65" fmla="*/ 142 h 143"/>
                  <a:gd name="T66" fmla="*/ 68 w 112"/>
                  <a:gd name="T67" fmla="*/ 142 h 143"/>
                  <a:gd name="T68" fmla="*/ 70 w 112"/>
                  <a:gd name="T69" fmla="*/ 138 h 143"/>
                  <a:gd name="T70" fmla="*/ 79 w 112"/>
                  <a:gd name="T71" fmla="*/ 137 h 143"/>
                  <a:gd name="T72" fmla="*/ 82 w 112"/>
                  <a:gd name="T73" fmla="*/ 134 h 143"/>
                  <a:gd name="T74" fmla="*/ 90 w 112"/>
                  <a:gd name="T75" fmla="*/ 131 h 143"/>
                  <a:gd name="T76" fmla="*/ 93 w 112"/>
                  <a:gd name="T77" fmla="*/ 128 h 143"/>
                  <a:gd name="T78" fmla="*/ 99 w 112"/>
                  <a:gd name="T79" fmla="*/ 120 h 143"/>
                  <a:gd name="T80" fmla="*/ 104 w 112"/>
                  <a:gd name="T81" fmla="*/ 115 h 143"/>
                  <a:gd name="T82" fmla="*/ 107 w 112"/>
                  <a:gd name="T83" fmla="*/ 112 h 143"/>
                  <a:gd name="T84" fmla="*/ 106 w 112"/>
                  <a:gd name="T85" fmla="*/ 100 h 143"/>
                  <a:gd name="T86" fmla="*/ 111 w 112"/>
                  <a:gd name="T87" fmla="*/ 94 h 143"/>
                  <a:gd name="T88" fmla="*/ 111 w 112"/>
                  <a:gd name="T89" fmla="*/ 82 h 143"/>
                  <a:gd name="T90" fmla="*/ 109 w 112"/>
                  <a:gd name="T91" fmla="*/ 76 h 143"/>
                  <a:gd name="T92" fmla="*/ 109 w 112"/>
                  <a:gd name="T93" fmla="*/ 65 h 143"/>
                  <a:gd name="T94" fmla="*/ 105 w 112"/>
                  <a:gd name="T95" fmla="*/ 56 h 143"/>
                  <a:gd name="T96" fmla="*/ 101 w 112"/>
                  <a:gd name="T97" fmla="*/ 44 h 143"/>
                  <a:gd name="T98" fmla="*/ 100 w 112"/>
                  <a:gd name="T99" fmla="*/ 35 h 143"/>
                  <a:gd name="T100" fmla="*/ 100 w 112"/>
                  <a:gd name="T101" fmla="*/ 26 h 143"/>
                  <a:gd name="T102" fmla="*/ 95 w 112"/>
                  <a:gd name="T103" fmla="*/ 21 h 143"/>
                  <a:gd name="T104" fmla="*/ 92 w 112"/>
                  <a:gd name="T105" fmla="*/ 12 h 143"/>
                  <a:gd name="T106" fmla="*/ 89 w 112"/>
                  <a:gd name="T107" fmla="*/ 9 h 143"/>
                  <a:gd name="T108" fmla="*/ 89 w 112"/>
                  <a:gd name="T109" fmla="*/ 3 h 143"/>
                  <a:gd name="T110" fmla="*/ 88 w 112"/>
                  <a:gd name="T111" fmla="*/ 0 h 143"/>
                  <a:gd name="T112" fmla="*/ 85 w 112"/>
                  <a:gd name="T113" fmla="*/ 2 h 143"/>
                  <a:gd name="T114" fmla="*/ 57 w 112"/>
                  <a:gd name="T115" fmla="*/ 19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43">
                    <a:moveTo>
                      <a:pt x="57" y="19"/>
                    </a:moveTo>
                    <a:lnTo>
                      <a:pt x="65" y="29"/>
                    </a:lnTo>
                    <a:lnTo>
                      <a:pt x="72" y="46"/>
                    </a:lnTo>
                    <a:lnTo>
                      <a:pt x="73" y="55"/>
                    </a:lnTo>
                    <a:lnTo>
                      <a:pt x="74" y="64"/>
                    </a:lnTo>
                    <a:lnTo>
                      <a:pt x="74" y="75"/>
                    </a:lnTo>
                    <a:lnTo>
                      <a:pt x="76" y="84"/>
                    </a:lnTo>
                    <a:lnTo>
                      <a:pt x="73" y="90"/>
                    </a:lnTo>
                    <a:lnTo>
                      <a:pt x="70" y="97"/>
                    </a:lnTo>
                    <a:lnTo>
                      <a:pt x="65" y="101"/>
                    </a:lnTo>
                    <a:lnTo>
                      <a:pt x="65" y="104"/>
                    </a:lnTo>
                    <a:lnTo>
                      <a:pt x="59" y="107"/>
                    </a:lnTo>
                    <a:lnTo>
                      <a:pt x="53" y="108"/>
                    </a:lnTo>
                    <a:lnTo>
                      <a:pt x="50" y="105"/>
                    </a:lnTo>
                    <a:lnTo>
                      <a:pt x="47" y="105"/>
                    </a:lnTo>
                    <a:lnTo>
                      <a:pt x="43" y="99"/>
                    </a:lnTo>
                    <a:lnTo>
                      <a:pt x="40" y="99"/>
                    </a:lnTo>
                    <a:lnTo>
                      <a:pt x="35" y="81"/>
                    </a:lnTo>
                    <a:lnTo>
                      <a:pt x="24" y="72"/>
                    </a:lnTo>
                    <a:lnTo>
                      <a:pt x="18" y="69"/>
                    </a:lnTo>
                    <a:lnTo>
                      <a:pt x="6" y="71"/>
                    </a:lnTo>
                    <a:lnTo>
                      <a:pt x="0" y="82"/>
                    </a:lnTo>
                    <a:lnTo>
                      <a:pt x="2" y="91"/>
                    </a:lnTo>
                    <a:lnTo>
                      <a:pt x="2" y="103"/>
                    </a:lnTo>
                    <a:lnTo>
                      <a:pt x="10" y="121"/>
                    </a:lnTo>
                    <a:lnTo>
                      <a:pt x="17" y="123"/>
                    </a:lnTo>
                    <a:lnTo>
                      <a:pt x="23" y="130"/>
                    </a:lnTo>
                    <a:lnTo>
                      <a:pt x="29" y="133"/>
                    </a:lnTo>
                    <a:lnTo>
                      <a:pt x="34" y="136"/>
                    </a:lnTo>
                    <a:lnTo>
                      <a:pt x="40" y="137"/>
                    </a:lnTo>
                    <a:lnTo>
                      <a:pt x="47" y="140"/>
                    </a:lnTo>
                    <a:lnTo>
                      <a:pt x="53" y="140"/>
                    </a:lnTo>
                    <a:lnTo>
                      <a:pt x="59" y="142"/>
                    </a:lnTo>
                    <a:lnTo>
                      <a:pt x="68" y="142"/>
                    </a:lnTo>
                    <a:lnTo>
                      <a:pt x="70" y="138"/>
                    </a:lnTo>
                    <a:lnTo>
                      <a:pt x="79" y="137"/>
                    </a:lnTo>
                    <a:lnTo>
                      <a:pt x="82" y="134"/>
                    </a:lnTo>
                    <a:lnTo>
                      <a:pt x="90" y="131"/>
                    </a:lnTo>
                    <a:lnTo>
                      <a:pt x="93" y="128"/>
                    </a:lnTo>
                    <a:lnTo>
                      <a:pt x="99" y="120"/>
                    </a:lnTo>
                    <a:lnTo>
                      <a:pt x="104" y="115"/>
                    </a:lnTo>
                    <a:lnTo>
                      <a:pt x="107" y="112"/>
                    </a:lnTo>
                    <a:lnTo>
                      <a:pt x="106" y="100"/>
                    </a:lnTo>
                    <a:lnTo>
                      <a:pt x="111" y="94"/>
                    </a:lnTo>
                    <a:lnTo>
                      <a:pt x="111" y="82"/>
                    </a:lnTo>
                    <a:lnTo>
                      <a:pt x="109" y="76"/>
                    </a:lnTo>
                    <a:lnTo>
                      <a:pt x="109" y="65"/>
                    </a:lnTo>
                    <a:lnTo>
                      <a:pt x="105" y="56"/>
                    </a:lnTo>
                    <a:lnTo>
                      <a:pt x="101" y="44"/>
                    </a:lnTo>
                    <a:lnTo>
                      <a:pt x="100" y="35"/>
                    </a:lnTo>
                    <a:lnTo>
                      <a:pt x="100" y="26"/>
                    </a:lnTo>
                    <a:lnTo>
                      <a:pt x="95" y="21"/>
                    </a:lnTo>
                    <a:lnTo>
                      <a:pt x="92" y="12"/>
                    </a:lnTo>
                    <a:lnTo>
                      <a:pt x="89" y="9"/>
                    </a:lnTo>
                    <a:lnTo>
                      <a:pt x="89" y="3"/>
                    </a:lnTo>
                    <a:lnTo>
                      <a:pt x="88" y="0"/>
                    </a:lnTo>
                    <a:lnTo>
                      <a:pt x="85" y="2"/>
                    </a:lnTo>
                    <a:lnTo>
                      <a:pt x="57" y="19"/>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5" name="Freeform 9"/>
              <p:cNvSpPr/>
              <p:nvPr/>
            </p:nvSpPr>
            <p:spPr bwMode="auto">
              <a:xfrm>
                <a:off x="2010" y="1910"/>
                <a:ext cx="269" cy="370"/>
              </a:xfrm>
              <a:custGeom>
                <a:avLst/>
                <a:gdLst>
                  <a:gd name="T0" fmla="*/ 108 w 269"/>
                  <a:gd name="T1" fmla="*/ 2 h 370"/>
                  <a:gd name="T2" fmla="*/ 123 w 269"/>
                  <a:gd name="T3" fmla="*/ 0 h 370"/>
                  <a:gd name="T4" fmla="*/ 125 w 269"/>
                  <a:gd name="T5" fmla="*/ 21 h 370"/>
                  <a:gd name="T6" fmla="*/ 127 w 269"/>
                  <a:gd name="T7" fmla="*/ 44 h 370"/>
                  <a:gd name="T8" fmla="*/ 130 w 269"/>
                  <a:gd name="T9" fmla="*/ 76 h 370"/>
                  <a:gd name="T10" fmla="*/ 156 w 269"/>
                  <a:gd name="T11" fmla="*/ 74 h 370"/>
                  <a:gd name="T12" fmla="*/ 165 w 269"/>
                  <a:gd name="T13" fmla="*/ 75 h 370"/>
                  <a:gd name="T14" fmla="*/ 171 w 269"/>
                  <a:gd name="T15" fmla="*/ 105 h 370"/>
                  <a:gd name="T16" fmla="*/ 175 w 269"/>
                  <a:gd name="T17" fmla="*/ 152 h 370"/>
                  <a:gd name="T18" fmla="*/ 180 w 269"/>
                  <a:gd name="T19" fmla="*/ 201 h 370"/>
                  <a:gd name="T20" fmla="*/ 186 w 269"/>
                  <a:gd name="T21" fmla="*/ 248 h 370"/>
                  <a:gd name="T22" fmla="*/ 199 w 269"/>
                  <a:gd name="T23" fmla="*/ 292 h 370"/>
                  <a:gd name="T24" fmla="*/ 207 w 269"/>
                  <a:gd name="T25" fmla="*/ 308 h 370"/>
                  <a:gd name="T26" fmla="*/ 222 w 269"/>
                  <a:gd name="T27" fmla="*/ 304 h 370"/>
                  <a:gd name="T28" fmla="*/ 245 w 269"/>
                  <a:gd name="T29" fmla="*/ 290 h 370"/>
                  <a:gd name="T30" fmla="*/ 263 w 269"/>
                  <a:gd name="T31" fmla="*/ 300 h 370"/>
                  <a:gd name="T32" fmla="*/ 260 w 269"/>
                  <a:gd name="T33" fmla="*/ 332 h 370"/>
                  <a:gd name="T34" fmla="*/ 229 w 269"/>
                  <a:gd name="T35" fmla="*/ 342 h 370"/>
                  <a:gd name="T36" fmla="*/ 200 w 269"/>
                  <a:gd name="T37" fmla="*/ 337 h 370"/>
                  <a:gd name="T38" fmla="*/ 184 w 269"/>
                  <a:gd name="T39" fmla="*/ 314 h 370"/>
                  <a:gd name="T40" fmla="*/ 172 w 269"/>
                  <a:gd name="T41" fmla="*/ 286 h 370"/>
                  <a:gd name="T42" fmla="*/ 165 w 269"/>
                  <a:gd name="T43" fmla="*/ 250 h 370"/>
                  <a:gd name="T44" fmla="*/ 159 w 269"/>
                  <a:gd name="T45" fmla="*/ 215 h 370"/>
                  <a:gd name="T46" fmla="*/ 138 w 269"/>
                  <a:gd name="T47" fmla="*/ 200 h 370"/>
                  <a:gd name="T48" fmla="*/ 142 w 269"/>
                  <a:gd name="T49" fmla="*/ 243 h 370"/>
                  <a:gd name="T50" fmla="*/ 144 w 269"/>
                  <a:gd name="T51" fmla="*/ 270 h 370"/>
                  <a:gd name="T52" fmla="*/ 147 w 269"/>
                  <a:gd name="T53" fmla="*/ 299 h 370"/>
                  <a:gd name="T54" fmla="*/ 159 w 269"/>
                  <a:gd name="T55" fmla="*/ 340 h 370"/>
                  <a:gd name="T56" fmla="*/ 155 w 269"/>
                  <a:gd name="T57" fmla="*/ 366 h 370"/>
                  <a:gd name="T58" fmla="*/ 122 w 269"/>
                  <a:gd name="T59" fmla="*/ 361 h 370"/>
                  <a:gd name="T60" fmla="*/ 119 w 269"/>
                  <a:gd name="T61" fmla="*/ 329 h 370"/>
                  <a:gd name="T62" fmla="*/ 124 w 269"/>
                  <a:gd name="T63" fmla="*/ 287 h 370"/>
                  <a:gd name="T64" fmla="*/ 121 w 269"/>
                  <a:gd name="T65" fmla="*/ 245 h 370"/>
                  <a:gd name="T66" fmla="*/ 118 w 269"/>
                  <a:gd name="T67" fmla="*/ 210 h 370"/>
                  <a:gd name="T68" fmla="*/ 97 w 269"/>
                  <a:gd name="T69" fmla="*/ 203 h 370"/>
                  <a:gd name="T70" fmla="*/ 96 w 269"/>
                  <a:gd name="T71" fmla="*/ 230 h 370"/>
                  <a:gd name="T72" fmla="*/ 97 w 269"/>
                  <a:gd name="T73" fmla="*/ 268 h 370"/>
                  <a:gd name="T74" fmla="*/ 88 w 269"/>
                  <a:gd name="T75" fmla="*/ 310 h 370"/>
                  <a:gd name="T76" fmla="*/ 76 w 269"/>
                  <a:gd name="T77" fmla="*/ 347 h 370"/>
                  <a:gd name="T78" fmla="*/ 52 w 269"/>
                  <a:gd name="T79" fmla="*/ 361 h 370"/>
                  <a:gd name="T80" fmla="*/ 12 w 269"/>
                  <a:gd name="T81" fmla="*/ 350 h 370"/>
                  <a:gd name="T82" fmla="*/ 0 w 269"/>
                  <a:gd name="T83" fmla="*/ 321 h 370"/>
                  <a:gd name="T84" fmla="*/ 21 w 269"/>
                  <a:gd name="T85" fmla="*/ 310 h 370"/>
                  <a:gd name="T86" fmla="*/ 48 w 269"/>
                  <a:gd name="T87" fmla="*/ 320 h 370"/>
                  <a:gd name="T88" fmla="*/ 64 w 269"/>
                  <a:gd name="T89" fmla="*/ 325 h 370"/>
                  <a:gd name="T90" fmla="*/ 74 w 269"/>
                  <a:gd name="T91" fmla="*/ 288 h 370"/>
                  <a:gd name="T92" fmla="*/ 75 w 269"/>
                  <a:gd name="T93" fmla="*/ 264 h 370"/>
                  <a:gd name="T94" fmla="*/ 75 w 269"/>
                  <a:gd name="T95" fmla="*/ 232 h 370"/>
                  <a:gd name="T96" fmla="*/ 75 w 269"/>
                  <a:gd name="T97" fmla="*/ 196 h 370"/>
                  <a:gd name="T98" fmla="*/ 75 w 269"/>
                  <a:gd name="T99" fmla="*/ 158 h 370"/>
                  <a:gd name="T100" fmla="*/ 72 w 269"/>
                  <a:gd name="T101" fmla="*/ 123 h 370"/>
                  <a:gd name="T102" fmla="*/ 71 w 269"/>
                  <a:gd name="T103" fmla="*/ 87 h 370"/>
                  <a:gd name="T104" fmla="*/ 86 w 269"/>
                  <a:gd name="T105" fmla="*/ 77 h 370"/>
                  <a:gd name="T106" fmla="*/ 96 w 269"/>
                  <a:gd name="T107" fmla="*/ 2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 h="370">
                    <a:moveTo>
                      <a:pt x="96" y="2"/>
                    </a:moveTo>
                    <a:lnTo>
                      <a:pt x="102" y="2"/>
                    </a:lnTo>
                    <a:lnTo>
                      <a:pt x="108" y="2"/>
                    </a:lnTo>
                    <a:lnTo>
                      <a:pt x="114" y="1"/>
                    </a:lnTo>
                    <a:lnTo>
                      <a:pt x="120" y="1"/>
                    </a:lnTo>
                    <a:lnTo>
                      <a:pt x="123" y="0"/>
                    </a:lnTo>
                    <a:lnTo>
                      <a:pt x="124" y="3"/>
                    </a:lnTo>
                    <a:lnTo>
                      <a:pt x="125" y="9"/>
                    </a:lnTo>
                    <a:lnTo>
                      <a:pt x="125" y="21"/>
                    </a:lnTo>
                    <a:lnTo>
                      <a:pt x="125" y="24"/>
                    </a:lnTo>
                    <a:lnTo>
                      <a:pt x="127" y="35"/>
                    </a:lnTo>
                    <a:lnTo>
                      <a:pt x="127" y="44"/>
                    </a:lnTo>
                    <a:lnTo>
                      <a:pt x="128" y="53"/>
                    </a:lnTo>
                    <a:lnTo>
                      <a:pt x="129" y="64"/>
                    </a:lnTo>
                    <a:lnTo>
                      <a:pt x="130" y="76"/>
                    </a:lnTo>
                    <a:lnTo>
                      <a:pt x="141" y="75"/>
                    </a:lnTo>
                    <a:lnTo>
                      <a:pt x="150" y="75"/>
                    </a:lnTo>
                    <a:lnTo>
                      <a:pt x="156" y="74"/>
                    </a:lnTo>
                    <a:lnTo>
                      <a:pt x="162" y="73"/>
                    </a:lnTo>
                    <a:lnTo>
                      <a:pt x="165" y="73"/>
                    </a:lnTo>
                    <a:lnTo>
                      <a:pt x="165" y="75"/>
                    </a:lnTo>
                    <a:lnTo>
                      <a:pt x="168" y="81"/>
                    </a:lnTo>
                    <a:lnTo>
                      <a:pt x="170" y="90"/>
                    </a:lnTo>
                    <a:lnTo>
                      <a:pt x="171" y="105"/>
                    </a:lnTo>
                    <a:lnTo>
                      <a:pt x="172" y="117"/>
                    </a:lnTo>
                    <a:lnTo>
                      <a:pt x="173" y="134"/>
                    </a:lnTo>
                    <a:lnTo>
                      <a:pt x="175" y="152"/>
                    </a:lnTo>
                    <a:lnTo>
                      <a:pt x="176" y="167"/>
                    </a:lnTo>
                    <a:lnTo>
                      <a:pt x="178" y="186"/>
                    </a:lnTo>
                    <a:lnTo>
                      <a:pt x="180" y="201"/>
                    </a:lnTo>
                    <a:lnTo>
                      <a:pt x="181" y="219"/>
                    </a:lnTo>
                    <a:lnTo>
                      <a:pt x="186" y="236"/>
                    </a:lnTo>
                    <a:lnTo>
                      <a:pt x="186" y="248"/>
                    </a:lnTo>
                    <a:lnTo>
                      <a:pt x="191" y="266"/>
                    </a:lnTo>
                    <a:lnTo>
                      <a:pt x="195" y="281"/>
                    </a:lnTo>
                    <a:lnTo>
                      <a:pt x="199" y="292"/>
                    </a:lnTo>
                    <a:lnTo>
                      <a:pt x="200" y="298"/>
                    </a:lnTo>
                    <a:lnTo>
                      <a:pt x="202" y="307"/>
                    </a:lnTo>
                    <a:lnTo>
                      <a:pt x="207" y="308"/>
                    </a:lnTo>
                    <a:lnTo>
                      <a:pt x="215" y="311"/>
                    </a:lnTo>
                    <a:lnTo>
                      <a:pt x="216" y="308"/>
                    </a:lnTo>
                    <a:lnTo>
                      <a:pt x="222" y="304"/>
                    </a:lnTo>
                    <a:lnTo>
                      <a:pt x="231" y="298"/>
                    </a:lnTo>
                    <a:lnTo>
                      <a:pt x="240" y="291"/>
                    </a:lnTo>
                    <a:lnTo>
                      <a:pt x="245" y="290"/>
                    </a:lnTo>
                    <a:lnTo>
                      <a:pt x="251" y="290"/>
                    </a:lnTo>
                    <a:lnTo>
                      <a:pt x="260" y="292"/>
                    </a:lnTo>
                    <a:lnTo>
                      <a:pt x="263" y="300"/>
                    </a:lnTo>
                    <a:lnTo>
                      <a:pt x="268" y="312"/>
                    </a:lnTo>
                    <a:lnTo>
                      <a:pt x="265" y="321"/>
                    </a:lnTo>
                    <a:lnTo>
                      <a:pt x="260" y="332"/>
                    </a:lnTo>
                    <a:lnTo>
                      <a:pt x="251" y="334"/>
                    </a:lnTo>
                    <a:lnTo>
                      <a:pt x="244" y="340"/>
                    </a:lnTo>
                    <a:lnTo>
                      <a:pt x="229" y="342"/>
                    </a:lnTo>
                    <a:lnTo>
                      <a:pt x="214" y="340"/>
                    </a:lnTo>
                    <a:lnTo>
                      <a:pt x="205" y="338"/>
                    </a:lnTo>
                    <a:lnTo>
                      <a:pt x="200" y="337"/>
                    </a:lnTo>
                    <a:lnTo>
                      <a:pt x="194" y="331"/>
                    </a:lnTo>
                    <a:lnTo>
                      <a:pt x="187" y="322"/>
                    </a:lnTo>
                    <a:lnTo>
                      <a:pt x="184" y="314"/>
                    </a:lnTo>
                    <a:lnTo>
                      <a:pt x="179" y="302"/>
                    </a:lnTo>
                    <a:lnTo>
                      <a:pt x="176" y="297"/>
                    </a:lnTo>
                    <a:lnTo>
                      <a:pt x="172" y="286"/>
                    </a:lnTo>
                    <a:lnTo>
                      <a:pt x="171" y="274"/>
                    </a:lnTo>
                    <a:lnTo>
                      <a:pt x="167" y="259"/>
                    </a:lnTo>
                    <a:lnTo>
                      <a:pt x="165" y="250"/>
                    </a:lnTo>
                    <a:lnTo>
                      <a:pt x="165" y="238"/>
                    </a:lnTo>
                    <a:lnTo>
                      <a:pt x="160" y="224"/>
                    </a:lnTo>
                    <a:lnTo>
                      <a:pt x="159" y="215"/>
                    </a:lnTo>
                    <a:lnTo>
                      <a:pt x="159" y="203"/>
                    </a:lnTo>
                    <a:lnTo>
                      <a:pt x="157" y="198"/>
                    </a:lnTo>
                    <a:lnTo>
                      <a:pt x="138" y="200"/>
                    </a:lnTo>
                    <a:lnTo>
                      <a:pt x="139" y="215"/>
                    </a:lnTo>
                    <a:lnTo>
                      <a:pt x="140" y="230"/>
                    </a:lnTo>
                    <a:lnTo>
                      <a:pt x="142" y="243"/>
                    </a:lnTo>
                    <a:lnTo>
                      <a:pt x="142" y="252"/>
                    </a:lnTo>
                    <a:lnTo>
                      <a:pt x="144" y="261"/>
                    </a:lnTo>
                    <a:lnTo>
                      <a:pt x="144" y="270"/>
                    </a:lnTo>
                    <a:lnTo>
                      <a:pt x="145" y="279"/>
                    </a:lnTo>
                    <a:lnTo>
                      <a:pt x="146" y="288"/>
                    </a:lnTo>
                    <a:lnTo>
                      <a:pt x="147" y="299"/>
                    </a:lnTo>
                    <a:lnTo>
                      <a:pt x="150" y="310"/>
                    </a:lnTo>
                    <a:lnTo>
                      <a:pt x="155" y="328"/>
                    </a:lnTo>
                    <a:lnTo>
                      <a:pt x="159" y="340"/>
                    </a:lnTo>
                    <a:lnTo>
                      <a:pt x="160" y="348"/>
                    </a:lnTo>
                    <a:lnTo>
                      <a:pt x="161" y="360"/>
                    </a:lnTo>
                    <a:lnTo>
                      <a:pt x="155" y="366"/>
                    </a:lnTo>
                    <a:lnTo>
                      <a:pt x="143" y="368"/>
                    </a:lnTo>
                    <a:lnTo>
                      <a:pt x="128" y="369"/>
                    </a:lnTo>
                    <a:lnTo>
                      <a:pt x="122" y="361"/>
                    </a:lnTo>
                    <a:lnTo>
                      <a:pt x="121" y="352"/>
                    </a:lnTo>
                    <a:lnTo>
                      <a:pt x="120" y="344"/>
                    </a:lnTo>
                    <a:lnTo>
                      <a:pt x="119" y="329"/>
                    </a:lnTo>
                    <a:lnTo>
                      <a:pt x="120" y="313"/>
                    </a:lnTo>
                    <a:lnTo>
                      <a:pt x="123" y="301"/>
                    </a:lnTo>
                    <a:lnTo>
                      <a:pt x="124" y="287"/>
                    </a:lnTo>
                    <a:lnTo>
                      <a:pt x="123" y="272"/>
                    </a:lnTo>
                    <a:lnTo>
                      <a:pt x="122" y="260"/>
                    </a:lnTo>
                    <a:lnTo>
                      <a:pt x="121" y="245"/>
                    </a:lnTo>
                    <a:lnTo>
                      <a:pt x="119" y="231"/>
                    </a:lnTo>
                    <a:lnTo>
                      <a:pt x="118" y="219"/>
                    </a:lnTo>
                    <a:lnTo>
                      <a:pt x="118" y="210"/>
                    </a:lnTo>
                    <a:lnTo>
                      <a:pt x="118" y="204"/>
                    </a:lnTo>
                    <a:lnTo>
                      <a:pt x="117" y="201"/>
                    </a:lnTo>
                    <a:lnTo>
                      <a:pt x="97" y="203"/>
                    </a:lnTo>
                    <a:lnTo>
                      <a:pt x="98" y="209"/>
                    </a:lnTo>
                    <a:lnTo>
                      <a:pt x="95" y="218"/>
                    </a:lnTo>
                    <a:lnTo>
                      <a:pt x="96" y="230"/>
                    </a:lnTo>
                    <a:lnTo>
                      <a:pt x="95" y="241"/>
                    </a:lnTo>
                    <a:lnTo>
                      <a:pt x="95" y="256"/>
                    </a:lnTo>
                    <a:lnTo>
                      <a:pt x="97" y="268"/>
                    </a:lnTo>
                    <a:lnTo>
                      <a:pt x="95" y="283"/>
                    </a:lnTo>
                    <a:lnTo>
                      <a:pt x="93" y="297"/>
                    </a:lnTo>
                    <a:lnTo>
                      <a:pt x="88" y="310"/>
                    </a:lnTo>
                    <a:lnTo>
                      <a:pt x="84" y="323"/>
                    </a:lnTo>
                    <a:lnTo>
                      <a:pt x="81" y="335"/>
                    </a:lnTo>
                    <a:lnTo>
                      <a:pt x="76" y="347"/>
                    </a:lnTo>
                    <a:lnTo>
                      <a:pt x="68" y="350"/>
                    </a:lnTo>
                    <a:lnTo>
                      <a:pt x="61" y="357"/>
                    </a:lnTo>
                    <a:lnTo>
                      <a:pt x="52" y="361"/>
                    </a:lnTo>
                    <a:lnTo>
                      <a:pt x="37" y="359"/>
                    </a:lnTo>
                    <a:lnTo>
                      <a:pt x="21" y="354"/>
                    </a:lnTo>
                    <a:lnTo>
                      <a:pt x="12" y="350"/>
                    </a:lnTo>
                    <a:lnTo>
                      <a:pt x="3" y="342"/>
                    </a:lnTo>
                    <a:lnTo>
                      <a:pt x="2" y="330"/>
                    </a:lnTo>
                    <a:lnTo>
                      <a:pt x="0" y="321"/>
                    </a:lnTo>
                    <a:lnTo>
                      <a:pt x="6" y="314"/>
                    </a:lnTo>
                    <a:lnTo>
                      <a:pt x="12" y="310"/>
                    </a:lnTo>
                    <a:lnTo>
                      <a:pt x="21" y="310"/>
                    </a:lnTo>
                    <a:lnTo>
                      <a:pt x="29" y="310"/>
                    </a:lnTo>
                    <a:lnTo>
                      <a:pt x="38" y="311"/>
                    </a:lnTo>
                    <a:lnTo>
                      <a:pt x="48" y="320"/>
                    </a:lnTo>
                    <a:lnTo>
                      <a:pt x="52" y="325"/>
                    </a:lnTo>
                    <a:lnTo>
                      <a:pt x="58" y="325"/>
                    </a:lnTo>
                    <a:lnTo>
                      <a:pt x="64" y="325"/>
                    </a:lnTo>
                    <a:lnTo>
                      <a:pt x="67" y="312"/>
                    </a:lnTo>
                    <a:lnTo>
                      <a:pt x="72" y="294"/>
                    </a:lnTo>
                    <a:lnTo>
                      <a:pt x="74" y="288"/>
                    </a:lnTo>
                    <a:lnTo>
                      <a:pt x="77" y="282"/>
                    </a:lnTo>
                    <a:lnTo>
                      <a:pt x="76" y="270"/>
                    </a:lnTo>
                    <a:lnTo>
                      <a:pt x="75" y="264"/>
                    </a:lnTo>
                    <a:lnTo>
                      <a:pt x="77" y="255"/>
                    </a:lnTo>
                    <a:lnTo>
                      <a:pt x="77" y="243"/>
                    </a:lnTo>
                    <a:lnTo>
                      <a:pt x="75" y="232"/>
                    </a:lnTo>
                    <a:lnTo>
                      <a:pt x="74" y="220"/>
                    </a:lnTo>
                    <a:lnTo>
                      <a:pt x="77" y="208"/>
                    </a:lnTo>
                    <a:lnTo>
                      <a:pt x="75" y="196"/>
                    </a:lnTo>
                    <a:lnTo>
                      <a:pt x="77" y="182"/>
                    </a:lnTo>
                    <a:lnTo>
                      <a:pt x="76" y="170"/>
                    </a:lnTo>
                    <a:lnTo>
                      <a:pt x="75" y="158"/>
                    </a:lnTo>
                    <a:lnTo>
                      <a:pt x="74" y="146"/>
                    </a:lnTo>
                    <a:lnTo>
                      <a:pt x="73" y="135"/>
                    </a:lnTo>
                    <a:lnTo>
                      <a:pt x="72" y="123"/>
                    </a:lnTo>
                    <a:lnTo>
                      <a:pt x="71" y="108"/>
                    </a:lnTo>
                    <a:lnTo>
                      <a:pt x="70" y="93"/>
                    </a:lnTo>
                    <a:lnTo>
                      <a:pt x="71" y="87"/>
                    </a:lnTo>
                    <a:lnTo>
                      <a:pt x="74" y="81"/>
                    </a:lnTo>
                    <a:lnTo>
                      <a:pt x="77" y="77"/>
                    </a:lnTo>
                    <a:lnTo>
                      <a:pt x="86" y="77"/>
                    </a:lnTo>
                    <a:lnTo>
                      <a:pt x="91" y="77"/>
                    </a:lnTo>
                    <a:lnTo>
                      <a:pt x="103" y="75"/>
                    </a:lnTo>
                    <a:lnTo>
                      <a:pt x="96" y="2"/>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6" name="Freeform 10"/>
              <p:cNvSpPr/>
              <p:nvPr/>
            </p:nvSpPr>
            <p:spPr bwMode="auto">
              <a:xfrm>
                <a:off x="3178" y="1482"/>
                <a:ext cx="829" cy="194"/>
              </a:xfrm>
              <a:custGeom>
                <a:avLst/>
                <a:gdLst>
                  <a:gd name="T0" fmla="*/ 12 w 829"/>
                  <a:gd name="T1" fmla="*/ 73 h 194"/>
                  <a:gd name="T2" fmla="*/ 37 w 829"/>
                  <a:gd name="T3" fmla="*/ 59 h 194"/>
                  <a:gd name="T4" fmla="*/ 71 w 829"/>
                  <a:gd name="T5" fmla="*/ 45 h 194"/>
                  <a:gd name="T6" fmla="*/ 112 w 829"/>
                  <a:gd name="T7" fmla="*/ 26 h 194"/>
                  <a:gd name="T8" fmla="*/ 160 w 829"/>
                  <a:gd name="T9" fmla="*/ 13 h 194"/>
                  <a:gd name="T10" fmla="*/ 213 w 829"/>
                  <a:gd name="T11" fmla="*/ 2 h 194"/>
                  <a:gd name="T12" fmla="*/ 263 w 829"/>
                  <a:gd name="T13" fmla="*/ 1 h 194"/>
                  <a:gd name="T14" fmla="*/ 323 w 829"/>
                  <a:gd name="T15" fmla="*/ 5 h 194"/>
                  <a:gd name="T16" fmla="*/ 373 w 829"/>
                  <a:gd name="T17" fmla="*/ 23 h 194"/>
                  <a:gd name="T18" fmla="*/ 425 w 829"/>
                  <a:gd name="T19" fmla="*/ 42 h 194"/>
                  <a:gd name="T20" fmla="*/ 474 w 829"/>
                  <a:gd name="T21" fmla="*/ 60 h 194"/>
                  <a:gd name="T22" fmla="*/ 523 w 829"/>
                  <a:gd name="T23" fmla="*/ 75 h 194"/>
                  <a:gd name="T24" fmla="*/ 568 w 829"/>
                  <a:gd name="T25" fmla="*/ 84 h 194"/>
                  <a:gd name="T26" fmla="*/ 606 w 829"/>
                  <a:gd name="T27" fmla="*/ 85 h 194"/>
                  <a:gd name="T28" fmla="*/ 650 w 829"/>
                  <a:gd name="T29" fmla="*/ 80 h 194"/>
                  <a:gd name="T30" fmla="*/ 685 w 829"/>
                  <a:gd name="T31" fmla="*/ 62 h 194"/>
                  <a:gd name="T32" fmla="*/ 718 w 829"/>
                  <a:gd name="T33" fmla="*/ 35 h 194"/>
                  <a:gd name="T34" fmla="*/ 744 w 829"/>
                  <a:gd name="T35" fmla="*/ 21 h 194"/>
                  <a:gd name="T36" fmla="*/ 772 w 829"/>
                  <a:gd name="T37" fmla="*/ 21 h 194"/>
                  <a:gd name="T38" fmla="*/ 794 w 829"/>
                  <a:gd name="T39" fmla="*/ 32 h 194"/>
                  <a:gd name="T40" fmla="*/ 811 w 829"/>
                  <a:gd name="T41" fmla="*/ 44 h 194"/>
                  <a:gd name="T42" fmla="*/ 826 w 829"/>
                  <a:gd name="T43" fmla="*/ 64 h 194"/>
                  <a:gd name="T44" fmla="*/ 827 w 829"/>
                  <a:gd name="T45" fmla="*/ 81 h 194"/>
                  <a:gd name="T46" fmla="*/ 824 w 829"/>
                  <a:gd name="T47" fmla="*/ 102 h 194"/>
                  <a:gd name="T48" fmla="*/ 804 w 829"/>
                  <a:gd name="T49" fmla="*/ 122 h 194"/>
                  <a:gd name="T50" fmla="*/ 778 w 829"/>
                  <a:gd name="T51" fmla="*/ 132 h 194"/>
                  <a:gd name="T52" fmla="*/ 752 w 829"/>
                  <a:gd name="T53" fmla="*/ 129 h 194"/>
                  <a:gd name="T54" fmla="*/ 737 w 829"/>
                  <a:gd name="T55" fmla="*/ 109 h 194"/>
                  <a:gd name="T56" fmla="*/ 717 w 829"/>
                  <a:gd name="T57" fmla="*/ 103 h 194"/>
                  <a:gd name="T58" fmla="*/ 684 w 829"/>
                  <a:gd name="T59" fmla="*/ 117 h 194"/>
                  <a:gd name="T60" fmla="*/ 647 w 829"/>
                  <a:gd name="T61" fmla="*/ 132 h 194"/>
                  <a:gd name="T62" fmla="*/ 605 w 829"/>
                  <a:gd name="T63" fmla="*/ 142 h 194"/>
                  <a:gd name="T64" fmla="*/ 567 w 829"/>
                  <a:gd name="T65" fmla="*/ 151 h 194"/>
                  <a:gd name="T66" fmla="*/ 523 w 829"/>
                  <a:gd name="T67" fmla="*/ 154 h 194"/>
                  <a:gd name="T68" fmla="*/ 482 w 829"/>
                  <a:gd name="T69" fmla="*/ 153 h 194"/>
                  <a:gd name="T70" fmla="*/ 446 w 829"/>
                  <a:gd name="T71" fmla="*/ 147 h 194"/>
                  <a:gd name="T72" fmla="*/ 416 w 829"/>
                  <a:gd name="T73" fmla="*/ 137 h 194"/>
                  <a:gd name="T74" fmla="*/ 386 w 829"/>
                  <a:gd name="T75" fmla="*/ 129 h 194"/>
                  <a:gd name="T76" fmla="*/ 361 w 829"/>
                  <a:gd name="T77" fmla="*/ 122 h 194"/>
                  <a:gd name="T78" fmla="*/ 333 w 829"/>
                  <a:gd name="T79" fmla="*/ 115 h 194"/>
                  <a:gd name="T80" fmla="*/ 302 w 829"/>
                  <a:gd name="T81" fmla="*/ 115 h 194"/>
                  <a:gd name="T82" fmla="*/ 273 w 829"/>
                  <a:gd name="T83" fmla="*/ 115 h 194"/>
                  <a:gd name="T84" fmla="*/ 249 w 829"/>
                  <a:gd name="T85" fmla="*/ 114 h 194"/>
                  <a:gd name="T86" fmla="*/ 217 w 829"/>
                  <a:gd name="T87" fmla="*/ 116 h 194"/>
                  <a:gd name="T88" fmla="*/ 190 w 829"/>
                  <a:gd name="T89" fmla="*/ 122 h 194"/>
                  <a:gd name="T90" fmla="*/ 161 w 829"/>
                  <a:gd name="T91" fmla="*/ 127 h 194"/>
                  <a:gd name="T92" fmla="*/ 138 w 829"/>
                  <a:gd name="T93" fmla="*/ 133 h 194"/>
                  <a:gd name="T94" fmla="*/ 110 w 829"/>
                  <a:gd name="T95" fmla="*/ 141 h 194"/>
                  <a:gd name="T96" fmla="*/ 86 w 829"/>
                  <a:gd name="T97" fmla="*/ 152 h 194"/>
                  <a:gd name="T98" fmla="*/ 61 w 829"/>
                  <a:gd name="T99" fmla="*/ 164 h 194"/>
                  <a:gd name="T100" fmla="*/ 41 w 829"/>
                  <a:gd name="T101" fmla="*/ 173 h 194"/>
                  <a:gd name="T102" fmla="*/ 22 w 829"/>
                  <a:gd name="T103" fmla="*/ 187 h 194"/>
                  <a:gd name="T104" fmla="*/ 0 w 829"/>
                  <a:gd name="T105" fmla="*/ 7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29" h="194">
                    <a:moveTo>
                      <a:pt x="0" y="77"/>
                    </a:moveTo>
                    <a:lnTo>
                      <a:pt x="12" y="73"/>
                    </a:lnTo>
                    <a:lnTo>
                      <a:pt x="23" y="66"/>
                    </a:lnTo>
                    <a:lnTo>
                      <a:pt x="37" y="59"/>
                    </a:lnTo>
                    <a:lnTo>
                      <a:pt x="51" y="49"/>
                    </a:lnTo>
                    <a:lnTo>
                      <a:pt x="71" y="45"/>
                    </a:lnTo>
                    <a:lnTo>
                      <a:pt x="91" y="34"/>
                    </a:lnTo>
                    <a:lnTo>
                      <a:pt x="112" y="26"/>
                    </a:lnTo>
                    <a:lnTo>
                      <a:pt x="137" y="20"/>
                    </a:lnTo>
                    <a:lnTo>
                      <a:pt x="160" y="13"/>
                    </a:lnTo>
                    <a:lnTo>
                      <a:pt x="186" y="8"/>
                    </a:lnTo>
                    <a:lnTo>
                      <a:pt x="213" y="2"/>
                    </a:lnTo>
                    <a:lnTo>
                      <a:pt x="239" y="0"/>
                    </a:lnTo>
                    <a:lnTo>
                      <a:pt x="263" y="1"/>
                    </a:lnTo>
                    <a:lnTo>
                      <a:pt x="293" y="4"/>
                    </a:lnTo>
                    <a:lnTo>
                      <a:pt x="323" y="5"/>
                    </a:lnTo>
                    <a:lnTo>
                      <a:pt x="350" y="14"/>
                    </a:lnTo>
                    <a:lnTo>
                      <a:pt x="373" y="23"/>
                    </a:lnTo>
                    <a:lnTo>
                      <a:pt x="401" y="33"/>
                    </a:lnTo>
                    <a:lnTo>
                      <a:pt x="425" y="42"/>
                    </a:lnTo>
                    <a:lnTo>
                      <a:pt x="453" y="53"/>
                    </a:lnTo>
                    <a:lnTo>
                      <a:pt x="474" y="60"/>
                    </a:lnTo>
                    <a:lnTo>
                      <a:pt x="498" y="69"/>
                    </a:lnTo>
                    <a:lnTo>
                      <a:pt x="523" y="75"/>
                    </a:lnTo>
                    <a:lnTo>
                      <a:pt x="544" y="79"/>
                    </a:lnTo>
                    <a:lnTo>
                      <a:pt x="568" y="84"/>
                    </a:lnTo>
                    <a:lnTo>
                      <a:pt x="586" y="84"/>
                    </a:lnTo>
                    <a:lnTo>
                      <a:pt x="606" y="85"/>
                    </a:lnTo>
                    <a:lnTo>
                      <a:pt x="627" y="84"/>
                    </a:lnTo>
                    <a:lnTo>
                      <a:pt x="650" y="80"/>
                    </a:lnTo>
                    <a:lnTo>
                      <a:pt x="667" y="69"/>
                    </a:lnTo>
                    <a:lnTo>
                      <a:pt x="685" y="62"/>
                    </a:lnTo>
                    <a:lnTo>
                      <a:pt x="700" y="46"/>
                    </a:lnTo>
                    <a:lnTo>
                      <a:pt x="718" y="35"/>
                    </a:lnTo>
                    <a:lnTo>
                      <a:pt x="732" y="25"/>
                    </a:lnTo>
                    <a:lnTo>
                      <a:pt x="744" y="21"/>
                    </a:lnTo>
                    <a:lnTo>
                      <a:pt x="759" y="20"/>
                    </a:lnTo>
                    <a:lnTo>
                      <a:pt x="772" y="21"/>
                    </a:lnTo>
                    <a:lnTo>
                      <a:pt x="784" y="27"/>
                    </a:lnTo>
                    <a:lnTo>
                      <a:pt x="794" y="32"/>
                    </a:lnTo>
                    <a:lnTo>
                      <a:pt x="805" y="33"/>
                    </a:lnTo>
                    <a:lnTo>
                      <a:pt x="811" y="44"/>
                    </a:lnTo>
                    <a:lnTo>
                      <a:pt x="819" y="53"/>
                    </a:lnTo>
                    <a:lnTo>
                      <a:pt x="826" y="64"/>
                    </a:lnTo>
                    <a:lnTo>
                      <a:pt x="827" y="72"/>
                    </a:lnTo>
                    <a:lnTo>
                      <a:pt x="827" y="81"/>
                    </a:lnTo>
                    <a:lnTo>
                      <a:pt x="828" y="93"/>
                    </a:lnTo>
                    <a:lnTo>
                      <a:pt x="824" y="102"/>
                    </a:lnTo>
                    <a:lnTo>
                      <a:pt x="818" y="111"/>
                    </a:lnTo>
                    <a:lnTo>
                      <a:pt x="804" y="122"/>
                    </a:lnTo>
                    <a:lnTo>
                      <a:pt x="790" y="132"/>
                    </a:lnTo>
                    <a:lnTo>
                      <a:pt x="778" y="132"/>
                    </a:lnTo>
                    <a:lnTo>
                      <a:pt x="763" y="134"/>
                    </a:lnTo>
                    <a:lnTo>
                      <a:pt x="752" y="129"/>
                    </a:lnTo>
                    <a:lnTo>
                      <a:pt x="743" y="121"/>
                    </a:lnTo>
                    <a:lnTo>
                      <a:pt x="737" y="109"/>
                    </a:lnTo>
                    <a:lnTo>
                      <a:pt x="732" y="95"/>
                    </a:lnTo>
                    <a:lnTo>
                      <a:pt x="717" y="103"/>
                    </a:lnTo>
                    <a:lnTo>
                      <a:pt x="701" y="109"/>
                    </a:lnTo>
                    <a:lnTo>
                      <a:pt x="684" y="117"/>
                    </a:lnTo>
                    <a:lnTo>
                      <a:pt x="666" y="124"/>
                    </a:lnTo>
                    <a:lnTo>
                      <a:pt x="647" y="132"/>
                    </a:lnTo>
                    <a:lnTo>
                      <a:pt x="626" y="134"/>
                    </a:lnTo>
                    <a:lnTo>
                      <a:pt x="605" y="142"/>
                    </a:lnTo>
                    <a:lnTo>
                      <a:pt x="585" y="146"/>
                    </a:lnTo>
                    <a:lnTo>
                      <a:pt x="567" y="151"/>
                    </a:lnTo>
                    <a:lnTo>
                      <a:pt x="544" y="153"/>
                    </a:lnTo>
                    <a:lnTo>
                      <a:pt x="523" y="154"/>
                    </a:lnTo>
                    <a:lnTo>
                      <a:pt x="502" y="157"/>
                    </a:lnTo>
                    <a:lnTo>
                      <a:pt x="482" y="153"/>
                    </a:lnTo>
                    <a:lnTo>
                      <a:pt x="467" y="150"/>
                    </a:lnTo>
                    <a:lnTo>
                      <a:pt x="446" y="147"/>
                    </a:lnTo>
                    <a:lnTo>
                      <a:pt x="432" y="142"/>
                    </a:lnTo>
                    <a:lnTo>
                      <a:pt x="416" y="137"/>
                    </a:lnTo>
                    <a:lnTo>
                      <a:pt x="403" y="134"/>
                    </a:lnTo>
                    <a:lnTo>
                      <a:pt x="386" y="129"/>
                    </a:lnTo>
                    <a:lnTo>
                      <a:pt x="374" y="127"/>
                    </a:lnTo>
                    <a:lnTo>
                      <a:pt x="361" y="122"/>
                    </a:lnTo>
                    <a:lnTo>
                      <a:pt x="347" y="117"/>
                    </a:lnTo>
                    <a:lnTo>
                      <a:pt x="333" y="115"/>
                    </a:lnTo>
                    <a:lnTo>
                      <a:pt x="318" y="116"/>
                    </a:lnTo>
                    <a:lnTo>
                      <a:pt x="302" y="115"/>
                    </a:lnTo>
                    <a:lnTo>
                      <a:pt x="288" y="113"/>
                    </a:lnTo>
                    <a:lnTo>
                      <a:pt x="273" y="115"/>
                    </a:lnTo>
                    <a:lnTo>
                      <a:pt x="261" y="112"/>
                    </a:lnTo>
                    <a:lnTo>
                      <a:pt x="249" y="114"/>
                    </a:lnTo>
                    <a:lnTo>
                      <a:pt x="232" y="115"/>
                    </a:lnTo>
                    <a:lnTo>
                      <a:pt x="217" y="116"/>
                    </a:lnTo>
                    <a:lnTo>
                      <a:pt x="202" y="117"/>
                    </a:lnTo>
                    <a:lnTo>
                      <a:pt x="190" y="122"/>
                    </a:lnTo>
                    <a:lnTo>
                      <a:pt x="176" y="123"/>
                    </a:lnTo>
                    <a:lnTo>
                      <a:pt x="161" y="127"/>
                    </a:lnTo>
                    <a:lnTo>
                      <a:pt x="150" y="131"/>
                    </a:lnTo>
                    <a:lnTo>
                      <a:pt x="138" y="133"/>
                    </a:lnTo>
                    <a:lnTo>
                      <a:pt x="124" y="136"/>
                    </a:lnTo>
                    <a:lnTo>
                      <a:pt x="110" y="141"/>
                    </a:lnTo>
                    <a:lnTo>
                      <a:pt x="98" y="145"/>
                    </a:lnTo>
                    <a:lnTo>
                      <a:pt x="86" y="152"/>
                    </a:lnTo>
                    <a:lnTo>
                      <a:pt x="72" y="156"/>
                    </a:lnTo>
                    <a:lnTo>
                      <a:pt x="61" y="164"/>
                    </a:lnTo>
                    <a:lnTo>
                      <a:pt x="52" y="166"/>
                    </a:lnTo>
                    <a:lnTo>
                      <a:pt x="41" y="173"/>
                    </a:lnTo>
                    <a:lnTo>
                      <a:pt x="30" y="180"/>
                    </a:lnTo>
                    <a:lnTo>
                      <a:pt x="22" y="187"/>
                    </a:lnTo>
                    <a:lnTo>
                      <a:pt x="10" y="193"/>
                    </a:lnTo>
                    <a:lnTo>
                      <a:pt x="0" y="77"/>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7" name="Freeform 11"/>
              <p:cNvSpPr/>
              <p:nvPr/>
            </p:nvSpPr>
            <p:spPr bwMode="auto">
              <a:xfrm>
                <a:off x="1699" y="2258"/>
                <a:ext cx="353" cy="1394"/>
              </a:xfrm>
              <a:custGeom>
                <a:avLst/>
                <a:gdLst>
                  <a:gd name="T0" fmla="*/ 3 w 353"/>
                  <a:gd name="T1" fmla="*/ 1391 h 1394"/>
                  <a:gd name="T2" fmla="*/ 9 w 353"/>
                  <a:gd name="T3" fmla="*/ 1393 h 1394"/>
                  <a:gd name="T4" fmla="*/ 352 w 353"/>
                  <a:gd name="T5" fmla="*/ 2 h 1394"/>
                  <a:gd name="T6" fmla="*/ 346 w 353"/>
                  <a:gd name="T7" fmla="*/ 0 h 1394"/>
                  <a:gd name="T8" fmla="*/ 0 w 353"/>
                  <a:gd name="T9" fmla="*/ 1391 h 1394"/>
                  <a:gd name="T10" fmla="*/ 3 w 353"/>
                  <a:gd name="T11" fmla="*/ 1391 h 1394"/>
                </a:gdLst>
                <a:ahLst/>
                <a:cxnLst>
                  <a:cxn ang="0">
                    <a:pos x="T0" y="T1"/>
                  </a:cxn>
                  <a:cxn ang="0">
                    <a:pos x="T2" y="T3"/>
                  </a:cxn>
                  <a:cxn ang="0">
                    <a:pos x="T4" y="T5"/>
                  </a:cxn>
                  <a:cxn ang="0">
                    <a:pos x="T6" y="T7"/>
                  </a:cxn>
                  <a:cxn ang="0">
                    <a:pos x="T8" y="T9"/>
                  </a:cxn>
                  <a:cxn ang="0">
                    <a:pos x="T10" y="T11"/>
                  </a:cxn>
                </a:cxnLst>
                <a:rect l="0" t="0" r="r" b="b"/>
                <a:pathLst>
                  <a:path w="353" h="1394">
                    <a:moveTo>
                      <a:pt x="3" y="1391"/>
                    </a:moveTo>
                    <a:lnTo>
                      <a:pt x="9" y="1393"/>
                    </a:lnTo>
                    <a:lnTo>
                      <a:pt x="352" y="2"/>
                    </a:lnTo>
                    <a:lnTo>
                      <a:pt x="346" y="0"/>
                    </a:lnTo>
                    <a:lnTo>
                      <a:pt x="0" y="1391"/>
                    </a:lnTo>
                    <a:lnTo>
                      <a:pt x="3" y="1391"/>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8" name="Freeform 12"/>
              <p:cNvSpPr/>
              <p:nvPr/>
            </p:nvSpPr>
            <p:spPr bwMode="auto">
              <a:xfrm>
                <a:off x="2232" y="2238"/>
                <a:ext cx="615" cy="1323"/>
              </a:xfrm>
              <a:custGeom>
                <a:avLst/>
                <a:gdLst>
                  <a:gd name="T0" fmla="*/ 614 w 615"/>
                  <a:gd name="T1" fmla="*/ 1322 h 1323"/>
                  <a:gd name="T2" fmla="*/ 5 w 615"/>
                  <a:gd name="T3" fmla="*/ 0 h 1323"/>
                  <a:gd name="T4" fmla="*/ 0 w 615"/>
                  <a:gd name="T5" fmla="*/ 4 h 1323"/>
                  <a:gd name="T6" fmla="*/ 608 w 615"/>
                  <a:gd name="T7" fmla="*/ 1322 h 1323"/>
                  <a:gd name="T8" fmla="*/ 614 w 615"/>
                  <a:gd name="T9" fmla="*/ 1322 h 1323"/>
                </a:gdLst>
                <a:ahLst/>
                <a:cxnLst>
                  <a:cxn ang="0">
                    <a:pos x="T0" y="T1"/>
                  </a:cxn>
                  <a:cxn ang="0">
                    <a:pos x="T2" y="T3"/>
                  </a:cxn>
                  <a:cxn ang="0">
                    <a:pos x="T4" y="T5"/>
                  </a:cxn>
                  <a:cxn ang="0">
                    <a:pos x="T6" y="T7"/>
                  </a:cxn>
                  <a:cxn ang="0">
                    <a:pos x="T8" y="T9"/>
                  </a:cxn>
                </a:cxnLst>
                <a:rect l="0" t="0" r="r" b="b"/>
                <a:pathLst>
                  <a:path w="615" h="1323">
                    <a:moveTo>
                      <a:pt x="614" y="1322"/>
                    </a:moveTo>
                    <a:lnTo>
                      <a:pt x="5" y="0"/>
                    </a:lnTo>
                    <a:lnTo>
                      <a:pt x="0" y="4"/>
                    </a:lnTo>
                    <a:lnTo>
                      <a:pt x="608" y="1322"/>
                    </a:lnTo>
                    <a:lnTo>
                      <a:pt x="614" y="132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9" name="Freeform 13"/>
              <p:cNvSpPr/>
              <p:nvPr/>
            </p:nvSpPr>
            <p:spPr bwMode="auto">
              <a:xfrm>
                <a:off x="1637" y="3564"/>
                <a:ext cx="1296" cy="202"/>
              </a:xfrm>
              <a:custGeom>
                <a:avLst/>
                <a:gdLst>
                  <a:gd name="T0" fmla="*/ 673 w 1296"/>
                  <a:gd name="T1" fmla="*/ 188 h 202"/>
                  <a:gd name="T2" fmla="*/ 738 w 1296"/>
                  <a:gd name="T3" fmla="*/ 179 h 202"/>
                  <a:gd name="T4" fmla="*/ 800 w 1296"/>
                  <a:gd name="T5" fmla="*/ 170 h 202"/>
                  <a:gd name="T6" fmla="*/ 865 w 1296"/>
                  <a:gd name="T7" fmla="*/ 162 h 202"/>
                  <a:gd name="T8" fmla="*/ 924 w 1296"/>
                  <a:gd name="T9" fmla="*/ 153 h 202"/>
                  <a:gd name="T10" fmla="*/ 978 w 1296"/>
                  <a:gd name="T11" fmla="*/ 140 h 202"/>
                  <a:gd name="T12" fmla="*/ 1033 w 1296"/>
                  <a:gd name="T13" fmla="*/ 130 h 202"/>
                  <a:gd name="T14" fmla="*/ 1079 w 1296"/>
                  <a:gd name="T15" fmla="*/ 117 h 202"/>
                  <a:gd name="T16" fmla="*/ 1123 w 1296"/>
                  <a:gd name="T17" fmla="*/ 104 h 202"/>
                  <a:gd name="T18" fmla="*/ 1162 w 1296"/>
                  <a:gd name="T19" fmla="*/ 92 h 202"/>
                  <a:gd name="T20" fmla="*/ 1199 w 1296"/>
                  <a:gd name="T21" fmla="*/ 79 h 202"/>
                  <a:gd name="T22" fmla="*/ 1227 w 1296"/>
                  <a:gd name="T23" fmla="*/ 65 h 202"/>
                  <a:gd name="T24" fmla="*/ 1251 w 1296"/>
                  <a:gd name="T25" fmla="*/ 57 h 202"/>
                  <a:gd name="T26" fmla="*/ 1271 w 1296"/>
                  <a:gd name="T27" fmla="*/ 44 h 202"/>
                  <a:gd name="T28" fmla="*/ 1283 w 1296"/>
                  <a:gd name="T29" fmla="*/ 33 h 202"/>
                  <a:gd name="T30" fmla="*/ 1292 w 1296"/>
                  <a:gd name="T31" fmla="*/ 27 h 202"/>
                  <a:gd name="T32" fmla="*/ 1292 w 1296"/>
                  <a:gd name="T33" fmla="*/ 22 h 202"/>
                  <a:gd name="T34" fmla="*/ 1279 w 1296"/>
                  <a:gd name="T35" fmla="*/ 16 h 202"/>
                  <a:gd name="T36" fmla="*/ 1262 w 1296"/>
                  <a:gd name="T37" fmla="*/ 15 h 202"/>
                  <a:gd name="T38" fmla="*/ 1241 w 1296"/>
                  <a:gd name="T39" fmla="*/ 17 h 202"/>
                  <a:gd name="T40" fmla="*/ 1212 w 1296"/>
                  <a:gd name="T41" fmla="*/ 14 h 202"/>
                  <a:gd name="T42" fmla="*/ 1178 w 1296"/>
                  <a:gd name="T43" fmla="*/ 8 h 202"/>
                  <a:gd name="T44" fmla="*/ 1140 w 1296"/>
                  <a:gd name="T45" fmla="*/ 5 h 202"/>
                  <a:gd name="T46" fmla="*/ 1099 w 1296"/>
                  <a:gd name="T47" fmla="*/ 3 h 202"/>
                  <a:gd name="T48" fmla="*/ 1049 w 1296"/>
                  <a:gd name="T49" fmla="*/ 0 h 202"/>
                  <a:gd name="T50" fmla="*/ 998 w 1296"/>
                  <a:gd name="T51" fmla="*/ 1 h 202"/>
                  <a:gd name="T52" fmla="*/ 942 w 1296"/>
                  <a:gd name="T53" fmla="*/ 0 h 202"/>
                  <a:gd name="T54" fmla="*/ 886 w 1296"/>
                  <a:gd name="T55" fmla="*/ 5 h 202"/>
                  <a:gd name="T56" fmla="*/ 824 w 1296"/>
                  <a:gd name="T57" fmla="*/ 4 h 202"/>
                  <a:gd name="T58" fmla="*/ 760 w 1296"/>
                  <a:gd name="T59" fmla="*/ 7 h 202"/>
                  <a:gd name="T60" fmla="*/ 696 w 1296"/>
                  <a:gd name="T61" fmla="*/ 10 h 202"/>
                  <a:gd name="T62" fmla="*/ 625 w 1296"/>
                  <a:gd name="T63" fmla="*/ 16 h 202"/>
                  <a:gd name="T64" fmla="*/ 558 w 1296"/>
                  <a:gd name="T65" fmla="*/ 21 h 202"/>
                  <a:gd name="T66" fmla="*/ 493 w 1296"/>
                  <a:gd name="T67" fmla="*/ 31 h 202"/>
                  <a:gd name="T68" fmla="*/ 428 w 1296"/>
                  <a:gd name="T69" fmla="*/ 39 h 202"/>
                  <a:gd name="T70" fmla="*/ 374 w 1296"/>
                  <a:gd name="T71" fmla="*/ 47 h 202"/>
                  <a:gd name="T72" fmla="*/ 316 w 1296"/>
                  <a:gd name="T73" fmla="*/ 55 h 202"/>
                  <a:gd name="T74" fmla="*/ 263 w 1296"/>
                  <a:gd name="T75" fmla="*/ 63 h 202"/>
                  <a:gd name="T76" fmla="*/ 216 w 1296"/>
                  <a:gd name="T77" fmla="*/ 69 h 202"/>
                  <a:gd name="T78" fmla="*/ 173 w 1296"/>
                  <a:gd name="T79" fmla="*/ 77 h 202"/>
                  <a:gd name="T80" fmla="*/ 132 w 1296"/>
                  <a:gd name="T81" fmla="*/ 87 h 202"/>
                  <a:gd name="T82" fmla="*/ 97 w 1296"/>
                  <a:gd name="T83" fmla="*/ 93 h 202"/>
                  <a:gd name="T84" fmla="*/ 72 w 1296"/>
                  <a:gd name="T85" fmla="*/ 102 h 202"/>
                  <a:gd name="T86" fmla="*/ 42 w 1296"/>
                  <a:gd name="T87" fmla="*/ 110 h 202"/>
                  <a:gd name="T88" fmla="*/ 25 w 1296"/>
                  <a:gd name="T89" fmla="*/ 117 h 202"/>
                  <a:gd name="T90" fmla="*/ 9 w 1296"/>
                  <a:gd name="T91" fmla="*/ 125 h 202"/>
                  <a:gd name="T92" fmla="*/ 0 w 1296"/>
                  <a:gd name="T93" fmla="*/ 126 h 202"/>
                  <a:gd name="T94" fmla="*/ 0 w 1296"/>
                  <a:gd name="T95" fmla="*/ 132 h 202"/>
                  <a:gd name="T96" fmla="*/ 6 w 1296"/>
                  <a:gd name="T97" fmla="*/ 139 h 202"/>
                  <a:gd name="T98" fmla="*/ 17 w 1296"/>
                  <a:gd name="T99" fmla="*/ 148 h 202"/>
                  <a:gd name="T100" fmla="*/ 34 w 1296"/>
                  <a:gd name="T101" fmla="*/ 155 h 202"/>
                  <a:gd name="T102" fmla="*/ 59 w 1296"/>
                  <a:gd name="T103" fmla="*/ 165 h 202"/>
                  <a:gd name="T104" fmla="*/ 86 w 1296"/>
                  <a:gd name="T105" fmla="*/ 171 h 202"/>
                  <a:gd name="T106" fmla="*/ 120 w 1296"/>
                  <a:gd name="T107" fmla="*/ 179 h 202"/>
                  <a:gd name="T108" fmla="*/ 158 w 1296"/>
                  <a:gd name="T109" fmla="*/ 186 h 202"/>
                  <a:gd name="T110" fmla="*/ 201 w 1296"/>
                  <a:gd name="T111" fmla="*/ 190 h 202"/>
                  <a:gd name="T112" fmla="*/ 248 w 1296"/>
                  <a:gd name="T113" fmla="*/ 193 h 202"/>
                  <a:gd name="T114" fmla="*/ 295 w 1296"/>
                  <a:gd name="T115" fmla="*/ 197 h 202"/>
                  <a:gd name="T116" fmla="*/ 355 w 1296"/>
                  <a:gd name="T117" fmla="*/ 200 h 202"/>
                  <a:gd name="T118" fmla="*/ 412 w 1296"/>
                  <a:gd name="T119" fmla="*/ 198 h 202"/>
                  <a:gd name="T120" fmla="*/ 470 w 1296"/>
                  <a:gd name="T121" fmla="*/ 199 h 202"/>
                  <a:gd name="T122" fmla="*/ 537 w 1296"/>
                  <a:gd name="T123" fmla="*/ 197 h 202"/>
                  <a:gd name="T124" fmla="*/ 602 w 1296"/>
                  <a:gd name="T125" fmla="*/ 19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6" h="202">
                    <a:moveTo>
                      <a:pt x="637" y="191"/>
                    </a:moveTo>
                    <a:lnTo>
                      <a:pt x="673" y="188"/>
                    </a:lnTo>
                    <a:lnTo>
                      <a:pt x="708" y="185"/>
                    </a:lnTo>
                    <a:lnTo>
                      <a:pt x="738" y="179"/>
                    </a:lnTo>
                    <a:lnTo>
                      <a:pt x="768" y="177"/>
                    </a:lnTo>
                    <a:lnTo>
                      <a:pt x="800" y="170"/>
                    </a:lnTo>
                    <a:lnTo>
                      <a:pt x="832" y="164"/>
                    </a:lnTo>
                    <a:lnTo>
                      <a:pt x="865" y="162"/>
                    </a:lnTo>
                    <a:lnTo>
                      <a:pt x="894" y="156"/>
                    </a:lnTo>
                    <a:lnTo>
                      <a:pt x="924" y="153"/>
                    </a:lnTo>
                    <a:lnTo>
                      <a:pt x="951" y="145"/>
                    </a:lnTo>
                    <a:lnTo>
                      <a:pt x="978" y="140"/>
                    </a:lnTo>
                    <a:lnTo>
                      <a:pt x="1004" y="135"/>
                    </a:lnTo>
                    <a:lnTo>
                      <a:pt x="1033" y="130"/>
                    </a:lnTo>
                    <a:lnTo>
                      <a:pt x="1056" y="121"/>
                    </a:lnTo>
                    <a:lnTo>
                      <a:pt x="1079" y="117"/>
                    </a:lnTo>
                    <a:lnTo>
                      <a:pt x="1103" y="112"/>
                    </a:lnTo>
                    <a:lnTo>
                      <a:pt x="1123" y="104"/>
                    </a:lnTo>
                    <a:lnTo>
                      <a:pt x="1142" y="99"/>
                    </a:lnTo>
                    <a:lnTo>
                      <a:pt x="1162" y="92"/>
                    </a:lnTo>
                    <a:lnTo>
                      <a:pt x="1179" y="87"/>
                    </a:lnTo>
                    <a:lnTo>
                      <a:pt x="1199" y="79"/>
                    </a:lnTo>
                    <a:lnTo>
                      <a:pt x="1214" y="73"/>
                    </a:lnTo>
                    <a:lnTo>
                      <a:pt x="1227" y="65"/>
                    </a:lnTo>
                    <a:lnTo>
                      <a:pt x="1239" y="62"/>
                    </a:lnTo>
                    <a:lnTo>
                      <a:pt x="1251" y="57"/>
                    </a:lnTo>
                    <a:lnTo>
                      <a:pt x="1262" y="50"/>
                    </a:lnTo>
                    <a:lnTo>
                      <a:pt x="1271" y="44"/>
                    </a:lnTo>
                    <a:lnTo>
                      <a:pt x="1279" y="40"/>
                    </a:lnTo>
                    <a:lnTo>
                      <a:pt x="1283" y="33"/>
                    </a:lnTo>
                    <a:lnTo>
                      <a:pt x="1289" y="33"/>
                    </a:lnTo>
                    <a:lnTo>
                      <a:pt x="1292" y="27"/>
                    </a:lnTo>
                    <a:lnTo>
                      <a:pt x="1295" y="22"/>
                    </a:lnTo>
                    <a:lnTo>
                      <a:pt x="1292" y="22"/>
                    </a:lnTo>
                    <a:lnTo>
                      <a:pt x="1286" y="19"/>
                    </a:lnTo>
                    <a:lnTo>
                      <a:pt x="1279" y="16"/>
                    </a:lnTo>
                    <a:lnTo>
                      <a:pt x="1274" y="18"/>
                    </a:lnTo>
                    <a:lnTo>
                      <a:pt x="1262" y="15"/>
                    </a:lnTo>
                    <a:lnTo>
                      <a:pt x="1253" y="16"/>
                    </a:lnTo>
                    <a:lnTo>
                      <a:pt x="1241" y="17"/>
                    </a:lnTo>
                    <a:lnTo>
                      <a:pt x="1226" y="12"/>
                    </a:lnTo>
                    <a:lnTo>
                      <a:pt x="1212" y="14"/>
                    </a:lnTo>
                    <a:lnTo>
                      <a:pt x="1199" y="9"/>
                    </a:lnTo>
                    <a:lnTo>
                      <a:pt x="1178" y="8"/>
                    </a:lnTo>
                    <a:lnTo>
                      <a:pt x="1161" y="6"/>
                    </a:lnTo>
                    <a:lnTo>
                      <a:pt x="1140" y="5"/>
                    </a:lnTo>
                    <a:lnTo>
                      <a:pt x="1119" y="4"/>
                    </a:lnTo>
                    <a:lnTo>
                      <a:pt x="1099" y="3"/>
                    </a:lnTo>
                    <a:lnTo>
                      <a:pt x="1075" y="4"/>
                    </a:lnTo>
                    <a:lnTo>
                      <a:pt x="1049" y="0"/>
                    </a:lnTo>
                    <a:lnTo>
                      <a:pt x="1028" y="3"/>
                    </a:lnTo>
                    <a:lnTo>
                      <a:pt x="998" y="1"/>
                    </a:lnTo>
                    <a:lnTo>
                      <a:pt x="971" y="1"/>
                    </a:lnTo>
                    <a:lnTo>
                      <a:pt x="942" y="0"/>
                    </a:lnTo>
                    <a:lnTo>
                      <a:pt x="913" y="3"/>
                    </a:lnTo>
                    <a:lnTo>
                      <a:pt x="886" y="5"/>
                    </a:lnTo>
                    <a:lnTo>
                      <a:pt x="857" y="5"/>
                    </a:lnTo>
                    <a:lnTo>
                      <a:pt x="824" y="4"/>
                    </a:lnTo>
                    <a:lnTo>
                      <a:pt x="792" y="7"/>
                    </a:lnTo>
                    <a:lnTo>
                      <a:pt x="760" y="7"/>
                    </a:lnTo>
                    <a:lnTo>
                      <a:pt x="724" y="10"/>
                    </a:lnTo>
                    <a:lnTo>
                      <a:pt x="696" y="10"/>
                    </a:lnTo>
                    <a:lnTo>
                      <a:pt x="661" y="13"/>
                    </a:lnTo>
                    <a:lnTo>
                      <a:pt x="625" y="16"/>
                    </a:lnTo>
                    <a:lnTo>
                      <a:pt x="590" y="18"/>
                    </a:lnTo>
                    <a:lnTo>
                      <a:pt x="558" y="21"/>
                    </a:lnTo>
                    <a:lnTo>
                      <a:pt x="525" y="25"/>
                    </a:lnTo>
                    <a:lnTo>
                      <a:pt x="493" y="31"/>
                    </a:lnTo>
                    <a:lnTo>
                      <a:pt x="461" y="33"/>
                    </a:lnTo>
                    <a:lnTo>
                      <a:pt x="428" y="39"/>
                    </a:lnTo>
                    <a:lnTo>
                      <a:pt x="400" y="41"/>
                    </a:lnTo>
                    <a:lnTo>
                      <a:pt x="374" y="47"/>
                    </a:lnTo>
                    <a:lnTo>
                      <a:pt x="345" y="52"/>
                    </a:lnTo>
                    <a:lnTo>
                      <a:pt x="316" y="55"/>
                    </a:lnTo>
                    <a:lnTo>
                      <a:pt x="289" y="57"/>
                    </a:lnTo>
                    <a:lnTo>
                      <a:pt x="263" y="63"/>
                    </a:lnTo>
                    <a:lnTo>
                      <a:pt x="239" y="68"/>
                    </a:lnTo>
                    <a:lnTo>
                      <a:pt x="216" y="69"/>
                    </a:lnTo>
                    <a:lnTo>
                      <a:pt x="197" y="75"/>
                    </a:lnTo>
                    <a:lnTo>
                      <a:pt x="173" y="77"/>
                    </a:lnTo>
                    <a:lnTo>
                      <a:pt x="153" y="86"/>
                    </a:lnTo>
                    <a:lnTo>
                      <a:pt x="132" y="87"/>
                    </a:lnTo>
                    <a:lnTo>
                      <a:pt x="115" y="91"/>
                    </a:lnTo>
                    <a:lnTo>
                      <a:pt x="97" y="93"/>
                    </a:lnTo>
                    <a:lnTo>
                      <a:pt x="82" y="97"/>
                    </a:lnTo>
                    <a:lnTo>
                      <a:pt x="72" y="102"/>
                    </a:lnTo>
                    <a:lnTo>
                      <a:pt x="57" y="106"/>
                    </a:lnTo>
                    <a:lnTo>
                      <a:pt x="42" y="110"/>
                    </a:lnTo>
                    <a:lnTo>
                      <a:pt x="33" y="114"/>
                    </a:lnTo>
                    <a:lnTo>
                      <a:pt x="25" y="117"/>
                    </a:lnTo>
                    <a:lnTo>
                      <a:pt x="17" y="118"/>
                    </a:lnTo>
                    <a:lnTo>
                      <a:pt x="9" y="125"/>
                    </a:lnTo>
                    <a:lnTo>
                      <a:pt x="6" y="125"/>
                    </a:lnTo>
                    <a:lnTo>
                      <a:pt x="0" y="126"/>
                    </a:lnTo>
                    <a:lnTo>
                      <a:pt x="0" y="129"/>
                    </a:lnTo>
                    <a:lnTo>
                      <a:pt x="0" y="132"/>
                    </a:lnTo>
                    <a:lnTo>
                      <a:pt x="0" y="135"/>
                    </a:lnTo>
                    <a:lnTo>
                      <a:pt x="6" y="139"/>
                    </a:lnTo>
                    <a:lnTo>
                      <a:pt x="10" y="145"/>
                    </a:lnTo>
                    <a:lnTo>
                      <a:pt x="17" y="148"/>
                    </a:lnTo>
                    <a:lnTo>
                      <a:pt x="26" y="149"/>
                    </a:lnTo>
                    <a:lnTo>
                      <a:pt x="34" y="155"/>
                    </a:lnTo>
                    <a:lnTo>
                      <a:pt x="47" y="160"/>
                    </a:lnTo>
                    <a:lnTo>
                      <a:pt x="59" y="165"/>
                    </a:lnTo>
                    <a:lnTo>
                      <a:pt x="71" y="167"/>
                    </a:lnTo>
                    <a:lnTo>
                      <a:pt x="86" y="171"/>
                    </a:lnTo>
                    <a:lnTo>
                      <a:pt x="102" y="175"/>
                    </a:lnTo>
                    <a:lnTo>
                      <a:pt x="120" y="179"/>
                    </a:lnTo>
                    <a:lnTo>
                      <a:pt x="137" y="179"/>
                    </a:lnTo>
                    <a:lnTo>
                      <a:pt x="158" y="186"/>
                    </a:lnTo>
                    <a:lnTo>
                      <a:pt x="179" y="186"/>
                    </a:lnTo>
                    <a:lnTo>
                      <a:pt x="201" y="190"/>
                    </a:lnTo>
                    <a:lnTo>
                      <a:pt x="225" y="192"/>
                    </a:lnTo>
                    <a:lnTo>
                      <a:pt x="248" y="193"/>
                    </a:lnTo>
                    <a:lnTo>
                      <a:pt x="272" y="197"/>
                    </a:lnTo>
                    <a:lnTo>
                      <a:pt x="295" y="197"/>
                    </a:lnTo>
                    <a:lnTo>
                      <a:pt x="325" y="200"/>
                    </a:lnTo>
                    <a:lnTo>
                      <a:pt x="355" y="200"/>
                    </a:lnTo>
                    <a:lnTo>
                      <a:pt x="383" y="201"/>
                    </a:lnTo>
                    <a:lnTo>
                      <a:pt x="412" y="198"/>
                    </a:lnTo>
                    <a:lnTo>
                      <a:pt x="440" y="199"/>
                    </a:lnTo>
                    <a:lnTo>
                      <a:pt x="470" y="199"/>
                    </a:lnTo>
                    <a:lnTo>
                      <a:pt x="505" y="199"/>
                    </a:lnTo>
                    <a:lnTo>
                      <a:pt x="537" y="197"/>
                    </a:lnTo>
                    <a:lnTo>
                      <a:pt x="570" y="194"/>
                    </a:lnTo>
                    <a:lnTo>
                      <a:pt x="602" y="193"/>
                    </a:lnTo>
                    <a:lnTo>
                      <a:pt x="637" y="191"/>
                    </a:lnTo>
                  </a:path>
                </a:pathLst>
              </a:custGeom>
              <a:solidFill>
                <a:srgbClr val="727272"/>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0" name="Freeform 14"/>
              <p:cNvSpPr/>
              <p:nvPr/>
            </p:nvSpPr>
            <p:spPr bwMode="auto">
              <a:xfrm>
                <a:off x="2153" y="3770"/>
                <a:ext cx="245" cy="189"/>
              </a:xfrm>
              <a:custGeom>
                <a:avLst/>
                <a:gdLst>
                  <a:gd name="T0" fmla="*/ 153 w 245"/>
                  <a:gd name="T1" fmla="*/ 185 h 189"/>
                  <a:gd name="T2" fmla="*/ 177 w 245"/>
                  <a:gd name="T3" fmla="*/ 180 h 189"/>
                  <a:gd name="T4" fmla="*/ 197 w 245"/>
                  <a:gd name="T5" fmla="*/ 169 h 189"/>
                  <a:gd name="T6" fmla="*/ 212 w 245"/>
                  <a:gd name="T7" fmla="*/ 165 h 189"/>
                  <a:gd name="T8" fmla="*/ 215 w 245"/>
                  <a:gd name="T9" fmla="*/ 152 h 189"/>
                  <a:gd name="T10" fmla="*/ 223 w 245"/>
                  <a:gd name="T11" fmla="*/ 135 h 189"/>
                  <a:gd name="T12" fmla="*/ 229 w 245"/>
                  <a:gd name="T13" fmla="*/ 113 h 189"/>
                  <a:gd name="T14" fmla="*/ 236 w 245"/>
                  <a:gd name="T15" fmla="*/ 91 h 189"/>
                  <a:gd name="T16" fmla="*/ 236 w 245"/>
                  <a:gd name="T17" fmla="*/ 69 h 189"/>
                  <a:gd name="T18" fmla="*/ 241 w 245"/>
                  <a:gd name="T19" fmla="*/ 47 h 189"/>
                  <a:gd name="T20" fmla="*/ 242 w 245"/>
                  <a:gd name="T21" fmla="*/ 27 h 189"/>
                  <a:gd name="T22" fmla="*/ 244 w 245"/>
                  <a:gd name="T23" fmla="*/ 12 h 189"/>
                  <a:gd name="T24" fmla="*/ 240 w 245"/>
                  <a:gd name="T25" fmla="*/ 0 h 189"/>
                  <a:gd name="T26" fmla="*/ 231 w 245"/>
                  <a:gd name="T27" fmla="*/ 4 h 189"/>
                  <a:gd name="T28" fmla="*/ 225 w 245"/>
                  <a:gd name="T29" fmla="*/ 5 h 189"/>
                  <a:gd name="T30" fmla="*/ 214 w 245"/>
                  <a:gd name="T31" fmla="*/ 6 h 189"/>
                  <a:gd name="T32" fmla="*/ 199 w 245"/>
                  <a:gd name="T33" fmla="*/ 6 h 189"/>
                  <a:gd name="T34" fmla="*/ 188 w 245"/>
                  <a:gd name="T35" fmla="*/ 8 h 189"/>
                  <a:gd name="T36" fmla="*/ 171 w 245"/>
                  <a:gd name="T37" fmla="*/ 13 h 189"/>
                  <a:gd name="T38" fmla="*/ 156 w 245"/>
                  <a:gd name="T39" fmla="*/ 14 h 189"/>
                  <a:gd name="T40" fmla="*/ 123 w 245"/>
                  <a:gd name="T41" fmla="*/ 13 h 189"/>
                  <a:gd name="T42" fmla="*/ 106 w 245"/>
                  <a:gd name="T43" fmla="*/ 15 h 189"/>
                  <a:gd name="T44" fmla="*/ 82 w 245"/>
                  <a:gd name="T45" fmla="*/ 15 h 189"/>
                  <a:gd name="T46" fmla="*/ 68 w 245"/>
                  <a:gd name="T47" fmla="*/ 15 h 189"/>
                  <a:gd name="T48" fmla="*/ 50 w 245"/>
                  <a:gd name="T49" fmla="*/ 17 h 189"/>
                  <a:gd name="T50" fmla="*/ 35 w 245"/>
                  <a:gd name="T51" fmla="*/ 18 h 189"/>
                  <a:gd name="T52" fmla="*/ 21 w 245"/>
                  <a:gd name="T53" fmla="*/ 20 h 189"/>
                  <a:gd name="T54" fmla="*/ 12 w 245"/>
                  <a:gd name="T55" fmla="*/ 20 h 189"/>
                  <a:gd name="T56" fmla="*/ 0 w 245"/>
                  <a:gd name="T57" fmla="*/ 21 h 189"/>
                  <a:gd name="T58" fmla="*/ 8 w 245"/>
                  <a:gd name="T59" fmla="*/ 42 h 189"/>
                  <a:gd name="T60" fmla="*/ 15 w 245"/>
                  <a:gd name="T61" fmla="*/ 61 h 189"/>
                  <a:gd name="T62" fmla="*/ 21 w 245"/>
                  <a:gd name="T63" fmla="*/ 85 h 189"/>
                  <a:gd name="T64" fmla="*/ 29 w 245"/>
                  <a:gd name="T65" fmla="*/ 105 h 189"/>
                  <a:gd name="T66" fmla="*/ 42 w 245"/>
                  <a:gd name="T67" fmla="*/ 123 h 189"/>
                  <a:gd name="T68" fmla="*/ 52 w 245"/>
                  <a:gd name="T69" fmla="*/ 141 h 189"/>
                  <a:gd name="T70" fmla="*/ 60 w 245"/>
                  <a:gd name="T71" fmla="*/ 161 h 189"/>
                  <a:gd name="T72" fmla="*/ 72 w 245"/>
                  <a:gd name="T73" fmla="*/ 171 h 189"/>
                  <a:gd name="T74" fmla="*/ 86 w 245"/>
                  <a:gd name="T75" fmla="*/ 179 h 189"/>
                  <a:gd name="T76" fmla="*/ 100 w 245"/>
                  <a:gd name="T77" fmla="*/ 184 h 189"/>
                  <a:gd name="T78" fmla="*/ 121 w 245"/>
                  <a:gd name="T79" fmla="*/ 188 h 189"/>
                  <a:gd name="T80" fmla="*/ 144 w 245"/>
                  <a:gd name="T81" fmla="*/ 186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5" h="189">
                    <a:moveTo>
                      <a:pt x="144" y="186"/>
                    </a:moveTo>
                    <a:lnTo>
                      <a:pt x="153" y="185"/>
                    </a:lnTo>
                    <a:lnTo>
                      <a:pt x="165" y="184"/>
                    </a:lnTo>
                    <a:lnTo>
                      <a:pt x="177" y="180"/>
                    </a:lnTo>
                    <a:lnTo>
                      <a:pt x="186" y="177"/>
                    </a:lnTo>
                    <a:lnTo>
                      <a:pt x="197" y="169"/>
                    </a:lnTo>
                    <a:lnTo>
                      <a:pt x="203" y="169"/>
                    </a:lnTo>
                    <a:lnTo>
                      <a:pt x="212" y="165"/>
                    </a:lnTo>
                    <a:lnTo>
                      <a:pt x="210" y="159"/>
                    </a:lnTo>
                    <a:lnTo>
                      <a:pt x="215" y="152"/>
                    </a:lnTo>
                    <a:lnTo>
                      <a:pt x="220" y="144"/>
                    </a:lnTo>
                    <a:lnTo>
                      <a:pt x="223" y="135"/>
                    </a:lnTo>
                    <a:lnTo>
                      <a:pt x="227" y="125"/>
                    </a:lnTo>
                    <a:lnTo>
                      <a:pt x="229" y="113"/>
                    </a:lnTo>
                    <a:lnTo>
                      <a:pt x="230" y="101"/>
                    </a:lnTo>
                    <a:lnTo>
                      <a:pt x="236" y="91"/>
                    </a:lnTo>
                    <a:lnTo>
                      <a:pt x="235" y="81"/>
                    </a:lnTo>
                    <a:lnTo>
                      <a:pt x="236" y="69"/>
                    </a:lnTo>
                    <a:lnTo>
                      <a:pt x="239" y="57"/>
                    </a:lnTo>
                    <a:lnTo>
                      <a:pt x="241" y="47"/>
                    </a:lnTo>
                    <a:lnTo>
                      <a:pt x="240" y="35"/>
                    </a:lnTo>
                    <a:lnTo>
                      <a:pt x="242" y="27"/>
                    </a:lnTo>
                    <a:lnTo>
                      <a:pt x="244" y="15"/>
                    </a:lnTo>
                    <a:lnTo>
                      <a:pt x="244" y="12"/>
                    </a:lnTo>
                    <a:lnTo>
                      <a:pt x="243" y="0"/>
                    </a:lnTo>
                    <a:lnTo>
                      <a:pt x="240" y="0"/>
                    </a:lnTo>
                    <a:lnTo>
                      <a:pt x="237" y="3"/>
                    </a:lnTo>
                    <a:lnTo>
                      <a:pt x="231" y="4"/>
                    </a:lnTo>
                    <a:lnTo>
                      <a:pt x="228" y="4"/>
                    </a:lnTo>
                    <a:lnTo>
                      <a:pt x="225" y="5"/>
                    </a:lnTo>
                    <a:lnTo>
                      <a:pt x="219" y="5"/>
                    </a:lnTo>
                    <a:lnTo>
                      <a:pt x="214" y="6"/>
                    </a:lnTo>
                    <a:lnTo>
                      <a:pt x="205" y="6"/>
                    </a:lnTo>
                    <a:lnTo>
                      <a:pt x="199" y="6"/>
                    </a:lnTo>
                    <a:lnTo>
                      <a:pt x="197" y="8"/>
                    </a:lnTo>
                    <a:lnTo>
                      <a:pt x="188" y="8"/>
                    </a:lnTo>
                    <a:lnTo>
                      <a:pt x="182" y="8"/>
                    </a:lnTo>
                    <a:lnTo>
                      <a:pt x="171" y="13"/>
                    </a:lnTo>
                    <a:lnTo>
                      <a:pt x="165" y="13"/>
                    </a:lnTo>
                    <a:lnTo>
                      <a:pt x="156" y="14"/>
                    </a:lnTo>
                    <a:lnTo>
                      <a:pt x="144" y="14"/>
                    </a:lnTo>
                    <a:lnTo>
                      <a:pt x="123" y="13"/>
                    </a:lnTo>
                    <a:lnTo>
                      <a:pt x="112" y="15"/>
                    </a:lnTo>
                    <a:lnTo>
                      <a:pt x="106" y="15"/>
                    </a:lnTo>
                    <a:lnTo>
                      <a:pt x="94" y="16"/>
                    </a:lnTo>
                    <a:lnTo>
                      <a:pt x="82" y="15"/>
                    </a:lnTo>
                    <a:lnTo>
                      <a:pt x="76" y="15"/>
                    </a:lnTo>
                    <a:lnTo>
                      <a:pt x="68" y="15"/>
                    </a:lnTo>
                    <a:lnTo>
                      <a:pt x="59" y="16"/>
                    </a:lnTo>
                    <a:lnTo>
                      <a:pt x="50" y="17"/>
                    </a:lnTo>
                    <a:lnTo>
                      <a:pt x="44" y="18"/>
                    </a:lnTo>
                    <a:lnTo>
                      <a:pt x="35" y="18"/>
                    </a:lnTo>
                    <a:lnTo>
                      <a:pt x="29" y="18"/>
                    </a:lnTo>
                    <a:lnTo>
                      <a:pt x="21" y="20"/>
                    </a:lnTo>
                    <a:lnTo>
                      <a:pt x="15" y="20"/>
                    </a:lnTo>
                    <a:lnTo>
                      <a:pt x="12" y="20"/>
                    </a:lnTo>
                    <a:lnTo>
                      <a:pt x="6" y="21"/>
                    </a:lnTo>
                    <a:lnTo>
                      <a:pt x="0" y="21"/>
                    </a:lnTo>
                    <a:lnTo>
                      <a:pt x="4" y="33"/>
                    </a:lnTo>
                    <a:lnTo>
                      <a:pt x="8" y="42"/>
                    </a:lnTo>
                    <a:lnTo>
                      <a:pt x="9" y="53"/>
                    </a:lnTo>
                    <a:lnTo>
                      <a:pt x="15" y="61"/>
                    </a:lnTo>
                    <a:lnTo>
                      <a:pt x="17" y="73"/>
                    </a:lnTo>
                    <a:lnTo>
                      <a:pt x="21" y="85"/>
                    </a:lnTo>
                    <a:lnTo>
                      <a:pt x="25" y="96"/>
                    </a:lnTo>
                    <a:lnTo>
                      <a:pt x="29" y="105"/>
                    </a:lnTo>
                    <a:lnTo>
                      <a:pt x="34" y="115"/>
                    </a:lnTo>
                    <a:lnTo>
                      <a:pt x="42" y="123"/>
                    </a:lnTo>
                    <a:lnTo>
                      <a:pt x="45" y="135"/>
                    </a:lnTo>
                    <a:lnTo>
                      <a:pt x="52" y="141"/>
                    </a:lnTo>
                    <a:lnTo>
                      <a:pt x="59" y="152"/>
                    </a:lnTo>
                    <a:lnTo>
                      <a:pt x="60" y="161"/>
                    </a:lnTo>
                    <a:lnTo>
                      <a:pt x="66" y="166"/>
                    </a:lnTo>
                    <a:lnTo>
                      <a:pt x="72" y="171"/>
                    </a:lnTo>
                    <a:lnTo>
                      <a:pt x="77" y="176"/>
                    </a:lnTo>
                    <a:lnTo>
                      <a:pt x="86" y="179"/>
                    </a:lnTo>
                    <a:lnTo>
                      <a:pt x="91" y="179"/>
                    </a:lnTo>
                    <a:lnTo>
                      <a:pt x="100" y="184"/>
                    </a:lnTo>
                    <a:lnTo>
                      <a:pt x="112" y="185"/>
                    </a:lnTo>
                    <a:lnTo>
                      <a:pt x="121" y="188"/>
                    </a:lnTo>
                    <a:lnTo>
                      <a:pt x="133" y="186"/>
                    </a:lnTo>
                    <a:lnTo>
                      <a:pt x="144" y="186"/>
                    </a:lnTo>
                  </a:path>
                </a:pathLst>
              </a:custGeom>
              <a:solidFill>
                <a:srgbClr val="B2B2B2"/>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1" name="Freeform 15"/>
              <p:cNvSpPr/>
              <p:nvPr/>
            </p:nvSpPr>
            <p:spPr bwMode="auto">
              <a:xfrm>
                <a:off x="2147" y="2300"/>
                <a:ext cx="146" cy="1456"/>
              </a:xfrm>
              <a:custGeom>
                <a:avLst/>
                <a:gdLst>
                  <a:gd name="T0" fmla="*/ 145 w 146"/>
                  <a:gd name="T1" fmla="*/ 1454 h 1456"/>
                  <a:gd name="T2" fmla="*/ 127 w 146"/>
                  <a:gd name="T3" fmla="*/ 1455 h 1456"/>
                  <a:gd name="T4" fmla="*/ 0 w 146"/>
                  <a:gd name="T5" fmla="*/ 1 h 1456"/>
                  <a:gd name="T6" fmla="*/ 18 w 146"/>
                  <a:gd name="T7" fmla="*/ 0 h 1456"/>
                  <a:gd name="T8" fmla="*/ 145 w 146"/>
                  <a:gd name="T9" fmla="*/ 1454 h 1456"/>
                </a:gdLst>
                <a:ahLst/>
                <a:cxnLst>
                  <a:cxn ang="0">
                    <a:pos x="T0" y="T1"/>
                  </a:cxn>
                  <a:cxn ang="0">
                    <a:pos x="T2" y="T3"/>
                  </a:cxn>
                  <a:cxn ang="0">
                    <a:pos x="T4" y="T5"/>
                  </a:cxn>
                  <a:cxn ang="0">
                    <a:pos x="T6" y="T7"/>
                  </a:cxn>
                  <a:cxn ang="0">
                    <a:pos x="T8" y="T9"/>
                  </a:cxn>
                </a:cxnLst>
                <a:rect l="0" t="0" r="r" b="b"/>
                <a:pathLst>
                  <a:path w="146" h="1456">
                    <a:moveTo>
                      <a:pt x="145" y="1454"/>
                    </a:moveTo>
                    <a:lnTo>
                      <a:pt x="127" y="1455"/>
                    </a:lnTo>
                    <a:lnTo>
                      <a:pt x="0" y="1"/>
                    </a:lnTo>
                    <a:lnTo>
                      <a:pt x="18" y="0"/>
                    </a:lnTo>
                    <a:lnTo>
                      <a:pt x="145" y="145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2" name="Freeform 16"/>
              <p:cNvSpPr/>
              <p:nvPr/>
            </p:nvSpPr>
            <p:spPr bwMode="auto">
              <a:xfrm>
                <a:off x="4089" y="1849"/>
                <a:ext cx="21" cy="19"/>
              </a:xfrm>
              <a:custGeom>
                <a:avLst/>
                <a:gdLst>
                  <a:gd name="T0" fmla="*/ 9 w 21"/>
                  <a:gd name="T1" fmla="*/ 18 h 19"/>
                  <a:gd name="T2" fmla="*/ 11 w 21"/>
                  <a:gd name="T3" fmla="*/ 18 h 19"/>
                  <a:gd name="T4" fmla="*/ 14 w 21"/>
                  <a:gd name="T5" fmla="*/ 18 h 19"/>
                  <a:gd name="T6" fmla="*/ 17 w 21"/>
                  <a:gd name="T7" fmla="*/ 15 h 19"/>
                  <a:gd name="T8" fmla="*/ 17 w 21"/>
                  <a:gd name="T9" fmla="*/ 12 h 19"/>
                  <a:gd name="T10" fmla="*/ 20 w 21"/>
                  <a:gd name="T11" fmla="*/ 9 h 19"/>
                  <a:gd name="T12" fmla="*/ 20 w 21"/>
                  <a:gd name="T13" fmla="*/ 6 h 19"/>
                  <a:gd name="T14" fmla="*/ 17 w 21"/>
                  <a:gd name="T15" fmla="*/ 6 h 19"/>
                  <a:gd name="T16" fmla="*/ 17 w 21"/>
                  <a:gd name="T17" fmla="*/ 3 h 19"/>
                  <a:gd name="T18" fmla="*/ 14 w 21"/>
                  <a:gd name="T19" fmla="*/ 0 h 19"/>
                  <a:gd name="T20" fmla="*/ 11 w 21"/>
                  <a:gd name="T21" fmla="*/ 0 h 19"/>
                  <a:gd name="T22" fmla="*/ 9 w 21"/>
                  <a:gd name="T23" fmla="*/ 0 h 19"/>
                  <a:gd name="T24" fmla="*/ 6 w 21"/>
                  <a:gd name="T25" fmla="*/ 0 h 19"/>
                  <a:gd name="T26" fmla="*/ 3 w 21"/>
                  <a:gd name="T27" fmla="*/ 0 h 19"/>
                  <a:gd name="T28" fmla="*/ 3 w 21"/>
                  <a:gd name="T29" fmla="*/ 3 h 19"/>
                  <a:gd name="T30" fmla="*/ 0 w 21"/>
                  <a:gd name="T31" fmla="*/ 3 h 19"/>
                  <a:gd name="T32" fmla="*/ 0 w 21"/>
                  <a:gd name="T33" fmla="*/ 6 h 19"/>
                  <a:gd name="T34" fmla="*/ 0 w 21"/>
                  <a:gd name="T35" fmla="*/ 9 h 19"/>
                  <a:gd name="T36" fmla="*/ 0 w 21"/>
                  <a:gd name="T37" fmla="*/ 12 h 19"/>
                  <a:gd name="T38" fmla="*/ 0 w 21"/>
                  <a:gd name="T39" fmla="*/ 15 h 19"/>
                  <a:gd name="T40" fmla="*/ 3 w 21"/>
                  <a:gd name="T41" fmla="*/ 15 h 19"/>
                  <a:gd name="T42" fmla="*/ 3 w 21"/>
                  <a:gd name="T43" fmla="*/ 18 h 19"/>
                  <a:gd name="T44" fmla="*/ 6 w 21"/>
                  <a:gd name="T45" fmla="*/ 18 h 19"/>
                  <a:gd name="T46" fmla="*/ 9 w 21"/>
                  <a:gd name="T4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 h="19">
                    <a:moveTo>
                      <a:pt x="9" y="18"/>
                    </a:moveTo>
                    <a:lnTo>
                      <a:pt x="11" y="18"/>
                    </a:lnTo>
                    <a:lnTo>
                      <a:pt x="14" y="18"/>
                    </a:lnTo>
                    <a:lnTo>
                      <a:pt x="17" y="15"/>
                    </a:lnTo>
                    <a:lnTo>
                      <a:pt x="17" y="12"/>
                    </a:lnTo>
                    <a:lnTo>
                      <a:pt x="20" y="9"/>
                    </a:lnTo>
                    <a:lnTo>
                      <a:pt x="20" y="6"/>
                    </a:lnTo>
                    <a:lnTo>
                      <a:pt x="17" y="6"/>
                    </a:lnTo>
                    <a:lnTo>
                      <a:pt x="17" y="3"/>
                    </a:lnTo>
                    <a:lnTo>
                      <a:pt x="14" y="0"/>
                    </a:lnTo>
                    <a:lnTo>
                      <a:pt x="11" y="0"/>
                    </a:lnTo>
                    <a:lnTo>
                      <a:pt x="9" y="0"/>
                    </a:lnTo>
                    <a:lnTo>
                      <a:pt x="6" y="0"/>
                    </a:lnTo>
                    <a:lnTo>
                      <a:pt x="3" y="0"/>
                    </a:lnTo>
                    <a:lnTo>
                      <a:pt x="3" y="3"/>
                    </a:lnTo>
                    <a:lnTo>
                      <a:pt x="0" y="3"/>
                    </a:lnTo>
                    <a:lnTo>
                      <a:pt x="0" y="6"/>
                    </a:lnTo>
                    <a:lnTo>
                      <a:pt x="0" y="9"/>
                    </a:lnTo>
                    <a:lnTo>
                      <a:pt x="0" y="12"/>
                    </a:lnTo>
                    <a:lnTo>
                      <a:pt x="0" y="15"/>
                    </a:lnTo>
                    <a:lnTo>
                      <a:pt x="3" y="15"/>
                    </a:lnTo>
                    <a:lnTo>
                      <a:pt x="3" y="18"/>
                    </a:lnTo>
                    <a:lnTo>
                      <a:pt x="6" y="18"/>
                    </a:lnTo>
                    <a:lnTo>
                      <a:pt x="9" y="18"/>
                    </a:lnTo>
                  </a:path>
                </a:pathLst>
              </a:custGeom>
              <a:solidFill>
                <a:srgbClr val="FFFFF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3" name="Freeform 17"/>
              <p:cNvSpPr/>
              <p:nvPr/>
            </p:nvSpPr>
            <p:spPr bwMode="auto">
              <a:xfrm>
                <a:off x="3917" y="1619"/>
                <a:ext cx="111" cy="136"/>
              </a:xfrm>
              <a:custGeom>
                <a:avLst/>
                <a:gdLst>
                  <a:gd name="T0" fmla="*/ 42 w 111"/>
                  <a:gd name="T1" fmla="*/ 13 h 136"/>
                  <a:gd name="T2" fmla="*/ 35 w 111"/>
                  <a:gd name="T3" fmla="*/ 25 h 136"/>
                  <a:gd name="T4" fmla="*/ 33 w 111"/>
                  <a:gd name="T5" fmla="*/ 40 h 136"/>
                  <a:gd name="T6" fmla="*/ 31 w 111"/>
                  <a:gd name="T7" fmla="*/ 52 h 136"/>
                  <a:gd name="T8" fmla="*/ 29 w 111"/>
                  <a:gd name="T9" fmla="*/ 61 h 136"/>
                  <a:gd name="T10" fmla="*/ 32 w 111"/>
                  <a:gd name="T11" fmla="*/ 73 h 136"/>
                  <a:gd name="T12" fmla="*/ 37 w 111"/>
                  <a:gd name="T13" fmla="*/ 82 h 136"/>
                  <a:gd name="T14" fmla="*/ 37 w 111"/>
                  <a:gd name="T15" fmla="*/ 88 h 136"/>
                  <a:gd name="T16" fmla="*/ 41 w 111"/>
                  <a:gd name="T17" fmla="*/ 93 h 136"/>
                  <a:gd name="T18" fmla="*/ 47 w 111"/>
                  <a:gd name="T19" fmla="*/ 96 h 136"/>
                  <a:gd name="T20" fmla="*/ 50 w 111"/>
                  <a:gd name="T21" fmla="*/ 98 h 136"/>
                  <a:gd name="T22" fmla="*/ 56 w 111"/>
                  <a:gd name="T23" fmla="*/ 98 h 136"/>
                  <a:gd name="T24" fmla="*/ 61 w 111"/>
                  <a:gd name="T25" fmla="*/ 98 h 136"/>
                  <a:gd name="T26" fmla="*/ 64 w 111"/>
                  <a:gd name="T27" fmla="*/ 98 h 136"/>
                  <a:gd name="T28" fmla="*/ 67 w 111"/>
                  <a:gd name="T29" fmla="*/ 92 h 136"/>
                  <a:gd name="T30" fmla="*/ 69 w 111"/>
                  <a:gd name="T31" fmla="*/ 87 h 136"/>
                  <a:gd name="T32" fmla="*/ 75 w 111"/>
                  <a:gd name="T33" fmla="*/ 72 h 136"/>
                  <a:gd name="T34" fmla="*/ 82 w 111"/>
                  <a:gd name="T35" fmla="*/ 60 h 136"/>
                  <a:gd name="T36" fmla="*/ 88 w 111"/>
                  <a:gd name="T37" fmla="*/ 56 h 136"/>
                  <a:gd name="T38" fmla="*/ 99 w 111"/>
                  <a:gd name="T39" fmla="*/ 55 h 136"/>
                  <a:gd name="T40" fmla="*/ 102 w 111"/>
                  <a:gd name="T41" fmla="*/ 67 h 136"/>
                  <a:gd name="T42" fmla="*/ 110 w 111"/>
                  <a:gd name="T43" fmla="*/ 75 h 136"/>
                  <a:gd name="T44" fmla="*/ 107 w 111"/>
                  <a:gd name="T45" fmla="*/ 87 h 136"/>
                  <a:gd name="T46" fmla="*/ 103 w 111"/>
                  <a:gd name="T47" fmla="*/ 102 h 136"/>
                  <a:gd name="T48" fmla="*/ 98 w 111"/>
                  <a:gd name="T49" fmla="*/ 109 h 136"/>
                  <a:gd name="T50" fmla="*/ 93 w 111"/>
                  <a:gd name="T51" fmla="*/ 115 h 136"/>
                  <a:gd name="T52" fmla="*/ 90 w 111"/>
                  <a:gd name="T53" fmla="*/ 121 h 136"/>
                  <a:gd name="T54" fmla="*/ 81 w 111"/>
                  <a:gd name="T55" fmla="*/ 125 h 136"/>
                  <a:gd name="T56" fmla="*/ 75 w 111"/>
                  <a:gd name="T57" fmla="*/ 128 h 136"/>
                  <a:gd name="T58" fmla="*/ 71 w 111"/>
                  <a:gd name="T59" fmla="*/ 132 h 136"/>
                  <a:gd name="T60" fmla="*/ 68 w 111"/>
                  <a:gd name="T61" fmla="*/ 133 h 136"/>
                  <a:gd name="T62" fmla="*/ 60 w 111"/>
                  <a:gd name="T63" fmla="*/ 133 h 136"/>
                  <a:gd name="T64" fmla="*/ 54 w 111"/>
                  <a:gd name="T65" fmla="*/ 133 h 136"/>
                  <a:gd name="T66" fmla="*/ 48 w 111"/>
                  <a:gd name="T67" fmla="*/ 134 h 136"/>
                  <a:gd name="T68" fmla="*/ 42 w 111"/>
                  <a:gd name="T69" fmla="*/ 135 h 136"/>
                  <a:gd name="T70" fmla="*/ 34 w 111"/>
                  <a:gd name="T71" fmla="*/ 129 h 136"/>
                  <a:gd name="T72" fmla="*/ 28 w 111"/>
                  <a:gd name="T73" fmla="*/ 130 h 136"/>
                  <a:gd name="T74" fmla="*/ 25 w 111"/>
                  <a:gd name="T75" fmla="*/ 127 h 136"/>
                  <a:gd name="T76" fmla="*/ 20 w 111"/>
                  <a:gd name="T77" fmla="*/ 121 h 136"/>
                  <a:gd name="T78" fmla="*/ 15 w 111"/>
                  <a:gd name="T79" fmla="*/ 115 h 136"/>
                  <a:gd name="T80" fmla="*/ 11 w 111"/>
                  <a:gd name="T81" fmla="*/ 111 h 136"/>
                  <a:gd name="T82" fmla="*/ 7 w 111"/>
                  <a:gd name="T83" fmla="*/ 103 h 136"/>
                  <a:gd name="T84" fmla="*/ 4 w 111"/>
                  <a:gd name="T85" fmla="*/ 97 h 136"/>
                  <a:gd name="T86" fmla="*/ 3 w 111"/>
                  <a:gd name="T87" fmla="*/ 85 h 136"/>
                  <a:gd name="T88" fmla="*/ 2 w 111"/>
                  <a:gd name="T89" fmla="*/ 76 h 136"/>
                  <a:gd name="T90" fmla="*/ 1 w 111"/>
                  <a:gd name="T91" fmla="*/ 67 h 136"/>
                  <a:gd name="T92" fmla="*/ 0 w 111"/>
                  <a:gd name="T93" fmla="*/ 55 h 136"/>
                  <a:gd name="T94" fmla="*/ 2 w 111"/>
                  <a:gd name="T95" fmla="*/ 46 h 136"/>
                  <a:gd name="T96" fmla="*/ 4 w 111"/>
                  <a:gd name="T97" fmla="*/ 37 h 136"/>
                  <a:gd name="T98" fmla="*/ 4 w 111"/>
                  <a:gd name="T99" fmla="*/ 29 h 136"/>
                  <a:gd name="T100" fmla="*/ 3 w 111"/>
                  <a:gd name="T101" fmla="*/ 20 h 136"/>
                  <a:gd name="T102" fmla="*/ 5 w 111"/>
                  <a:gd name="T103" fmla="*/ 13 h 136"/>
                  <a:gd name="T104" fmla="*/ 7 w 111"/>
                  <a:gd name="T105" fmla="*/ 9 h 136"/>
                  <a:gd name="T106" fmla="*/ 10 w 111"/>
                  <a:gd name="T107" fmla="*/ 3 h 136"/>
                  <a:gd name="T108" fmla="*/ 10 w 111"/>
                  <a:gd name="T109" fmla="*/ 0 h 136"/>
                  <a:gd name="T110" fmla="*/ 42 w 111"/>
                  <a:gd name="T111" fmla="*/ 1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1" h="136">
                    <a:moveTo>
                      <a:pt x="42" y="13"/>
                    </a:moveTo>
                    <a:lnTo>
                      <a:pt x="35" y="25"/>
                    </a:lnTo>
                    <a:lnTo>
                      <a:pt x="33" y="40"/>
                    </a:lnTo>
                    <a:lnTo>
                      <a:pt x="31" y="52"/>
                    </a:lnTo>
                    <a:lnTo>
                      <a:pt x="29" y="61"/>
                    </a:lnTo>
                    <a:lnTo>
                      <a:pt x="32" y="73"/>
                    </a:lnTo>
                    <a:lnTo>
                      <a:pt x="37" y="82"/>
                    </a:lnTo>
                    <a:lnTo>
                      <a:pt x="37" y="88"/>
                    </a:lnTo>
                    <a:lnTo>
                      <a:pt x="41" y="93"/>
                    </a:lnTo>
                    <a:lnTo>
                      <a:pt x="47" y="96"/>
                    </a:lnTo>
                    <a:lnTo>
                      <a:pt x="50" y="98"/>
                    </a:lnTo>
                    <a:lnTo>
                      <a:pt x="56" y="98"/>
                    </a:lnTo>
                    <a:lnTo>
                      <a:pt x="61" y="98"/>
                    </a:lnTo>
                    <a:lnTo>
                      <a:pt x="64" y="98"/>
                    </a:lnTo>
                    <a:lnTo>
                      <a:pt x="67" y="92"/>
                    </a:lnTo>
                    <a:lnTo>
                      <a:pt x="69" y="87"/>
                    </a:lnTo>
                    <a:lnTo>
                      <a:pt x="75" y="72"/>
                    </a:lnTo>
                    <a:lnTo>
                      <a:pt x="82" y="60"/>
                    </a:lnTo>
                    <a:lnTo>
                      <a:pt x="88" y="56"/>
                    </a:lnTo>
                    <a:lnTo>
                      <a:pt x="99" y="55"/>
                    </a:lnTo>
                    <a:lnTo>
                      <a:pt x="102" y="67"/>
                    </a:lnTo>
                    <a:lnTo>
                      <a:pt x="110" y="75"/>
                    </a:lnTo>
                    <a:lnTo>
                      <a:pt x="107" y="87"/>
                    </a:lnTo>
                    <a:lnTo>
                      <a:pt x="103" y="102"/>
                    </a:lnTo>
                    <a:lnTo>
                      <a:pt x="98" y="109"/>
                    </a:lnTo>
                    <a:lnTo>
                      <a:pt x="93" y="115"/>
                    </a:lnTo>
                    <a:lnTo>
                      <a:pt x="90" y="121"/>
                    </a:lnTo>
                    <a:lnTo>
                      <a:pt x="81" y="125"/>
                    </a:lnTo>
                    <a:lnTo>
                      <a:pt x="75" y="128"/>
                    </a:lnTo>
                    <a:lnTo>
                      <a:pt x="71" y="132"/>
                    </a:lnTo>
                    <a:lnTo>
                      <a:pt x="68" y="133"/>
                    </a:lnTo>
                    <a:lnTo>
                      <a:pt x="60" y="133"/>
                    </a:lnTo>
                    <a:lnTo>
                      <a:pt x="54" y="133"/>
                    </a:lnTo>
                    <a:lnTo>
                      <a:pt x="48" y="134"/>
                    </a:lnTo>
                    <a:lnTo>
                      <a:pt x="42" y="135"/>
                    </a:lnTo>
                    <a:lnTo>
                      <a:pt x="34" y="129"/>
                    </a:lnTo>
                    <a:lnTo>
                      <a:pt x="28" y="130"/>
                    </a:lnTo>
                    <a:lnTo>
                      <a:pt x="25" y="127"/>
                    </a:lnTo>
                    <a:lnTo>
                      <a:pt x="20" y="121"/>
                    </a:lnTo>
                    <a:lnTo>
                      <a:pt x="15" y="115"/>
                    </a:lnTo>
                    <a:lnTo>
                      <a:pt x="11" y="111"/>
                    </a:lnTo>
                    <a:lnTo>
                      <a:pt x="7" y="103"/>
                    </a:lnTo>
                    <a:lnTo>
                      <a:pt x="4" y="97"/>
                    </a:lnTo>
                    <a:lnTo>
                      <a:pt x="3" y="85"/>
                    </a:lnTo>
                    <a:lnTo>
                      <a:pt x="2" y="76"/>
                    </a:lnTo>
                    <a:lnTo>
                      <a:pt x="1" y="67"/>
                    </a:lnTo>
                    <a:lnTo>
                      <a:pt x="0" y="55"/>
                    </a:lnTo>
                    <a:lnTo>
                      <a:pt x="2" y="46"/>
                    </a:lnTo>
                    <a:lnTo>
                      <a:pt x="4" y="37"/>
                    </a:lnTo>
                    <a:lnTo>
                      <a:pt x="4" y="29"/>
                    </a:lnTo>
                    <a:lnTo>
                      <a:pt x="3" y="20"/>
                    </a:lnTo>
                    <a:lnTo>
                      <a:pt x="5" y="13"/>
                    </a:lnTo>
                    <a:lnTo>
                      <a:pt x="7" y="9"/>
                    </a:lnTo>
                    <a:lnTo>
                      <a:pt x="10" y="3"/>
                    </a:lnTo>
                    <a:lnTo>
                      <a:pt x="10" y="0"/>
                    </a:lnTo>
                    <a:lnTo>
                      <a:pt x="42" y="13"/>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4" name="Freeform 18"/>
              <p:cNvSpPr/>
              <p:nvPr/>
            </p:nvSpPr>
            <p:spPr bwMode="auto">
              <a:xfrm>
                <a:off x="4168" y="3296"/>
                <a:ext cx="568" cy="113"/>
              </a:xfrm>
              <a:custGeom>
                <a:avLst/>
                <a:gdLst>
                  <a:gd name="T0" fmla="*/ 561 w 568"/>
                  <a:gd name="T1" fmla="*/ 56 h 113"/>
                  <a:gd name="T2" fmla="*/ 543 w 568"/>
                  <a:gd name="T3" fmla="*/ 50 h 113"/>
                  <a:gd name="T4" fmla="*/ 520 w 568"/>
                  <a:gd name="T5" fmla="*/ 47 h 113"/>
                  <a:gd name="T6" fmla="*/ 491 w 568"/>
                  <a:gd name="T7" fmla="*/ 41 h 113"/>
                  <a:gd name="T8" fmla="*/ 455 w 568"/>
                  <a:gd name="T9" fmla="*/ 35 h 113"/>
                  <a:gd name="T10" fmla="*/ 417 w 568"/>
                  <a:gd name="T11" fmla="*/ 32 h 113"/>
                  <a:gd name="T12" fmla="*/ 379 w 568"/>
                  <a:gd name="T13" fmla="*/ 27 h 113"/>
                  <a:gd name="T14" fmla="*/ 332 w 568"/>
                  <a:gd name="T15" fmla="*/ 21 h 113"/>
                  <a:gd name="T16" fmla="*/ 291 w 568"/>
                  <a:gd name="T17" fmla="*/ 18 h 113"/>
                  <a:gd name="T18" fmla="*/ 247 w 568"/>
                  <a:gd name="T19" fmla="*/ 12 h 113"/>
                  <a:gd name="T20" fmla="*/ 203 w 568"/>
                  <a:gd name="T21" fmla="*/ 9 h 113"/>
                  <a:gd name="T22" fmla="*/ 159 w 568"/>
                  <a:gd name="T23" fmla="*/ 6 h 113"/>
                  <a:gd name="T24" fmla="*/ 118 w 568"/>
                  <a:gd name="T25" fmla="*/ 3 h 113"/>
                  <a:gd name="T26" fmla="*/ 79 w 568"/>
                  <a:gd name="T27" fmla="*/ 3 h 113"/>
                  <a:gd name="T28" fmla="*/ 41 w 568"/>
                  <a:gd name="T29" fmla="*/ 0 h 113"/>
                  <a:gd name="T30" fmla="*/ 12 w 568"/>
                  <a:gd name="T31" fmla="*/ 0 h 113"/>
                  <a:gd name="T32" fmla="*/ 0 w 568"/>
                  <a:gd name="T33" fmla="*/ 6 h 113"/>
                  <a:gd name="T34" fmla="*/ 6 w 568"/>
                  <a:gd name="T35" fmla="*/ 15 h 113"/>
                  <a:gd name="T36" fmla="*/ 6 w 568"/>
                  <a:gd name="T37" fmla="*/ 27 h 113"/>
                  <a:gd name="T38" fmla="*/ 12 w 568"/>
                  <a:gd name="T39" fmla="*/ 35 h 113"/>
                  <a:gd name="T40" fmla="*/ 18 w 568"/>
                  <a:gd name="T41" fmla="*/ 47 h 113"/>
                  <a:gd name="T42" fmla="*/ 26 w 568"/>
                  <a:gd name="T43" fmla="*/ 56 h 113"/>
                  <a:gd name="T44" fmla="*/ 35 w 568"/>
                  <a:gd name="T45" fmla="*/ 68 h 113"/>
                  <a:gd name="T46" fmla="*/ 50 w 568"/>
                  <a:gd name="T47" fmla="*/ 83 h 113"/>
                  <a:gd name="T48" fmla="*/ 85 w 568"/>
                  <a:gd name="T49" fmla="*/ 88 h 113"/>
                  <a:gd name="T50" fmla="*/ 129 w 568"/>
                  <a:gd name="T51" fmla="*/ 88 h 113"/>
                  <a:gd name="T52" fmla="*/ 176 w 568"/>
                  <a:gd name="T53" fmla="*/ 88 h 113"/>
                  <a:gd name="T54" fmla="*/ 223 w 568"/>
                  <a:gd name="T55" fmla="*/ 91 h 113"/>
                  <a:gd name="T56" fmla="*/ 261 w 568"/>
                  <a:gd name="T57" fmla="*/ 94 h 113"/>
                  <a:gd name="T58" fmla="*/ 300 w 568"/>
                  <a:gd name="T59" fmla="*/ 100 h 113"/>
                  <a:gd name="T60" fmla="*/ 332 w 568"/>
                  <a:gd name="T61" fmla="*/ 106 h 113"/>
                  <a:gd name="T62" fmla="*/ 361 w 568"/>
                  <a:gd name="T63" fmla="*/ 112 h 113"/>
                  <a:gd name="T64" fmla="*/ 388 w 568"/>
                  <a:gd name="T65" fmla="*/ 112 h 113"/>
                  <a:gd name="T66" fmla="*/ 408 w 568"/>
                  <a:gd name="T67" fmla="*/ 106 h 113"/>
                  <a:gd name="T68" fmla="*/ 438 w 568"/>
                  <a:gd name="T69" fmla="*/ 97 h 113"/>
                  <a:gd name="T70" fmla="*/ 461 w 568"/>
                  <a:gd name="T71" fmla="*/ 91 h 113"/>
                  <a:gd name="T72" fmla="*/ 488 w 568"/>
                  <a:gd name="T73" fmla="*/ 85 h 113"/>
                  <a:gd name="T74" fmla="*/ 514 w 568"/>
                  <a:gd name="T75" fmla="*/ 77 h 113"/>
                  <a:gd name="T76" fmla="*/ 535 w 568"/>
                  <a:gd name="T77" fmla="*/ 71 h 113"/>
                  <a:gd name="T78" fmla="*/ 558 w 568"/>
                  <a:gd name="T79" fmla="*/ 62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8" h="113">
                    <a:moveTo>
                      <a:pt x="567" y="59"/>
                    </a:moveTo>
                    <a:lnTo>
                      <a:pt x="561" y="56"/>
                    </a:lnTo>
                    <a:lnTo>
                      <a:pt x="552" y="53"/>
                    </a:lnTo>
                    <a:lnTo>
                      <a:pt x="543" y="50"/>
                    </a:lnTo>
                    <a:lnTo>
                      <a:pt x="532" y="50"/>
                    </a:lnTo>
                    <a:lnTo>
                      <a:pt x="520" y="47"/>
                    </a:lnTo>
                    <a:lnTo>
                      <a:pt x="505" y="44"/>
                    </a:lnTo>
                    <a:lnTo>
                      <a:pt x="491" y="41"/>
                    </a:lnTo>
                    <a:lnTo>
                      <a:pt x="473" y="38"/>
                    </a:lnTo>
                    <a:lnTo>
                      <a:pt x="455" y="35"/>
                    </a:lnTo>
                    <a:lnTo>
                      <a:pt x="438" y="35"/>
                    </a:lnTo>
                    <a:lnTo>
                      <a:pt x="417" y="32"/>
                    </a:lnTo>
                    <a:lnTo>
                      <a:pt x="397" y="29"/>
                    </a:lnTo>
                    <a:lnTo>
                      <a:pt x="379" y="27"/>
                    </a:lnTo>
                    <a:lnTo>
                      <a:pt x="355" y="24"/>
                    </a:lnTo>
                    <a:lnTo>
                      <a:pt x="332" y="21"/>
                    </a:lnTo>
                    <a:lnTo>
                      <a:pt x="314" y="21"/>
                    </a:lnTo>
                    <a:lnTo>
                      <a:pt x="291" y="18"/>
                    </a:lnTo>
                    <a:lnTo>
                      <a:pt x="267" y="15"/>
                    </a:lnTo>
                    <a:lnTo>
                      <a:pt x="247" y="12"/>
                    </a:lnTo>
                    <a:lnTo>
                      <a:pt x="223" y="12"/>
                    </a:lnTo>
                    <a:lnTo>
                      <a:pt x="203" y="9"/>
                    </a:lnTo>
                    <a:lnTo>
                      <a:pt x="179" y="6"/>
                    </a:lnTo>
                    <a:lnTo>
                      <a:pt x="159" y="6"/>
                    </a:lnTo>
                    <a:lnTo>
                      <a:pt x="138" y="6"/>
                    </a:lnTo>
                    <a:lnTo>
                      <a:pt x="118" y="3"/>
                    </a:lnTo>
                    <a:lnTo>
                      <a:pt x="100" y="3"/>
                    </a:lnTo>
                    <a:lnTo>
                      <a:pt x="79" y="3"/>
                    </a:lnTo>
                    <a:lnTo>
                      <a:pt x="59" y="0"/>
                    </a:lnTo>
                    <a:lnTo>
                      <a:pt x="41" y="0"/>
                    </a:lnTo>
                    <a:lnTo>
                      <a:pt x="29" y="0"/>
                    </a:lnTo>
                    <a:lnTo>
                      <a:pt x="12" y="0"/>
                    </a:lnTo>
                    <a:lnTo>
                      <a:pt x="0" y="0"/>
                    </a:lnTo>
                    <a:lnTo>
                      <a:pt x="0" y="6"/>
                    </a:lnTo>
                    <a:lnTo>
                      <a:pt x="3" y="9"/>
                    </a:lnTo>
                    <a:lnTo>
                      <a:pt x="6" y="15"/>
                    </a:lnTo>
                    <a:lnTo>
                      <a:pt x="6" y="21"/>
                    </a:lnTo>
                    <a:lnTo>
                      <a:pt x="6" y="27"/>
                    </a:lnTo>
                    <a:lnTo>
                      <a:pt x="9" y="32"/>
                    </a:lnTo>
                    <a:lnTo>
                      <a:pt x="12" y="35"/>
                    </a:lnTo>
                    <a:lnTo>
                      <a:pt x="15" y="41"/>
                    </a:lnTo>
                    <a:lnTo>
                      <a:pt x="18" y="47"/>
                    </a:lnTo>
                    <a:lnTo>
                      <a:pt x="24" y="50"/>
                    </a:lnTo>
                    <a:lnTo>
                      <a:pt x="26" y="56"/>
                    </a:lnTo>
                    <a:lnTo>
                      <a:pt x="32" y="62"/>
                    </a:lnTo>
                    <a:lnTo>
                      <a:pt x="35" y="68"/>
                    </a:lnTo>
                    <a:lnTo>
                      <a:pt x="41" y="74"/>
                    </a:lnTo>
                    <a:lnTo>
                      <a:pt x="50" y="83"/>
                    </a:lnTo>
                    <a:lnTo>
                      <a:pt x="62" y="88"/>
                    </a:lnTo>
                    <a:lnTo>
                      <a:pt x="85" y="88"/>
                    </a:lnTo>
                    <a:lnTo>
                      <a:pt x="109" y="88"/>
                    </a:lnTo>
                    <a:lnTo>
                      <a:pt x="129" y="88"/>
                    </a:lnTo>
                    <a:lnTo>
                      <a:pt x="156" y="88"/>
                    </a:lnTo>
                    <a:lnTo>
                      <a:pt x="176" y="88"/>
                    </a:lnTo>
                    <a:lnTo>
                      <a:pt x="200" y="88"/>
                    </a:lnTo>
                    <a:lnTo>
                      <a:pt x="223" y="91"/>
                    </a:lnTo>
                    <a:lnTo>
                      <a:pt x="244" y="91"/>
                    </a:lnTo>
                    <a:lnTo>
                      <a:pt x="261" y="94"/>
                    </a:lnTo>
                    <a:lnTo>
                      <a:pt x="282" y="97"/>
                    </a:lnTo>
                    <a:lnTo>
                      <a:pt x="300" y="100"/>
                    </a:lnTo>
                    <a:lnTo>
                      <a:pt x="320" y="103"/>
                    </a:lnTo>
                    <a:lnTo>
                      <a:pt x="332" y="106"/>
                    </a:lnTo>
                    <a:lnTo>
                      <a:pt x="350" y="106"/>
                    </a:lnTo>
                    <a:lnTo>
                      <a:pt x="361" y="112"/>
                    </a:lnTo>
                    <a:lnTo>
                      <a:pt x="376" y="112"/>
                    </a:lnTo>
                    <a:lnTo>
                      <a:pt x="388" y="112"/>
                    </a:lnTo>
                    <a:lnTo>
                      <a:pt x="397" y="106"/>
                    </a:lnTo>
                    <a:lnTo>
                      <a:pt x="408" y="106"/>
                    </a:lnTo>
                    <a:lnTo>
                      <a:pt x="423" y="103"/>
                    </a:lnTo>
                    <a:lnTo>
                      <a:pt x="438" y="97"/>
                    </a:lnTo>
                    <a:lnTo>
                      <a:pt x="449" y="97"/>
                    </a:lnTo>
                    <a:lnTo>
                      <a:pt x="461" y="91"/>
                    </a:lnTo>
                    <a:lnTo>
                      <a:pt x="473" y="88"/>
                    </a:lnTo>
                    <a:lnTo>
                      <a:pt x="488" y="85"/>
                    </a:lnTo>
                    <a:lnTo>
                      <a:pt x="502" y="83"/>
                    </a:lnTo>
                    <a:lnTo>
                      <a:pt x="514" y="77"/>
                    </a:lnTo>
                    <a:lnTo>
                      <a:pt x="526" y="74"/>
                    </a:lnTo>
                    <a:lnTo>
                      <a:pt x="535" y="71"/>
                    </a:lnTo>
                    <a:lnTo>
                      <a:pt x="546" y="65"/>
                    </a:lnTo>
                    <a:lnTo>
                      <a:pt x="558" y="62"/>
                    </a:lnTo>
                    <a:lnTo>
                      <a:pt x="567" y="59"/>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5" name="Freeform 19"/>
              <p:cNvSpPr/>
              <p:nvPr/>
            </p:nvSpPr>
            <p:spPr bwMode="auto">
              <a:xfrm>
                <a:off x="4209" y="3296"/>
                <a:ext cx="489" cy="110"/>
              </a:xfrm>
              <a:custGeom>
                <a:avLst/>
                <a:gdLst>
                  <a:gd name="T0" fmla="*/ 476 w 489"/>
                  <a:gd name="T1" fmla="*/ 47 h 110"/>
                  <a:gd name="T2" fmla="*/ 459 w 489"/>
                  <a:gd name="T3" fmla="*/ 41 h 110"/>
                  <a:gd name="T4" fmla="*/ 432 w 489"/>
                  <a:gd name="T5" fmla="*/ 38 h 110"/>
                  <a:gd name="T6" fmla="*/ 406 w 489"/>
                  <a:gd name="T7" fmla="*/ 35 h 110"/>
                  <a:gd name="T8" fmla="*/ 376 w 489"/>
                  <a:gd name="T9" fmla="*/ 32 h 110"/>
                  <a:gd name="T10" fmla="*/ 344 w 489"/>
                  <a:gd name="T11" fmla="*/ 27 h 110"/>
                  <a:gd name="T12" fmla="*/ 312 w 489"/>
                  <a:gd name="T13" fmla="*/ 24 h 110"/>
                  <a:gd name="T14" fmla="*/ 276 w 489"/>
                  <a:gd name="T15" fmla="*/ 21 h 110"/>
                  <a:gd name="T16" fmla="*/ 244 w 489"/>
                  <a:gd name="T17" fmla="*/ 18 h 110"/>
                  <a:gd name="T18" fmla="*/ 206 w 489"/>
                  <a:gd name="T19" fmla="*/ 12 h 110"/>
                  <a:gd name="T20" fmla="*/ 171 w 489"/>
                  <a:gd name="T21" fmla="*/ 9 h 110"/>
                  <a:gd name="T22" fmla="*/ 135 w 489"/>
                  <a:gd name="T23" fmla="*/ 6 h 110"/>
                  <a:gd name="T24" fmla="*/ 100 w 489"/>
                  <a:gd name="T25" fmla="*/ 6 h 110"/>
                  <a:gd name="T26" fmla="*/ 71 w 489"/>
                  <a:gd name="T27" fmla="*/ 3 h 110"/>
                  <a:gd name="T28" fmla="*/ 38 w 489"/>
                  <a:gd name="T29" fmla="*/ 0 h 110"/>
                  <a:gd name="T30" fmla="*/ 12 w 489"/>
                  <a:gd name="T31" fmla="*/ 0 h 110"/>
                  <a:gd name="T32" fmla="*/ 3 w 489"/>
                  <a:gd name="T33" fmla="*/ 9 h 110"/>
                  <a:gd name="T34" fmla="*/ 9 w 489"/>
                  <a:gd name="T35" fmla="*/ 29 h 110"/>
                  <a:gd name="T36" fmla="*/ 18 w 489"/>
                  <a:gd name="T37" fmla="*/ 47 h 110"/>
                  <a:gd name="T38" fmla="*/ 35 w 489"/>
                  <a:gd name="T39" fmla="*/ 74 h 110"/>
                  <a:gd name="T40" fmla="*/ 62 w 489"/>
                  <a:gd name="T41" fmla="*/ 82 h 110"/>
                  <a:gd name="T42" fmla="*/ 91 w 489"/>
                  <a:gd name="T43" fmla="*/ 82 h 110"/>
                  <a:gd name="T44" fmla="*/ 129 w 489"/>
                  <a:gd name="T45" fmla="*/ 85 h 110"/>
                  <a:gd name="T46" fmla="*/ 171 w 489"/>
                  <a:gd name="T47" fmla="*/ 88 h 110"/>
                  <a:gd name="T48" fmla="*/ 212 w 489"/>
                  <a:gd name="T49" fmla="*/ 91 h 110"/>
                  <a:gd name="T50" fmla="*/ 250 w 489"/>
                  <a:gd name="T51" fmla="*/ 97 h 110"/>
                  <a:gd name="T52" fmla="*/ 285 w 489"/>
                  <a:gd name="T53" fmla="*/ 103 h 110"/>
                  <a:gd name="T54" fmla="*/ 315 w 489"/>
                  <a:gd name="T55" fmla="*/ 106 h 110"/>
                  <a:gd name="T56" fmla="*/ 332 w 489"/>
                  <a:gd name="T57" fmla="*/ 106 h 110"/>
                  <a:gd name="T58" fmla="*/ 350 w 489"/>
                  <a:gd name="T59" fmla="*/ 103 h 110"/>
                  <a:gd name="T60" fmla="*/ 373 w 489"/>
                  <a:gd name="T61" fmla="*/ 94 h 110"/>
                  <a:gd name="T62" fmla="*/ 397 w 489"/>
                  <a:gd name="T63" fmla="*/ 88 h 110"/>
                  <a:gd name="T64" fmla="*/ 423 w 489"/>
                  <a:gd name="T65" fmla="*/ 77 h 110"/>
                  <a:gd name="T66" fmla="*/ 444 w 489"/>
                  <a:gd name="T67" fmla="*/ 68 h 110"/>
                  <a:gd name="T68" fmla="*/ 464 w 489"/>
                  <a:gd name="T69" fmla="*/ 59 h 110"/>
                  <a:gd name="T70" fmla="*/ 479 w 489"/>
                  <a:gd name="T71" fmla="*/ 5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89" h="110">
                    <a:moveTo>
                      <a:pt x="488" y="47"/>
                    </a:moveTo>
                    <a:lnTo>
                      <a:pt x="476" y="47"/>
                    </a:lnTo>
                    <a:lnTo>
                      <a:pt x="467" y="44"/>
                    </a:lnTo>
                    <a:lnTo>
                      <a:pt x="459" y="41"/>
                    </a:lnTo>
                    <a:lnTo>
                      <a:pt x="444" y="41"/>
                    </a:lnTo>
                    <a:lnTo>
                      <a:pt x="432" y="38"/>
                    </a:lnTo>
                    <a:lnTo>
                      <a:pt x="420" y="35"/>
                    </a:lnTo>
                    <a:lnTo>
                      <a:pt x="406" y="35"/>
                    </a:lnTo>
                    <a:lnTo>
                      <a:pt x="394" y="35"/>
                    </a:lnTo>
                    <a:lnTo>
                      <a:pt x="376" y="32"/>
                    </a:lnTo>
                    <a:lnTo>
                      <a:pt x="362" y="29"/>
                    </a:lnTo>
                    <a:lnTo>
                      <a:pt x="344" y="27"/>
                    </a:lnTo>
                    <a:lnTo>
                      <a:pt x="329" y="27"/>
                    </a:lnTo>
                    <a:lnTo>
                      <a:pt x="312" y="24"/>
                    </a:lnTo>
                    <a:lnTo>
                      <a:pt x="294" y="21"/>
                    </a:lnTo>
                    <a:lnTo>
                      <a:pt x="276" y="21"/>
                    </a:lnTo>
                    <a:lnTo>
                      <a:pt x="259" y="18"/>
                    </a:lnTo>
                    <a:lnTo>
                      <a:pt x="244" y="18"/>
                    </a:lnTo>
                    <a:lnTo>
                      <a:pt x="223" y="15"/>
                    </a:lnTo>
                    <a:lnTo>
                      <a:pt x="206" y="12"/>
                    </a:lnTo>
                    <a:lnTo>
                      <a:pt x="188" y="12"/>
                    </a:lnTo>
                    <a:lnTo>
                      <a:pt x="171" y="9"/>
                    </a:lnTo>
                    <a:lnTo>
                      <a:pt x="153" y="6"/>
                    </a:lnTo>
                    <a:lnTo>
                      <a:pt x="135" y="6"/>
                    </a:lnTo>
                    <a:lnTo>
                      <a:pt x="118" y="6"/>
                    </a:lnTo>
                    <a:lnTo>
                      <a:pt x="100" y="6"/>
                    </a:lnTo>
                    <a:lnTo>
                      <a:pt x="85" y="3"/>
                    </a:lnTo>
                    <a:lnTo>
                      <a:pt x="71" y="3"/>
                    </a:lnTo>
                    <a:lnTo>
                      <a:pt x="56" y="3"/>
                    </a:lnTo>
                    <a:lnTo>
                      <a:pt x="38" y="0"/>
                    </a:lnTo>
                    <a:lnTo>
                      <a:pt x="26" y="0"/>
                    </a:lnTo>
                    <a:lnTo>
                      <a:pt x="12" y="0"/>
                    </a:lnTo>
                    <a:lnTo>
                      <a:pt x="0" y="0"/>
                    </a:lnTo>
                    <a:lnTo>
                      <a:pt x="3" y="9"/>
                    </a:lnTo>
                    <a:lnTo>
                      <a:pt x="3" y="21"/>
                    </a:lnTo>
                    <a:lnTo>
                      <a:pt x="9" y="29"/>
                    </a:lnTo>
                    <a:lnTo>
                      <a:pt x="12" y="38"/>
                    </a:lnTo>
                    <a:lnTo>
                      <a:pt x="18" y="47"/>
                    </a:lnTo>
                    <a:lnTo>
                      <a:pt x="26" y="62"/>
                    </a:lnTo>
                    <a:lnTo>
                      <a:pt x="35" y="74"/>
                    </a:lnTo>
                    <a:lnTo>
                      <a:pt x="50" y="85"/>
                    </a:lnTo>
                    <a:lnTo>
                      <a:pt x="62" y="82"/>
                    </a:lnTo>
                    <a:lnTo>
                      <a:pt x="76" y="82"/>
                    </a:lnTo>
                    <a:lnTo>
                      <a:pt x="91" y="82"/>
                    </a:lnTo>
                    <a:lnTo>
                      <a:pt x="112" y="82"/>
                    </a:lnTo>
                    <a:lnTo>
                      <a:pt x="129" y="85"/>
                    </a:lnTo>
                    <a:lnTo>
                      <a:pt x="153" y="88"/>
                    </a:lnTo>
                    <a:lnTo>
                      <a:pt x="171" y="88"/>
                    </a:lnTo>
                    <a:lnTo>
                      <a:pt x="191" y="88"/>
                    </a:lnTo>
                    <a:lnTo>
                      <a:pt x="212" y="91"/>
                    </a:lnTo>
                    <a:lnTo>
                      <a:pt x="232" y="94"/>
                    </a:lnTo>
                    <a:lnTo>
                      <a:pt x="250" y="97"/>
                    </a:lnTo>
                    <a:lnTo>
                      <a:pt x="270" y="100"/>
                    </a:lnTo>
                    <a:lnTo>
                      <a:pt x="285" y="103"/>
                    </a:lnTo>
                    <a:lnTo>
                      <a:pt x="300" y="106"/>
                    </a:lnTo>
                    <a:lnTo>
                      <a:pt x="315" y="106"/>
                    </a:lnTo>
                    <a:lnTo>
                      <a:pt x="323" y="109"/>
                    </a:lnTo>
                    <a:lnTo>
                      <a:pt x="332" y="106"/>
                    </a:lnTo>
                    <a:lnTo>
                      <a:pt x="338" y="106"/>
                    </a:lnTo>
                    <a:lnTo>
                      <a:pt x="350" y="103"/>
                    </a:lnTo>
                    <a:lnTo>
                      <a:pt x="362" y="100"/>
                    </a:lnTo>
                    <a:lnTo>
                      <a:pt x="373" y="94"/>
                    </a:lnTo>
                    <a:lnTo>
                      <a:pt x="385" y="91"/>
                    </a:lnTo>
                    <a:lnTo>
                      <a:pt x="397" y="88"/>
                    </a:lnTo>
                    <a:lnTo>
                      <a:pt x="409" y="82"/>
                    </a:lnTo>
                    <a:lnTo>
                      <a:pt x="423" y="77"/>
                    </a:lnTo>
                    <a:lnTo>
                      <a:pt x="432" y="74"/>
                    </a:lnTo>
                    <a:lnTo>
                      <a:pt x="444" y="68"/>
                    </a:lnTo>
                    <a:lnTo>
                      <a:pt x="456" y="62"/>
                    </a:lnTo>
                    <a:lnTo>
                      <a:pt x="464" y="59"/>
                    </a:lnTo>
                    <a:lnTo>
                      <a:pt x="473" y="56"/>
                    </a:lnTo>
                    <a:lnTo>
                      <a:pt x="479" y="50"/>
                    </a:lnTo>
                    <a:lnTo>
                      <a:pt x="488" y="47"/>
                    </a:lnTo>
                  </a:path>
                </a:pathLst>
              </a:custGeom>
              <a:solidFill>
                <a:srgbClr val="8C8C8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6" name="Freeform 20"/>
              <p:cNvSpPr/>
              <p:nvPr/>
            </p:nvSpPr>
            <p:spPr bwMode="auto">
              <a:xfrm>
                <a:off x="4241" y="3299"/>
                <a:ext cx="425" cy="110"/>
              </a:xfrm>
              <a:custGeom>
                <a:avLst/>
                <a:gdLst>
                  <a:gd name="T0" fmla="*/ 418 w 425"/>
                  <a:gd name="T1" fmla="*/ 41 h 110"/>
                  <a:gd name="T2" fmla="*/ 403 w 425"/>
                  <a:gd name="T3" fmla="*/ 38 h 110"/>
                  <a:gd name="T4" fmla="*/ 386 w 425"/>
                  <a:gd name="T5" fmla="*/ 35 h 110"/>
                  <a:gd name="T6" fmla="*/ 362 w 425"/>
                  <a:gd name="T7" fmla="*/ 35 h 110"/>
                  <a:gd name="T8" fmla="*/ 339 w 425"/>
                  <a:gd name="T9" fmla="*/ 29 h 110"/>
                  <a:gd name="T10" fmla="*/ 309 w 425"/>
                  <a:gd name="T11" fmla="*/ 24 h 110"/>
                  <a:gd name="T12" fmla="*/ 280 w 425"/>
                  <a:gd name="T13" fmla="*/ 21 h 110"/>
                  <a:gd name="T14" fmla="*/ 247 w 425"/>
                  <a:gd name="T15" fmla="*/ 21 h 110"/>
                  <a:gd name="T16" fmla="*/ 218 w 425"/>
                  <a:gd name="T17" fmla="*/ 15 h 110"/>
                  <a:gd name="T18" fmla="*/ 186 w 425"/>
                  <a:gd name="T19" fmla="*/ 9 h 110"/>
                  <a:gd name="T20" fmla="*/ 150 w 425"/>
                  <a:gd name="T21" fmla="*/ 9 h 110"/>
                  <a:gd name="T22" fmla="*/ 121 w 425"/>
                  <a:gd name="T23" fmla="*/ 6 h 110"/>
                  <a:gd name="T24" fmla="*/ 85 w 425"/>
                  <a:gd name="T25" fmla="*/ 6 h 110"/>
                  <a:gd name="T26" fmla="*/ 59 w 425"/>
                  <a:gd name="T27" fmla="*/ 0 h 110"/>
                  <a:gd name="T28" fmla="*/ 32 w 425"/>
                  <a:gd name="T29" fmla="*/ 0 h 110"/>
                  <a:gd name="T30" fmla="*/ 12 w 425"/>
                  <a:gd name="T31" fmla="*/ 0 h 110"/>
                  <a:gd name="T32" fmla="*/ 3 w 425"/>
                  <a:gd name="T33" fmla="*/ 9 h 110"/>
                  <a:gd name="T34" fmla="*/ 9 w 425"/>
                  <a:gd name="T35" fmla="*/ 29 h 110"/>
                  <a:gd name="T36" fmla="*/ 18 w 425"/>
                  <a:gd name="T37" fmla="*/ 47 h 110"/>
                  <a:gd name="T38" fmla="*/ 29 w 425"/>
                  <a:gd name="T39" fmla="*/ 68 h 110"/>
                  <a:gd name="T40" fmla="*/ 53 w 425"/>
                  <a:gd name="T41" fmla="*/ 82 h 110"/>
                  <a:gd name="T42" fmla="*/ 80 w 425"/>
                  <a:gd name="T43" fmla="*/ 82 h 110"/>
                  <a:gd name="T44" fmla="*/ 115 w 425"/>
                  <a:gd name="T45" fmla="*/ 85 h 110"/>
                  <a:gd name="T46" fmla="*/ 150 w 425"/>
                  <a:gd name="T47" fmla="*/ 88 h 110"/>
                  <a:gd name="T48" fmla="*/ 186 w 425"/>
                  <a:gd name="T49" fmla="*/ 91 h 110"/>
                  <a:gd name="T50" fmla="*/ 221 w 425"/>
                  <a:gd name="T51" fmla="*/ 97 h 110"/>
                  <a:gd name="T52" fmla="*/ 250 w 425"/>
                  <a:gd name="T53" fmla="*/ 103 h 110"/>
                  <a:gd name="T54" fmla="*/ 277 w 425"/>
                  <a:gd name="T55" fmla="*/ 106 h 110"/>
                  <a:gd name="T56" fmla="*/ 292 w 425"/>
                  <a:gd name="T57" fmla="*/ 106 h 110"/>
                  <a:gd name="T58" fmla="*/ 306 w 425"/>
                  <a:gd name="T59" fmla="*/ 103 h 110"/>
                  <a:gd name="T60" fmla="*/ 330 w 425"/>
                  <a:gd name="T61" fmla="*/ 94 h 110"/>
                  <a:gd name="T62" fmla="*/ 347 w 425"/>
                  <a:gd name="T63" fmla="*/ 85 h 110"/>
                  <a:gd name="T64" fmla="*/ 368 w 425"/>
                  <a:gd name="T65" fmla="*/ 74 h 110"/>
                  <a:gd name="T66" fmla="*/ 392 w 425"/>
                  <a:gd name="T67" fmla="*/ 62 h 110"/>
                  <a:gd name="T68" fmla="*/ 403 w 425"/>
                  <a:gd name="T69" fmla="*/ 53 h 110"/>
                  <a:gd name="T70" fmla="*/ 418 w 425"/>
                  <a:gd name="T71" fmla="*/ 4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110">
                    <a:moveTo>
                      <a:pt x="424" y="41"/>
                    </a:moveTo>
                    <a:lnTo>
                      <a:pt x="418" y="41"/>
                    </a:lnTo>
                    <a:lnTo>
                      <a:pt x="409" y="38"/>
                    </a:lnTo>
                    <a:lnTo>
                      <a:pt x="403" y="38"/>
                    </a:lnTo>
                    <a:lnTo>
                      <a:pt x="398" y="35"/>
                    </a:lnTo>
                    <a:lnTo>
                      <a:pt x="386" y="35"/>
                    </a:lnTo>
                    <a:lnTo>
                      <a:pt x="374" y="35"/>
                    </a:lnTo>
                    <a:lnTo>
                      <a:pt x="362" y="35"/>
                    </a:lnTo>
                    <a:lnTo>
                      <a:pt x="350" y="32"/>
                    </a:lnTo>
                    <a:lnTo>
                      <a:pt x="339" y="29"/>
                    </a:lnTo>
                    <a:lnTo>
                      <a:pt x="324" y="27"/>
                    </a:lnTo>
                    <a:lnTo>
                      <a:pt x="309" y="24"/>
                    </a:lnTo>
                    <a:lnTo>
                      <a:pt x="294" y="24"/>
                    </a:lnTo>
                    <a:lnTo>
                      <a:pt x="280" y="21"/>
                    </a:lnTo>
                    <a:lnTo>
                      <a:pt x="265" y="21"/>
                    </a:lnTo>
                    <a:lnTo>
                      <a:pt x="247" y="21"/>
                    </a:lnTo>
                    <a:lnTo>
                      <a:pt x="233" y="15"/>
                    </a:lnTo>
                    <a:lnTo>
                      <a:pt x="218" y="15"/>
                    </a:lnTo>
                    <a:lnTo>
                      <a:pt x="200" y="12"/>
                    </a:lnTo>
                    <a:lnTo>
                      <a:pt x="186" y="9"/>
                    </a:lnTo>
                    <a:lnTo>
                      <a:pt x="168" y="9"/>
                    </a:lnTo>
                    <a:lnTo>
                      <a:pt x="150" y="9"/>
                    </a:lnTo>
                    <a:lnTo>
                      <a:pt x="133" y="6"/>
                    </a:lnTo>
                    <a:lnTo>
                      <a:pt x="121" y="6"/>
                    </a:lnTo>
                    <a:lnTo>
                      <a:pt x="103" y="6"/>
                    </a:lnTo>
                    <a:lnTo>
                      <a:pt x="85" y="6"/>
                    </a:lnTo>
                    <a:lnTo>
                      <a:pt x="74" y="3"/>
                    </a:lnTo>
                    <a:lnTo>
                      <a:pt x="59" y="0"/>
                    </a:lnTo>
                    <a:lnTo>
                      <a:pt x="47" y="0"/>
                    </a:lnTo>
                    <a:lnTo>
                      <a:pt x="32" y="0"/>
                    </a:lnTo>
                    <a:lnTo>
                      <a:pt x="24" y="0"/>
                    </a:lnTo>
                    <a:lnTo>
                      <a:pt x="12" y="0"/>
                    </a:lnTo>
                    <a:lnTo>
                      <a:pt x="0" y="0"/>
                    </a:lnTo>
                    <a:lnTo>
                      <a:pt x="3" y="9"/>
                    </a:lnTo>
                    <a:lnTo>
                      <a:pt x="6" y="21"/>
                    </a:lnTo>
                    <a:lnTo>
                      <a:pt x="9" y="29"/>
                    </a:lnTo>
                    <a:lnTo>
                      <a:pt x="12" y="35"/>
                    </a:lnTo>
                    <a:lnTo>
                      <a:pt x="18" y="47"/>
                    </a:lnTo>
                    <a:lnTo>
                      <a:pt x="24" y="59"/>
                    </a:lnTo>
                    <a:lnTo>
                      <a:pt x="29" y="68"/>
                    </a:lnTo>
                    <a:lnTo>
                      <a:pt x="41" y="82"/>
                    </a:lnTo>
                    <a:lnTo>
                      <a:pt x="53" y="82"/>
                    </a:lnTo>
                    <a:lnTo>
                      <a:pt x="65" y="82"/>
                    </a:lnTo>
                    <a:lnTo>
                      <a:pt x="80" y="82"/>
                    </a:lnTo>
                    <a:lnTo>
                      <a:pt x="97" y="85"/>
                    </a:lnTo>
                    <a:lnTo>
                      <a:pt x="115" y="85"/>
                    </a:lnTo>
                    <a:lnTo>
                      <a:pt x="133" y="85"/>
                    </a:lnTo>
                    <a:lnTo>
                      <a:pt x="150" y="88"/>
                    </a:lnTo>
                    <a:lnTo>
                      <a:pt x="168" y="88"/>
                    </a:lnTo>
                    <a:lnTo>
                      <a:pt x="186" y="91"/>
                    </a:lnTo>
                    <a:lnTo>
                      <a:pt x="203" y="94"/>
                    </a:lnTo>
                    <a:lnTo>
                      <a:pt x="221" y="97"/>
                    </a:lnTo>
                    <a:lnTo>
                      <a:pt x="239" y="100"/>
                    </a:lnTo>
                    <a:lnTo>
                      <a:pt x="250" y="103"/>
                    </a:lnTo>
                    <a:lnTo>
                      <a:pt x="265" y="103"/>
                    </a:lnTo>
                    <a:lnTo>
                      <a:pt x="277" y="106"/>
                    </a:lnTo>
                    <a:lnTo>
                      <a:pt x="289" y="109"/>
                    </a:lnTo>
                    <a:lnTo>
                      <a:pt x="292" y="106"/>
                    </a:lnTo>
                    <a:lnTo>
                      <a:pt x="300" y="103"/>
                    </a:lnTo>
                    <a:lnTo>
                      <a:pt x="306" y="103"/>
                    </a:lnTo>
                    <a:lnTo>
                      <a:pt x="318" y="97"/>
                    </a:lnTo>
                    <a:lnTo>
                      <a:pt x="330" y="94"/>
                    </a:lnTo>
                    <a:lnTo>
                      <a:pt x="339" y="88"/>
                    </a:lnTo>
                    <a:lnTo>
                      <a:pt x="347" y="85"/>
                    </a:lnTo>
                    <a:lnTo>
                      <a:pt x="359" y="80"/>
                    </a:lnTo>
                    <a:lnTo>
                      <a:pt x="368" y="74"/>
                    </a:lnTo>
                    <a:lnTo>
                      <a:pt x="380" y="68"/>
                    </a:lnTo>
                    <a:lnTo>
                      <a:pt x="392" y="62"/>
                    </a:lnTo>
                    <a:lnTo>
                      <a:pt x="398" y="59"/>
                    </a:lnTo>
                    <a:lnTo>
                      <a:pt x="403" y="53"/>
                    </a:lnTo>
                    <a:lnTo>
                      <a:pt x="412" y="47"/>
                    </a:lnTo>
                    <a:lnTo>
                      <a:pt x="418" y="44"/>
                    </a:lnTo>
                    <a:lnTo>
                      <a:pt x="424" y="41"/>
                    </a:lnTo>
                  </a:path>
                </a:pathLst>
              </a:custGeom>
              <a:solidFill>
                <a:srgbClr val="999999"/>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7" name="Freeform 21"/>
              <p:cNvSpPr/>
              <p:nvPr/>
            </p:nvSpPr>
            <p:spPr bwMode="auto">
              <a:xfrm>
                <a:off x="4277" y="3302"/>
                <a:ext cx="362" cy="101"/>
              </a:xfrm>
              <a:custGeom>
                <a:avLst/>
                <a:gdLst>
                  <a:gd name="T0" fmla="*/ 361 w 362"/>
                  <a:gd name="T1" fmla="*/ 35 h 101"/>
                  <a:gd name="T2" fmla="*/ 352 w 362"/>
                  <a:gd name="T3" fmla="*/ 32 h 101"/>
                  <a:gd name="T4" fmla="*/ 338 w 362"/>
                  <a:gd name="T5" fmla="*/ 32 h 101"/>
                  <a:gd name="T6" fmla="*/ 320 w 362"/>
                  <a:gd name="T7" fmla="*/ 29 h 101"/>
                  <a:gd name="T8" fmla="*/ 296 w 362"/>
                  <a:gd name="T9" fmla="*/ 26 h 101"/>
                  <a:gd name="T10" fmla="*/ 276 w 362"/>
                  <a:gd name="T11" fmla="*/ 21 h 101"/>
                  <a:gd name="T12" fmla="*/ 249 w 362"/>
                  <a:gd name="T13" fmla="*/ 18 h 101"/>
                  <a:gd name="T14" fmla="*/ 223 w 362"/>
                  <a:gd name="T15" fmla="*/ 18 h 101"/>
                  <a:gd name="T16" fmla="*/ 197 w 362"/>
                  <a:gd name="T17" fmla="*/ 12 h 101"/>
                  <a:gd name="T18" fmla="*/ 170 w 362"/>
                  <a:gd name="T19" fmla="*/ 9 h 101"/>
                  <a:gd name="T20" fmla="*/ 141 w 362"/>
                  <a:gd name="T21" fmla="*/ 6 h 101"/>
                  <a:gd name="T22" fmla="*/ 112 w 362"/>
                  <a:gd name="T23" fmla="*/ 6 h 101"/>
                  <a:gd name="T24" fmla="*/ 85 w 362"/>
                  <a:gd name="T25" fmla="*/ 3 h 101"/>
                  <a:gd name="T26" fmla="*/ 62 w 362"/>
                  <a:gd name="T27" fmla="*/ 3 h 101"/>
                  <a:gd name="T28" fmla="*/ 35 w 362"/>
                  <a:gd name="T29" fmla="*/ 0 h 101"/>
                  <a:gd name="T30" fmla="*/ 18 w 362"/>
                  <a:gd name="T31" fmla="*/ 0 h 101"/>
                  <a:gd name="T32" fmla="*/ 0 w 362"/>
                  <a:gd name="T33" fmla="*/ 0 h 101"/>
                  <a:gd name="T34" fmla="*/ 0 w 362"/>
                  <a:gd name="T35" fmla="*/ 9 h 101"/>
                  <a:gd name="T36" fmla="*/ 3 w 362"/>
                  <a:gd name="T37" fmla="*/ 18 h 101"/>
                  <a:gd name="T38" fmla="*/ 6 w 362"/>
                  <a:gd name="T39" fmla="*/ 29 h 101"/>
                  <a:gd name="T40" fmla="*/ 12 w 362"/>
                  <a:gd name="T41" fmla="*/ 41 h 101"/>
                  <a:gd name="T42" fmla="*/ 18 w 362"/>
                  <a:gd name="T43" fmla="*/ 50 h 101"/>
                  <a:gd name="T44" fmla="*/ 21 w 362"/>
                  <a:gd name="T45" fmla="*/ 59 h 101"/>
                  <a:gd name="T46" fmla="*/ 23 w 362"/>
                  <a:gd name="T47" fmla="*/ 68 h 101"/>
                  <a:gd name="T48" fmla="*/ 32 w 362"/>
                  <a:gd name="T49" fmla="*/ 79 h 101"/>
                  <a:gd name="T50" fmla="*/ 41 w 362"/>
                  <a:gd name="T51" fmla="*/ 79 h 101"/>
                  <a:gd name="T52" fmla="*/ 53 w 362"/>
                  <a:gd name="T53" fmla="*/ 82 h 101"/>
                  <a:gd name="T54" fmla="*/ 65 w 362"/>
                  <a:gd name="T55" fmla="*/ 82 h 101"/>
                  <a:gd name="T56" fmla="*/ 79 w 362"/>
                  <a:gd name="T57" fmla="*/ 82 h 101"/>
                  <a:gd name="T58" fmla="*/ 94 w 362"/>
                  <a:gd name="T59" fmla="*/ 82 h 101"/>
                  <a:gd name="T60" fmla="*/ 109 w 362"/>
                  <a:gd name="T61" fmla="*/ 85 h 101"/>
                  <a:gd name="T62" fmla="*/ 120 w 362"/>
                  <a:gd name="T63" fmla="*/ 85 h 101"/>
                  <a:gd name="T64" fmla="*/ 138 w 362"/>
                  <a:gd name="T65" fmla="*/ 88 h 101"/>
                  <a:gd name="T66" fmla="*/ 156 w 362"/>
                  <a:gd name="T67" fmla="*/ 91 h 101"/>
                  <a:gd name="T68" fmla="*/ 170 w 362"/>
                  <a:gd name="T69" fmla="*/ 91 h 101"/>
                  <a:gd name="T70" fmla="*/ 185 w 362"/>
                  <a:gd name="T71" fmla="*/ 94 h 101"/>
                  <a:gd name="T72" fmla="*/ 200 w 362"/>
                  <a:gd name="T73" fmla="*/ 94 h 101"/>
                  <a:gd name="T74" fmla="*/ 208 w 362"/>
                  <a:gd name="T75" fmla="*/ 97 h 101"/>
                  <a:gd name="T76" fmla="*/ 223 w 362"/>
                  <a:gd name="T77" fmla="*/ 100 h 101"/>
                  <a:gd name="T78" fmla="*/ 232 w 362"/>
                  <a:gd name="T79" fmla="*/ 100 h 101"/>
                  <a:gd name="T80" fmla="*/ 241 w 362"/>
                  <a:gd name="T81" fmla="*/ 100 h 101"/>
                  <a:gd name="T82" fmla="*/ 247 w 362"/>
                  <a:gd name="T83" fmla="*/ 100 h 101"/>
                  <a:gd name="T84" fmla="*/ 252 w 362"/>
                  <a:gd name="T85" fmla="*/ 97 h 101"/>
                  <a:gd name="T86" fmla="*/ 261 w 362"/>
                  <a:gd name="T87" fmla="*/ 94 h 101"/>
                  <a:gd name="T88" fmla="*/ 267 w 362"/>
                  <a:gd name="T89" fmla="*/ 91 h 101"/>
                  <a:gd name="T90" fmla="*/ 276 w 362"/>
                  <a:gd name="T91" fmla="*/ 85 h 101"/>
                  <a:gd name="T92" fmla="*/ 288 w 362"/>
                  <a:gd name="T93" fmla="*/ 82 h 101"/>
                  <a:gd name="T94" fmla="*/ 293 w 362"/>
                  <a:gd name="T95" fmla="*/ 76 h 101"/>
                  <a:gd name="T96" fmla="*/ 302 w 362"/>
                  <a:gd name="T97" fmla="*/ 71 h 101"/>
                  <a:gd name="T98" fmla="*/ 314 w 362"/>
                  <a:gd name="T99" fmla="*/ 68 h 101"/>
                  <a:gd name="T100" fmla="*/ 323 w 362"/>
                  <a:gd name="T101" fmla="*/ 62 h 101"/>
                  <a:gd name="T102" fmla="*/ 332 w 362"/>
                  <a:gd name="T103" fmla="*/ 56 h 101"/>
                  <a:gd name="T104" fmla="*/ 338 w 362"/>
                  <a:gd name="T105" fmla="*/ 53 h 101"/>
                  <a:gd name="T106" fmla="*/ 346 w 362"/>
                  <a:gd name="T107" fmla="*/ 47 h 101"/>
                  <a:gd name="T108" fmla="*/ 352 w 362"/>
                  <a:gd name="T109" fmla="*/ 44 h 101"/>
                  <a:gd name="T110" fmla="*/ 358 w 362"/>
                  <a:gd name="T111" fmla="*/ 41 h 101"/>
                  <a:gd name="T112" fmla="*/ 361 w 362"/>
                  <a:gd name="T113" fmla="*/ 3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2" h="101">
                    <a:moveTo>
                      <a:pt x="361" y="35"/>
                    </a:moveTo>
                    <a:lnTo>
                      <a:pt x="352" y="32"/>
                    </a:lnTo>
                    <a:lnTo>
                      <a:pt x="338" y="32"/>
                    </a:lnTo>
                    <a:lnTo>
                      <a:pt x="320" y="29"/>
                    </a:lnTo>
                    <a:lnTo>
                      <a:pt x="296" y="26"/>
                    </a:lnTo>
                    <a:lnTo>
                      <a:pt x="276" y="21"/>
                    </a:lnTo>
                    <a:lnTo>
                      <a:pt x="249" y="18"/>
                    </a:lnTo>
                    <a:lnTo>
                      <a:pt x="223" y="18"/>
                    </a:lnTo>
                    <a:lnTo>
                      <a:pt x="197" y="12"/>
                    </a:lnTo>
                    <a:lnTo>
                      <a:pt x="170" y="9"/>
                    </a:lnTo>
                    <a:lnTo>
                      <a:pt x="141" y="6"/>
                    </a:lnTo>
                    <a:lnTo>
                      <a:pt x="112" y="6"/>
                    </a:lnTo>
                    <a:lnTo>
                      <a:pt x="85" y="3"/>
                    </a:lnTo>
                    <a:lnTo>
                      <a:pt x="62" y="3"/>
                    </a:lnTo>
                    <a:lnTo>
                      <a:pt x="35" y="0"/>
                    </a:lnTo>
                    <a:lnTo>
                      <a:pt x="18" y="0"/>
                    </a:lnTo>
                    <a:lnTo>
                      <a:pt x="0" y="0"/>
                    </a:lnTo>
                    <a:lnTo>
                      <a:pt x="0" y="9"/>
                    </a:lnTo>
                    <a:lnTo>
                      <a:pt x="3" y="18"/>
                    </a:lnTo>
                    <a:lnTo>
                      <a:pt x="6" y="29"/>
                    </a:lnTo>
                    <a:lnTo>
                      <a:pt x="12" y="41"/>
                    </a:lnTo>
                    <a:lnTo>
                      <a:pt x="18" y="50"/>
                    </a:lnTo>
                    <a:lnTo>
                      <a:pt x="21" y="59"/>
                    </a:lnTo>
                    <a:lnTo>
                      <a:pt x="23" y="68"/>
                    </a:lnTo>
                    <a:lnTo>
                      <a:pt x="32" y="79"/>
                    </a:lnTo>
                    <a:lnTo>
                      <a:pt x="41" y="79"/>
                    </a:lnTo>
                    <a:lnTo>
                      <a:pt x="53" y="82"/>
                    </a:lnTo>
                    <a:lnTo>
                      <a:pt x="65" y="82"/>
                    </a:lnTo>
                    <a:lnTo>
                      <a:pt x="79" y="82"/>
                    </a:lnTo>
                    <a:lnTo>
                      <a:pt x="94" y="82"/>
                    </a:lnTo>
                    <a:lnTo>
                      <a:pt x="109" y="85"/>
                    </a:lnTo>
                    <a:lnTo>
                      <a:pt x="120" y="85"/>
                    </a:lnTo>
                    <a:lnTo>
                      <a:pt x="138" y="88"/>
                    </a:lnTo>
                    <a:lnTo>
                      <a:pt x="156" y="91"/>
                    </a:lnTo>
                    <a:lnTo>
                      <a:pt x="170" y="91"/>
                    </a:lnTo>
                    <a:lnTo>
                      <a:pt x="185" y="94"/>
                    </a:lnTo>
                    <a:lnTo>
                      <a:pt x="200" y="94"/>
                    </a:lnTo>
                    <a:lnTo>
                      <a:pt x="208" y="97"/>
                    </a:lnTo>
                    <a:lnTo>
                      <a:pt x="223" y="100"/>
                    </a:lnTo>
                    <a:lnTo>
                      <a:pt x="232" y="100"/>
                    </a:lnTo>
                    <a:lnTo>
                      <a:pt x="241" y="100"/>
                    </a:lnTo>
                    <a:lnTo>
                      <a:pt x="247" y="100"/>
                    </a:lnTo>
                    <a:lnTo>
                      <a:pt x="252" y="97"/>
                    </a:lnTo>
                    <a:lnTo>
                      <a:pt x="261" y="94"/>
                    </a:lnTo>
                    <a:lnTo>
                      <a:pt x="267" y="91"/>
                    </a:lnTo>
                    <a:lnTo>
                      <a:pt x="276" y="85"/>
                    </a:lnTo>
                    <a:lnTo>
                      <a:pt x="288" y="82"/>
                    </a:lnTo>
                    <a:lnTo>
                      <a:pt x="293" y="76"/>
                    </a:lnTo>
                    <a:lnTo>
                      <a:pt x="302" y="71"/>
                    </a:lnTo>
                    <a:lnTo>
                      <a:pt x="314" y="68"/>
                    </a:lnTo>
                    <a:lnTo>
                      <a:pt x="323" y="62"/>
                    </a:lnTo>
                    <a:lnTo>
                      <a:pt x="332" y="56"/>
                    </a:lnTo>
                    <a:lnTo>
                      <a:pt x="338" y="53"/>
                    </a:lnTo>
                    <a:lnTo>
                      <a:pt x="346" y="47"/>
                    </a:lnTo>
                    <a:lnTo>
                      <a:pt x="352" y="44"/>
                    </a:lnTo>
                    <a:lnTo>
                      <a:pt x="358" y="41"/>
                    </a:lnTo>
                    <a:lnTo>
                      <a:pt x="361" y="35"/>
                    </a:lnTo>
                  </a:path>
                </a:pathLst>
              </a:custGeom>
              <a:solidFill>
                <a:srgbClr val="A5A5A5"/>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8" name="Freeform 22"/>
              <p:cNvSpPr/>
              <p:nvPr/>
            </p:nvSpPr>
            <p:spPr bwMode="auto">
              <a:xfrm>
                <a:off x="4300" y="3302"/>
                <a:ext cx="313" cy="101"/>
              </a:xfrm>
              <a:custGeom>
                <a:avLst/>
                <a:gdLst>
                  <a:gd name="T0" fmla="*/ 312 w 313"/>
                  <a:gd name="T1" fmla="*/ 32 h 101"/>
                  <a:gd name="T2" fmla="*/ 300 w 313"/>
                  <a:gd name="T3" fmla="*/ 29 h 101"/>
                  <a:gd name="T4" fmla="*/ 291 w 313"/>
                  <a:gd name="T5" fmla="*/ 26 h 101"/>
                  <a:gd name="T6" fmla="*/ 274 w 313"/>
                  <a:gd name="T7" fmla="*/ 26 h 101"/>
                  <a:gd name="T8" fmla="*/ 256 w 313"/>
                  <a:gd name="T9" fmla="*/ 24 h 101"/>
                  <a:gd name="T10" fmla="*/ 238 w 313"/>
                  <a:gd name="T11" fmla="*/ 21 h 101"/>
                  <a:gd name="T12" fmla="*/ 215 w 313"/>
                  <a:gd name="T13" fmla="*/ 18 h 101"/>
                  <a:gd name="T14" fmla="*/ 191 w 313"/>
                  <a:gd name="T15" fmla="*/ 15 h 101"/>
                  <a:gd name="T16" fmla="*/ 168 w 313"/>
                  <a:gd name="T17" fmla="*/ 12 h 101"/>
                  <a:gd name="T18" fmla="*/ 144 w 313"/>
                  <a:gd name="T19" fmla="*/ 9 h 101"/>
                  <a:gd name="T20" fmla="*/ 121 w 313"/>
                  <a:gd name="T21" fmla="*/ 6 h 101"/>
                  <a:gd name="T22" fmla="*/ 97 w 313"/>
                  <a:gd name="T23" fmla="*/ 6 h 101"/>
                  <a:gd name="T24" fmla="*/ 74 w 313"/>
                  <a:gd name="T25" fmla="*/ 3 h 101"/>
                  <a:gd name="T26" fmla="*/ 53 w 313"/>
                  <a:gd name="T27" fmla="*/ 3 h 101"/>
                  <a:gd name="T28" fmla="*/ 32 w 313"/>
                  <a:gd name="T29" fmla="*/ 3 h 101"/>
                  <a:gd name="T30" fmla="*/ 15 w 313"/>
                  <a:gd name="T31" fmla="*/ 0 h 101"/>
                  <a:gd name="T32" fmla="*/ 0 w 313"/>
                  <a:gd name="T33" fmla="*/ 0 h 101"/>
                  <a:gd name="T34" fmla="*/ 3 w 313"/>
                  <a:gd name="T35" fmla="*/ 9 h 101"/>
                  <a:gd name="T36" fmla="*/ 3 w 313"/>
                  <a:gd name="T37" fmla="*/ 18 h 101"/>
                  <a:gd name="T38" fmla="*/ 3 w 313"/>
                  <a:gd name="T39" fmla="*/ 29 h 101"/>
                  <a:gd name="T40" fmla="*/ 9 w 313"/>
                  <a:gd name="T41" fmla="*/ 35 h 101"/>
                  <a:gd name="T42" fmla="*/ 9 w 313"/>
                  <a:gd name="T43" fmla="*/ 44 h 101"/>
                  <a:gd name="T44" fmla="*/ 15 w 313"/>
                  <a:gd name="T45" fmla="*/ 56 h 101"/>
                  <a:gd name="T46" fmla="*/ 21 w 313"/>
                  <a:gd name="T47" fmla="*/ 68 h 101"/>
                  <a:gd name="T48" fmla="*/ 29 w 313"/>
                  <a:gd name="T49" fmla="*/ 79 h 101"/>
                  <a:gd name="T50" fmla="*/ 35 w 313"/>
                  <a:gd name="T51" fmla="*/ 79 h 101"/>
                  <a:gd name="T52" fmla="*/ 47 w 313"/>
                  <a:gd name="T53" fmla="*/ 82 h 101"/>
                  <a:gd name="T54" fmla="*/ 59 w 313"/>
                  <a:gd name="T55" fmla="*/ 82 h 101"/>
                  <a:gd name="T56" fmla="*/ 68 w 313"/>
                  <a:gd name="T57" fmla="*/ 82 h 101"/>
                  <a:gd name="T58" fmla="*/ 79 w 313"/>
                  <a:gd name="T59" fmla="*/ 82 h 101"/>
                  <a:gd name="T60" fmla="*/ 94 w 313"/>
                  <a:gd name="T61" fmla="*/ 82 h 101"/>
                  <a:gd name="T62" fmla="*/ 103 w 313"/>
                  <a:gd name="T63" fmla="*/ 85 h 101"/>
                  <a:gd name="T64" fmla="*/ 121 w 313"/>
                  <a:gd name="T65" fmla="*/ 85 h 101"/>
                  <a:gd name="T66" fmla="*/ 132 w 313"/>
                  <a:gd name="T67" fmla="*/ 91 h 101"/>
                  <a:gd name="T68" fmla="*/ 144 w 313"/>
                  <a:gd name="T69" fmla="*/ 91 h 101"/>
                  <a:gd name="T70" fmla="*/ 159 w 313"/>
                  <a:gd name="T71" fmla="*/ 94 h 101"/>
                  <a:gd name="T72" fmla="*/ 168 w 313"/>
                  <a:gd name="T73" fmla="*/ 94 h 101"/>
                  <a:gd name="T74" fmla="*/ 180 w 313"/>
                  <a:gd name="T75" fmla="*/ 94 h 101"/>
                  <a:gd name="T76" fmla="*/ 188 w 313"/>
                  <a:gd name="T77" fmla="*/ 97 h 101"/>
                  <a:gd name="T78" fmla="*/ 200 w 313"/>
                  <a:gd name="T79" fmla="*/ 100 h 101"/>
                  <a:gd name="T80" fmla="*/ 209 w 313"/>
                  <a:gd name="T81" fmla="*/ 100 h 101"/>
                  <a:gd name="T82" fmla="*/ 212 w 313"/>
                  <a:gd name="T83" fmla="*/ 97 h 101"/>
                  <a:gd name="T84" fmla="*/ 215 w 313"/>
                  <a:gd name="T85" fmla="*/ 94 h 101"/>
                  <a:gd name="T86" fmla="*/ 224 w 313"/>
                  <a:gd name="T87" fmla="*/ 94 h 101"/>
                  <a:gd name="T88" fmla="*/ 233 w 313"/>
                  <a:gd name="T89" fmla="*/ 88 h 101"/>
                  <a:gd name="T90" fmla="*/ 238 w 313"/>
                  <a:gd name="T91" fmla="*/ 85 h 101"/>
                  <a:gd name="T92" fmla="*/ 247 w 313"/>
                  <a:gd name="T93" fmla="*/ 82 h 101"/>
                  <a:gd name="T94" fmla="*/ 253 w 313"/>
                  <a:gd name="T95" fmla="*/ 74 h 101"/>
                  <a:gd name="T96" fmla="*/ 262 w 313"/>
                  <a:gd name="T97" fmla="*/ 68 h 101"/>
                  <a:gd name="T98" fmla="*/ 268 w 313"/>
                  <a:gd name="T99" fmla="*/ 62 h 101"/>
                  <a:gd name="T100" fmla="*/ 277 w 313"/>
                  <a:gd name="T101" fmla="*/ 56 h 101"/>
                  <a:gd name="T102" fmla="*/ 286 w 313"/>
                  <a:gd name="T103" fmla="*/ 53 h 101"/>
                  <a:gd name="T104" fmla="*/ 291 w 313"/>
                  <a:gd name="T105" fmla="*/ 47 h 101"/>
                  <a:gd name="T106" fmla="*/ 297 w 313"/>
                  <a:gd name="T107" fmla="*/ 44 h 101"/>
                  <a:gd name="T108" fmla="*/ 300 w 313"/>
                  <a:gd name="T109" fmla="*/ 38 h 101"/>
                  <a:gd name="T110" fmla="*/ 306 w 313"/>
                  <a:gd name="T111" fmla="*/ 32 h 101"/>
                  <a:gd name="T112" fmla="*/ 312 w 313"/>
                  <a:gd name="T113" fmla="*/ 3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3" h="101">
                    <a:moveTo>
                      <a:pt x="312" y="32"/>
                    </a:moveTo>
                    <a:lnTo>
                      <a:pt x="300" y="29"/>
                    </a:lnTo>
                    <a:lnTo>
                      <a:pt x="291" y="26"/>
                    </a:lnTo>
                    <a:lnTo>
                      <a:pt x="274" y="26"/>
                    </a:lnTo>
                    <a:lnTo>
                      <a:pt x="256" y="24"/>
                    </a:lnTo>
                    <a:lnTo>
                      <a:pt x="238" y="21"/>
                    </a:lnTo>
                    <a:lnTo>
                      <a:pt x="215" y="18"/>
                    </a:lnTo>
                    <a:lnTo>
                      <a:pt x="191" y="15"/>
                    </a:lnTo>
                    <a:lnTo>
                      <a:pt x="168" y="12"/>
                    </a:lnTo>
                    <a:lnTo>
                      <a:pt x="144" y="9"/>
                    </a:lnTo>
                    <a:lnTo>
                      <a:pt x="121" y="6"/>
                    </a:lnTo>
                    <a:lnTo>
                      <a:pt x="97" y="6"/>
                    </a:lnTo>
                    <a:lnTo>
                      <a:pt x="74" y="3"/>
                    </a:lnTo>
                    <a:lnTo>
                      <a:pt x="53" y="3"/>
                    </a:lnTo>
                    <a:lnTo>
                      <a:pt x="32" y="3"/>
                    </a:lnTo>
                    <a:lnTo>
                      <a:pt x="15" y="0"/>
                    </a:lnTo>
                    <a:lnTo>
                      <a:pt x="0" y="0"/>
                    </a:lnTo>
                    <a:lnTo>
                      <a:pt x="3" y="9"/>
                    </a:lnTo>
                    <a:lnTo>
                      <a:pt x="3" y="18"/>
                    </a:lnTo>
                    <a:lnTo>
                      <a:pt x="3" y="29"/>
                    </a:lnTo>
                    <a:lnTo>
                      <a:pt x="9" y="35"/>
                    </a:lnTo>
                    <a:lnTo>
                      <a:pt x="9" y="44"/>
                    </a:lnTo>
                    <a:lnTo>
                      <a:pt x="15" y="56"/>
                    </a:lnTo>
                    <a:lnTo>
                      <a:pt x="21" y="68"/>
                    </a:lnTo>
                    <a:lnTo>
                      <a:pt x="29" y="79"/>
                    </a:lnTo>
                    <a:lnTo>
                      <a:pt x="35" y="79"/>
                    </a:lnTo>
                    <a:lnTo>
                      <a:pt x="47" y="82"/>
                    </a:lnTo>
                    <a:lnTo>
                      <a:pt x="59" y="82"/>
                    </a:lnTo>
                    <a:lnTo>
                      <a:pt x="68" y="82"/>
                    </a:lnTo>
                    <a:lnTo>
                      <a:pt x="79" y="82"/>
                    </a:lnTo>
                    <a:lnTo>
                      <a:pt x="94" y="82"/>
                    </a:lnTo>
                    <a:lnTo>
                      <a:pt x="103" y="85"/>
                    </a:lnTo>
                    <a:lnTo>
                      <a:pt x="121" y="85"/>
                    </a:lnTo>
                    <a:lnTo>
                      <a:pt x="132" y="91"/>
                    </a:lnTo>
                    <a:lnTo>
                      <a:pt x="144" y="91"/>
                    </a:lnTo>
                    <a:lnTo>
                      <a:pt x="159" y="94"/>
                    </a:lnTo>
                    <a:lnTo>
                      <a:pt x="168" y="94"/>
                    </a:lnTo>
                    <a:lnTo>
                      <a:pt x="180" y="94"/>
                    </a:lnTo>
                    <a:lnTo>
                      <a:pt x="188" y="97"/>
                    </a:lnTo>
                    <a:lnTo>
                      <a:pt x="200" y="100"/>
                    </a:lnTo>
                    <a:lnTo>
                      <a:pt x="209" y="100"/>
                    </a:lnTo>
                    <a:lnTo>
                      <a:pt x="212" y="97"/>
                    </a:lnTo>
                    <a:lnTo>
                      <a:pt x="215" y="94"/>
                    </a:lnTo>
                    <a:lnTo>
                      <a:pt x="224" y="94"/>
                    </a:lnTo>
                    <a:lnTo>
                      <a:pt x="233" y="88"/>
                    </a:lnTo>
                    <a:lnTo>
                      <a:pt x="238" y="85"/>
                    </a:lnTo>
                    <a:lnTo>
                      <a:pt x="247" y="82"/>
                    </a:lnTo>
                    <a:lnTo>
                      <a:pt x="253" y="74"/>
                    </a:lnTo>
                    <a:lnTo>
                      <a:pt x="262" y="68"/>
                    </a:lnTo>
                    <a:lnTo>
                      <a:pt x="268" y="62"/>
                    </a:lnTo>
                    <a:lnTo>
                      <a:pt x="277" y="56"/>
                    </a:lnTo>
                    <a:lnTo>
                      <a:pt x="286" y="53"/>
                    </a:lnTo>
                    <a:lnTo>
                      <a:pt x="291" y="47"/>
                    </a:lnTo>
                    <a:lnTo>
                      <a:pt x="297" y="44"/>
                    </a:lnTo>
                    <a:lnTo>
                      <a:pt x="300" y="38"/>
                    </a:lnTo>
                    <a:lnTo>
                      <a:pt x="306" y="32"/>
                    </a:lnTo>
                    <a:lnTo>
                      <a:pt x="312" y="32"/>
                    </a:lnTo>
                  </a:path>
                </a:pathLst>
              </a:custGeom>
              <a:solidFill>
                <a:srgbClr val="B2B2B2"/>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69" name="Freeform 23"/>
              <p:cNvSpPr/>
              <p:nvPr/>
            </p:nvSpPr>
            <p:spPr bwMode="auto">
              <a:xfrm>
                <a:off x="4321" y="3305"/>
                <a:ext cx="263" cy="98"/>
              </a:xfrm>
              <a:custGeom>
                <a:avLst/>
                <a:gdLst>
                  <a:gd name="T0" fmla="*/ 262 w 263"/>
                  <a:gd name="T1" fmla="*/ 26 h 98"/>
                  <a:gd name="T2" fmla="*/ 253 w 263"/>
                  <a:gd name="T3" fmla="*/ 24 h 98"/>
                  <a:gd name="T4" fmla="*/ 244 w 263"/>
                  <a:gd name="T5" fmla="*/ 24 h 98"/>
                  <a:gd name="T6" fmla="*/ 230 w 263"/>
                  <a:gd name="T7" fmla="*/ 21 h 98"/>
                  <a:gd name="T8" fmla="*/ 212 w 263"/>
                  <a:gd name="T9" fmla="*/ 18 h 98"/>
                  <a:gd name="T10" fmla="*/ 194 w 263"/>
                  <a:gd name="T11" fmla="*/ 18 h 98"/>
                  <a:gd name="T12" fmla="*/ 180 w 263"/>
                  <a:gd name="T13" fmla="*/ 15 h 98"/>
                  <a:gd name="T14" fmla="*/ 156 w 263"/>
                  <a:gd name="T15" fmla="*/ 12 h 98"/>
                  <a:gd name="T16" fmla="*/ 138 w 263"/>
                  <a:gd name="T17" fmla="*/ 9 h 98"/>
                  <a:gd name="T18" fmla="*/ 118 w 263"/>
                  <a:gd name="T19" fmla="*/ 6 h 98"/>
                  <a:gd name="T20" fmla="*/ 100 w 263"/>
                  <a:gd name="T21" fmla="*/ 6 h 98"/>
                  <a:gd name="T22" fmla="*/ 79 w 263"/>
                  <a:gd name="T23" fmla="*/ 6 h 98"/>
                  <a:gd name="T24" fmla="*/ 62 w 263"/>
                  <a:gd name="T25" fmla="*/ 3 h 98"/>
                  <a:gd name="T26" fmla="*/ 44 w 263"/>
                  <a:gd name="T27" fmla="*/ 0 h 98"/>
                  <a:gd name="T28" fmla="*/ 26 w 263"/>
                  <a:gd name="T29" fmla="*/ 0 h 98"/>
                  <a:gd name="T30" fmla="*/ 15 w 263"/>
                  <a:gd name="T31" fmla="*/ 0 h 98"/>
                  <a:gd name="T32" fmla="*/ 0 w 263"/>
                  <a:gd name="T33" fmla="*/ 0 h 98"/>
                  <a:gd name="T34" fmla="*/ 3 w 263"/>
                  <a:gd name="T35" fmla="*/ 9 h 98"/>
                  <a:gd name="T36" fmla="*/ 6 w 263"/>
                  <a:gd name="T37" fmla="*/ 18 h 98"/>
                  <a:gd name="T38" fmla="*/ 6 w 263"/>
                  <a:gd name="T39" fmla="*/ 29 h 98"/>
                  <a:gd name="T40" fmla="*/ 9 w 263"/>
                  <a:gd name="T41" fmla="*/ 35 h 98"/>
                  <a:gd name="T42" fmla="*/ 12 w 263"/>
                  <a:gd name="T43" fmla="*/ 44 h 98"/>
                  <a:gd name="T44" fmla="*/ 15 w 263"/>
                  <a:gd name="T45" fmla="*/ 56 h 98"/>
                  <a:gd name="T46" fmla="*/ 18 w 263"/>
                  <a:gd name="T47" fmla="*/ 65 h 98"/>
                  <a:gd name="T48" fmla="*/ 26 w 263"/>
                  <a:gd name="T49" fmla="*/ 76 h 98"/>
                  <a:gd name="T50" fmla="*/ 35 w 263"/>
                  <a:gd name="T51" fmla="*/ 79 h 98"/>
                  <a:gd name="T52" fmla="*/ 44 w 263"/>
                  <a:gd name="T53" fmla="*/ 79 h 98"/>
                  <a:gd name="T54" fmla="*/ 53 w 263"/>
                  <a:gd name="T55" fmla="*/ 79 h 98"/>
                  <a:gd name="T56" fmla="*/ 62 w 263"/>
                  <a:gd name="T57" fmla="*/ 79 h 98"/>
                  <a:gd name="T58" fmla="*/ 74 w 263"/>
                  <a:gd name="T59" fmla="*/ 82 h 98"/>
                  <a:gd name="T60" fmla="*/ 82 w 263"/>
                  <a:gd name="T61" fmla="*/ 82 h 98"/>
                  <a:gd name="T62" fmla="*/ 94 w 263"/>
                  <a:gd name="T63" fmla="*/ 82 h 98"/>
                  <a:gd name="T64" fmla="*/ 106 w 263"/>
                  <a:gd name="T65" fmla="*/ 85 h 98"/>
                  <a:gd name="T66" fmla="*/ 115 w 263"/>
                  <a:gd name="T67" fmla="*/ 88 h 98"/>
                  <a:gd name="T68" fmla="*/ 127 w 263"/>
                  <a:gd name="T69" fmla="*/ 88 h 98"/>
                  <a:gd name="T70" fmla="*/ 138 w 263"/>
                  <a:gd name="T71" fmla="*/ 91 h 98"/>
                  <a:gd name="T72" fmla="*/ 147 w 263"/>
                  <a:gd name="T73" fmla="*/ 91 h 98"/>
                  <a:gd name="T74" fmla="*/ 153 w 263"/>
                  <a:gd name="T75" fmla="*/ 91 h 98"/>
                  <a:gd name="T76" fmla="*/ 162 w 263"/>
                  <a:gd name="T77" fmla="*/ 91 h 98"/>
                  <a:gd name="T78" fmla="*/ 171 w 263"/>
                  <a:gd name="T79" fmla="*/ 94 h 98"/>
                  <a:gd name="T80" fmla="*/ 177 w 263"/>
                  <a:gd name="T81" fmla="*/ 97 h 98"/>
                  <a:gd name="T82" fmla="*/ 183 w 263"/>
                  <a:gd name="T83" fmla="*/ 91 h 98"/>
                  <a:gd name="T84" fmla="*/ 197 w 263"/>
                  <a:gd name="T85" fmla="*/ 82 h 98"/>
                  <a:gd name="T86" fmla="*/ 212 w 263"/>
                  <a:gd name="T87" fmla="*/ 76 h 98"/>
                  <a:gd name="T88" fmla="*/ 221 w 263"/>
                  <a:gd name="T89" fmla="*/ 65 h 98"/>
                  <a:gd name="T90" fmla="*/ 236 w 263"/>
                  <a:gd name="T91" fmla="*/ 56 h 98"/>
                  <a:gd name="T92" fmla="*/ 244 w 263"/>
                  <a:gd name="T93" fmla="*/ 41 h 98"/>
                  <a:gd name="T94" fmla="*/ 256 w 263"/>
                  <a:gd name="T95" fmla="*/ 32 h 98"/>
                  <a:gd name="T96" fmla="*/ 262 w 263"/>
                  <a:gd name="T97" fmla="*/ 2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3" h="98">
                    <a:moveTo>
                      <a:pt x="262" y="26"/>
                    </a:moveTo>
                    <a:lnTo>
                      <a:pt x="253" y="24"/>
                    </a:lnTo>
                    <a:lnTo>
                      <a:pt x="244" y="24"/>
                    </a:lnTo>
                    <a:lnTo>
                      <a:pt x="230" y="21"/>
                    </a:lnTo>
                    <a:lnTo>
                      <a:pt x="212" y="18"/>
                    </a:lnTo>
                    <a:lnTo>
                      <a:pt x="194" y="18"/>
                    </a:lnTo>
                    <a:lnTo>
                      <a:pt x="180" y="15"/>
                    </a:lnTo>
                    <a:lnTo>
                      <a:pt x="156" y="12"/>
                    </a:lnTo>
                    <a:lnTo>
                      <a:pt x="138" y="9"/>
                    </a:lnTo>
                    <a:lnTo>
                      <a:pt x="118" y="6"/>
                    </a:lnTo>
                    <a:lnTo>
                      <a:pt x="100" y="6"/>
                    </a:lnTo>
                    <a:lnTo>
                      <a:pt x="79" y="6"/>
                    </a:lnTo>
                    <a:lnTo>
                      <a:pt x="62" y="3"/>
                    </a:lnTo>
                    <a:lnTo>
                      <a:pt x="44" y="0"/>
                    </a:lnTo>
                    <a:lnTo>
                      <a:pt x="26" y="0"/>
                    </a:lnTo>
                    <a:lnTo>
                      <a:pt x="15" y="0"/>
                    </a:lnTo>
                    <a:lnTo>
                      <a:pt x="0" y="0"/>
                    </a:lnTo>
                    <a:lnTo>
                      <a:pt x="3" y="9"/>
                    </a:lnTo>
                    <a:lnTo>
                      <a:pt x="6" y="18"/>
                    </a:lnTo>
                    <a:lnTo>
                      <a:pt x="6" y="29"/>
                    </a:lnTo>
                    <a:lnTo>
                      <a:pt x="9" y="35"/>
                    </a:lnTo>
                    <a:lnTo>
                      <a:pt x="12" y="44"/>
                    </a:lnTo>
                    <a:lnTo>
                      <a:pt x="15" y="56"/>
                    </a:lnTo>
                    <a:lnTo>
                      <a:pt x="18" y="65"/>
                    </a:lnTo>
                    <a:lnTo>
                      <a:pt x="26" y="76"/>
                    </a:lnTo>
                    <a:lnTo>
                      <a:pt x="35" y="79"/>
                    </a:lnTo>
                    <a:lnTo>
                      <a:pt x="44" y="79"/>
                    </a:lnTo>
                    <a:lnTo>
                      <a:pt x="53" y="79"/>
                    </a:lnTo>
                    <a:lnTo>
                      <a:pt x="62" y="79"/>
                    </a:lnTo>
                    <a:lnTo>
                      <a:pt x="74" y="82"/>
                    </a:lnTo>
                    <a:lnTo>
                      <a:pt x="82" y="82"/>
                    </a:lnTo>
                    <a:lnTo>
                      <a:pt x="94" y="82"/>
                    </a:lnTo>
                    <a:lnTo>
                      <a:pt x="106" y="85"/>
                    </a:lnTo>
                    <a:lnTo>
                      <a:pt x="115" y="88"/>
                    </a:lnTo>
                    <a:lnTo>
                      <a:pt x="127" y="88"/>
                    </a:lnTo>
                    <a:lnTo>
                      <a:pt x="138" y="91"/>
                    </a:lnTo>
                    <a:lnTo>
                      <a:pt x="147" y="91"/>
                    </a:lnTo>
                    <a:lnTo>
                      <a:pt x="153" y="91"/>
                    </a:lnTo>
                    <a:lnTo>
                      <a:pt x="162" y="91"/>
                    </a:lnTo>
                    <a:lnTo>
                      <a:pt x="171" y="94"/>
                    </a:lnTo>
                    <a:lnTo>
                      <a:pt x="177" y="97"/>
                    </a:lnTo>
                    <a:lnTo>
                      <a:pt x="183" y="91"/>
                    </a:lnTo>
                    <a:lnTo>
                      <a:pt x="197" y="82"/>
                    </a:lnTo>
                    <a:lnTo>
                      <a:pt x="212" y="76"/>
                    </a:lnTo>
                    <a:lnTo>
                      <a:pt x="221" y="65"/>
                    </a:lnTo>
                    <a:lnTo>
                      <a:pt x="236" y="56"/>
                    </a:lnTo>
                    <a:lnTo>
                      <a:pt x="244" y="41"/>
                    </a:lnTo>
                    <a:lnTo>
                      <a:pt x="256" y="32"/>
                    </a:lnTo>
                    <a:lnTo>
                      <a:pt x="262" y="26"/>
                    </a:lnTo>
                  </a:path>
                </a:pathLst>
              </a:custGeom>
              <a:solidFill>
                <a:srgbClr val="BFBFB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0" name="Freeform 24"/>
              <p:cNvSpPr/>
              <p:nvPr/>
            </p:nvSpPr>
            <p:spPr bwMode="auto">
              <a:xfrm>
                <a:off x="4341" y="3305"/>
                <a:ext cx="219" cy="95"/>
              </a:xfrm>
              <a:custGeom>
                <a:avLst/>
                <a:gdLst>
                  <a:gd name="T0" fmla="*/ 218 w 219"/>
                  <a:gd name="T1" fmla="*/ 24 h 95"/>
                  <a:gd name="T2" fmla="*/ 212 w 219"/>
                  <a:gd name="T3" fmla="*/ 21 h 95"/>
                  <a:gd name="T4" fmla="*/ 203 w 219"/>
                  <a:gd name="T5" fmla="*/ 18 h 95"/>
                  <a:gd name="T6" fmla="*/ 194 w 219"/>
                  <a:gd name="T7" fmla="*/ 18 h 95"/>
                  <a:gd name="T8" fmla="*/ 177 w 219"/>
                  <a:gd name="T9" fmla="*/ 15 h 95"/>
                  <a:gd name="T10" fmla="*/ 165 w 219"/>
                  <a:gd name="T11" fmla="*/ 15 h 95"/>
                  <a:gd name="T12" fmla="*/ 150 w 219"/>
                  <a:gd name="T13" fmla="*/ 12 h 95"/>
                  <a:gd name="T14" fmla="*/ 133 w 219"/>
                  <a:gd name="T15" fmla="*/ 9 h 95"/>
                  <a:gd name="T16" fmla="*/ 118 w 219"/>
                  <a:gd name="T17" fmla="*/ 9 h 95"/>
                  <a:gd name="T18" fmla="*/ 100 w 219"/>
                  <a:gd name="T19" fmla="*/ 6 h 95"/>
                  <a:gd name="T20" fmla="*/ 82 w 219"/>
                  <a:gd name="T21" fmla="*/ 6 h 95"/>
                  <a:gd name="T22" fmla="*/ 68 w 219"/>
                  <a:gd name="T23" fmla="*/ 6 h 95"/>
                  <a:gd name="T24" fmla="*/ 50 w 219"/>
                  <a:gd name="T25" fmla="*/ 3 h 95"/>
                  <a:gd name="T26" fmla="*/ 35 w 219"/>
                  <a:gd name="T27" fmla="*/ 3 h 95"/>
                  <a:gd name="T28" fmla="*/ 24 w 219"/>
                  <a:gd name="T29" fmla="*/ 0 h 95"/>
                  <a:gd name="T30" fmla="*/ 9 w 219"/>
                  <a:gd name="T31" fmla="*/ 0 h 95"/>
                  <a:gd name="T32" fmla="*/ 0 w 219"/>
                  <a:gd name="T33" fmla="*/ 0 h 95"/>
                  <a:gd name="T34" fmla="*/ 0 w 219"/>
                  <a:gd name="T35" fmla="*/ 12 h 95"/>
                  <a:gd name="T36" fmla="*/ 3 w 219"/>
                  <a:gd name="T37" fmla="*/ 21 h 95"/>
                  <a:gd name="T38" fmla="*/ 3 w 219"/>
                  <a:gd name="T39" fmla="*/ 29 h 95"/>
                  <a:gd name="T40" fmla="*/ 6 w 219"/>
                  <a:gd name="T41" fmla="*/ 38 h 95"/>
                  <a:gd name="T42" fmla="*/ 9 w 219"/>
                  <a:gd name="T43" fmla="*/ 47 h 95"/>
                  <a:gd name="T44" fmla="*/ 12 w 219"/>
                  <a:gd name="T45" fmla="*/ 56 h 95"/>
                  <a:gd name="T46" fmla="*/ 15 w 219"/>
                  <a:gd name="T47" fmla="*/ 65 h 95"/>
                  <a:gd name="T48" fmla="*/ 21 w 219"/>
                  <a:gd name="T49" fmla="*/ 76 h 95"/>
                  <a:gd name="T50" fmla="*/ 27 w 219"/>
                  <a:gd name="T51" fmla="*/ 76 h 95"/>
                  <a:gd name="T52" fmla="*/ 35 w 219"/>
                  <a:gd name="T53" fmla="*/ 76 h 95"/>
                  <a:gd name="T54" fmla="*/ 41 w 219"/>
                  <a:gd name="T55" fmla="*/ 76 h 95"/>
                  <a:gd name="T56" fmla="*/ 47 w 219"/>
                  <a:gd name="T57" fmla="*/ 79 h 95"/>
                  <a:gd name="T58" fmla="*/ 59 w 219"/>
                  <a:gd name="T59" fmla="*/ 79 h 95"/>
                  <a:gd name="T60" fmla="*/ 68 w 219"/>
                  <a:gd name="T61" fmla="*/ 82 h 95"/>
                  <a:gd name="T62" fmla="*/ 74 w 219"/>
                  <a:gd name="T63" fmla="*/ 82 h 95"/>
                  <a:gd name="T64" fmla="*/ 85 w 219"/>
                  <a:gd name="T65" fmla="*/ 82 h 95"/>
                  <a:gd name="T66" fmla="*/ 94 w 219"/>
                  <a:gd name="T67" fmla="*/ 85 h 95"/>
                  <a:gd name="T68" fmla="*/ 103 w 219"/>
                  <a:gd name="T69" fmla="*/ 88 h 95"/>
                  <a:gd name="T70" fmla="*/ 112 w 219"/>
                  <a:gd name="T71" fmla="*/ 88 h 95"/>
                  <a:gd name="T72" fmla="*/ 121 w 219"/>
                  <a:gd name="T73" fmla="*/ 88 h 95"/>
                  <a:gd name="T74" fmla="*/ 124 w 219"/>
                  <a:gd name="T75" fmla="*/ 91 h 95"/>
                  <a:gd name="T76" fmla="*/ 136 w 219"/>
                  <a:gd name="T77" fmla="*/ 91 h 95"/>
                  <a:gd name="T78" fmla="*/ 141 w 219"/>
                  <a:gd name="T79" fmla="*/ 91 h 95"/>
                  <a:gd name="T80" fmla="*/ 147 w 219"/>
                  <a:gd name="T81" fmla="*/ 94 h 95"/>
                  <a:gd name="T82" fmla="*/ 150 w 219"/>
                  <a:gd name="T83" fmla="*/ 88 h 95"/>
                  <a:gd name="T84" fmla="*/ 162 w 219"/>
                  <a:gd name="T85" fmla="*/ 82 h 95"/>
                  <a:gd name="T86" fmla="*/ 174 w 219"/>
                  <a:gd name="T87" fmla="*/ 73 h 95"/>
                  <a:gd name="T88" fmla="*/ 183 w 219"/>
                  <a:gd name="T89" fmla="*/ 62 h 95"/>
                  <a:gd name="T90" fmla="*/ 197 w 219"/>
                  <a:gd name="T91" fmla="*/ 53 h 95"/>
                  <a:gd name="T92" fmla="*/ 203 w 219"/>
                  <a:gd name="T93" fmla="*/ 41 h 95"/>
                  <a:gd name="T94" fmla="*/ 212 w 219"/>
                  <a:gd name="T95" fmla="*/ 29 h 95"/>
                  <a:gd name="T96" fmla="*/ 218 w 219"/>
                  <a:gd name="T97" fmla="*/ 2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9" h="95">
                    <a:moveTo>
                      <a:pt x="218" y="24"/>
                    </a:moveTo>
                    <a:lnTo>
                      <a:pt x="212" y="21"/>
                    </a:lnTo>
                    <a:lnTo>
                      <a:pt x="203" y="18"/>
                    </a:lnTo>
                    <a:lnTo>
                      <a:pt x="194" y="18"/>
                    </a:lnTo>
                    <a:lnTo>
                      <a:pt x="177" y="15"/>
                    </a:lnTo>
                    <a:lnTo>
                      <a:pt x="165" y="15"/>
                    </a:lnTo>
                    <a:lnTo>
                      <a:pt x="150" y="12"/>
                    </a:lnTo>
                    <a:lnTo>
                      <a:pt x="133" y="9"/>
                    </a:lnTo>
                    <a:lnTo>
                      <a:pt x="118" y="9"/>
                    </a:lnTo>
                    <a:lnTo>
                      <a:pt x="100" y="6"/>
                    </a:lnTo>
                    <a:lnTo>
                      <a:pt x="82" y="6"/>
                    </a:lnTo>
                    <a:lnTo>
                      <a:pt x="68" y="6"/>
                    </a:lnTo>
                    <a:lnTo>
                      <a:pt x="50" y="3"/>
                    </a:lnTo>
                    <a:lnTo>
                      <a:pt x="35" y="3"/>
                    </a:lnTo>
                    <a:lnTo>
                      <a:pt x="24" y="0"/>
                    </a:lnTo>
                    <a:lnTo>
                      <a:pt x="9" y="0"/>
                    </a:lnTo>
                    <a:lnTo>
                      <a:pt x="0" y="0"/>
                    </a:lnTo>
                    <a:lnTo>
                      <a:pt x="0" y="12"/>
                    </a:lnTo>
                    <a:lnTo>
                      <a:pt x="3" y="21"/>
                    </a:lnTo>
                    <a:lnTo>
                      <a:pt x="3" y="29"/>
                    </a:lnTo>
                    <a:lnTo>
                      <a:pt x="6" y="38"/>
                    </a:lnTo>
                    <a:lnTo>
                      <a:pt x="9" y="47"/>
                    </a:lnTo>
                    <a:lnTo>
                      <a:pt x="12" y="56"/>
                    </a:lnTo>
                    <a:lnTo>
                      <a:pt x="15" y="65"/>
                    </a:lnTo>
                    <a:lnTo>
                      <a:pt x="21" y="76"/>
                    </a:lnTo>
                    <a:lnTo>
                      <a:pt x="27" y="76"/>
                    </a:lnTo>
                    <a:lnTo>
                      <a:pt x="35" y="76"/>
                    </a:lnTo>
                    <a:lnTo>
                      <a:pt x="41" y="76"/>
                    </a:lnTo>
                    <a:lnTo>
                      <a:pt x="47" y="79"/>
                    </a:lnTo>
                    <a:lnTo>
                      <a:pt x="59" y="79"/>
                    </a:lnTo>
                    <a:lnTo>
                      <a:pt x="68" y="82"/>
                    </a:lnTo>
                    <a:lnTo>
                      <a:pt x="74" y="82"/>
                    </a:lnTo>
                    <a:lnTo>
                      <a:pt x="85" y="82"/>
                    </a:lnTo>
                    <a:lnTo>
                      <a:pt x="94" y="85"/>
                    </a:lnTo>
                    <a:lnTo>
                      <a:pt x="103" y="88"/>
                    </a:lnTo>
                    <a:lnTo>
                      <a:pt x="112" y="88"/>
                    </a:lnTo>
                    <a:lnTo>
                      <a:pt x="121" y="88"/>
                    </a:lnTo>
                    <a:lnTo>
                      <a:pt x="124" y="91"/>
                    </a:lnTo>
                    <a:lnTo>
                      <a:pt x="136" y="91"/>
                    </a:lnTo>
                    <a:lnTo>
                      <a:pt x="141" y="91"/>
                    </a:lnTo>
                    <a:lnTo>
                      <a:pt x="147" y="94"/>
                    </a:lnTo>
                    <a:lnTo>
                      <a:pt x="150" y="88"/>
                    </a:lnTo>
                    <a:lnTo>
                      <a:pt x="162" y="82"/>
                    </a:lnTo>
                    <a:lnTo>
                      <a:pt x="174" y="73"/>
                    </a:lnTo>
                    <a:lnTo>
                      <a:pt x="183" y="62"/>
                    </a:lnTo>
                    <a:lnTo>
                      <a:pt x="197" y="53"/>
                    </a:lnTo>
                    <a:lnTo>
                      <a:pt x="203" y="41"/>
                    </a:lnTo>
                    <a:lnTo>
                      <a:pt x="212" y="29"/>
                    </a:lnTo>
                    <a:lnTo>
                      <a:pt x="218" y="24"/>
                    </a:lnTo>
                  </a:path>
                </a:pathLst>
              </a:custGeom>
              <a:solidFill>
                <a:srgbClr val="CCCCC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1" name="Freeform 25"/>
              <p:cNvSpPr/>
              <p:nvPr/>
            </p:nvSpPr>
            <p:spPr bwMode="auto">
              <a:xfrm>
                <a:off x="4359" y="3305"/>
                <a:ext cx="183" cy="92"/>
              </a:xfrm>
              <a:custGeom>
                <a:avLst/>
                <a:gdLst>
                  <a:gd name="T0" fmla="*/ 182 w 183"/>
                  <a:gd name="T1" fmla="*/ 21 h 92"/>
                  <a:gd name="T2" fmla="*/ 176 w 183"/>
                  <a:gd name="T3" fmla="*/ 18 h 92"/>
                  <a:gd name="T4" fmla="*/ 170 w 183"/>
                  <a:gd name="T5" fmla="*/ 18 h 92"/>
                  <a:gd name="T6" fmla="*/ 159 w 183"/>
                  <a:gd name="T7" fmla="*/ 18 h 92"/>
                  <a:gd name="T8" fmla="*/ 147 w 183"/>
                  <a:gd name="T9" fmla="*/ 15 h 92"/>
                  <a:gd name="T10" fmla="*/ 135 w 183"/>
                  <a:gd name="T11" fmla="*/ 15 h 92"/>
                  <a:gd name="T12" fmla="*/ 123 w 183"/>
                  <a:gd name="T13" fmla="*/ 12 h 92"/>
                  <a:gd name="T14" fmla="*/ 109 w 183"/>
                  <a:gd name="T15" fmla="*/ 9 h 92"/>
                  <a:gd name="T16" fmla="*/ 97 w 183"/>
                  <a:gd name="T17" fmla="*/ 6 h 92"/>
                  <a:gd name="T18" fmla="*/ 82 w 183"/>
                  <a:gd name="T19" fmla="*/ 6 h 92"/>
                  <a:gd name="T20" fmla="*/ 68 w 183"/>
                  <a:gd name="T21" fmla="*/ 6 h 92"/>
                  <a:gd name="T22" fmla="*/ 56 w 183"/>
                  <a:gd name="T23" fmla="*/ 6 h 92"/>
                  <a:gd name="T24" fmla="*/ 41 w 183"/>
                  <a:gd name="T25" fmla="*/ 3 h 92"/>
                  <a:gd name="T26" fmla="*/ 29 w 183"/>
                  <a:gd name="T27" fmla="*/ 3 h 92"/>
                  <a:gd name="T28" fmla="*/ 18 w 183"/>
                  <a:gd name="T29" fmla="*/ 0 h 92"/>
                  <a:gd name="T30" fmla="*/ 9 w 183"/>
                  <a:gd name="T31" fmla="*/ 0 h 92"/>
                  <a:gd name="T32" fmla="*/ 0 w 183"/>
                  <a:gd name="T33" fmla="*/ 3 h 92"/>
                  <a:gd name="T34" fmla="*/ 0 w 183"/>
                  <a:gd name="T35" fmla="*/ 12 h 92"/>
                  <a:gd name="T36" fmla="*/ 3 w 183"/>
                  <a:gd name="T37" fmla="*/ 21 h 92"/>
                  <a:gd name="T38" fmla="*/ 3 w 183"/>
                  <a:gd name="T39" fmla="*/ 29 h 92"/>
                  <a:gd name="T40" fmla="*/ 3 w 183"/>
                  <a:gd name="T41" fmla="*/ 38 h 92"/>
                  <a:gd name="T42" fmla="*/ 6 w 183"/>
                  <a:gd name="T43" fmla="*/ 47 h 92"/>
                  <a:gd name="T44" fmla="*/ 9 w 183"/>
                  <a:gd name="T45" fmla="*/ 53 h 92"/>
                  <a:gd name="T46" fmla="*/ 12 w 183"/>
                  <a:gd name="T47" fmla="*/ 65 h 92"/>
                  <a:gd name="T48" fmla="*/ 15 w 183"/>
                  <a:gd name="T49" fmla="*/ 76 h 92"/>
                  <a:gd name="T50" fmla="*/ 21 w 183"/>
                  <a:gd name="T51" fmla="*/ 76 h 92"/>
                  <a:gd name="T52" fmla="*/ 26 w 183"/>
                  <a:gd name="T53" fmla="*/ 76 h 92"/>
                  <a:gd name="T54" fmla="*/ 32 w 183"/>
                  <a:gd name="T55" fmla="*/ 79 h 92"/>
                  <a:gd name="T56" fmla="*/ 38 w 183"/>
                  <a:gd name="T57" fmla="*/ 79 h 92"/>
                  <a:gd name="T58" fmla="*/ 47 w 183"/>
                  <a:gd name="T59" fmla="*/ 82 h 92"/>
                  <a:gd name="T60" fmla="*/ 56 w 183"/>
                  <a:gd name="T61" fmla="*/ 82 h 92"/>
                  <a:gd name="T62" fmla="*/ 62 w 183"/>
                  <a:gd name="T63" fmla="*/ 82 h 92"/>
                  <a:gd name="T64" fmla="*/ 68 w 183"/>
                  <a:gd name="T65" fmla="*/ 85 h 92"/>
                  <a:gd name="T66" fmla="*/ 79 w 183"/>
                  <a:gd name="T67" fmla="*/ 85 h 92"/>
                  <a:gd name="T68" fmla="*/ 82 w 183"/>
                  <a:gd name="T69" fmla="*/ 85 h 92"/>
                  <a:gd name="T70" fmla="*/ 91 w 183"/>
                  <a:gd name="T71" fmla="*/ 85 h 92"/>
                  <a:gd name="T72" fmla="*/ 100 w 183"/>
                  <a:gd name="T73" fmla="*/ 88 h 92"/>
                  <a:gd name="T74" fmla="*/ 103 w 183"/>
                  <a:gd name="T75" fmla="*/ 88 h 92"/>
                  <a:gd name="T76" fmla="*/ 109 w 183"/>
                  <a:gd name="T77" fmla="*/ 91 h 92"/>
                  <a:gd name="T78" fmla="*/ 114 w 183"/>
                  <a:gd name="T79" fmla="*/ 91 h 92"/>
                  <a:gd name="T80" fmla="*/ 120 w 183"/>
                  <a:gd name="T81" fmla="*/ 91 h 92"/>
                  <a:gd name="T82" fmla="*/ 126 w 183"/>
                  <a:gd name="T83" fmla="*/ 85 h 92"/>
                  <a:gd name="T84" fmla="*/ 132 w 183"/>
                  <a:gd name="T85" fmla="*/ 82 h 92"/>
                  <a:gd name="T86" fmla="*/ 144 w 183"/>
                  <a:gd name="T87" fmla="*/ 73 h 92"/>
                  <a:gd name="T88" fmla="*/ 153 w 183"/>
                  <a:gd name="T89" fmla="*/ 59 h 92"/>
                  <a:gd name="T90" fmla="*/ 161 w 183"/>
                  <a:gd name="T91" fmla="*/ 50 h 92"/>
                  <a:gd name="T92" fmla="*/ 170 w 183"/>
                  <a:gd name="T93" fmla="*/ 38 h 92"/>
                  <a:gd name="T94" fmla="*/ 179 w 183"/>
                  <a:gd name="T95" fmla="*/ 29 h 92"/>
                  <a:gd name="T96" fmla="*/ 182 w 183"/>
                  <a:gd name="T97" fmla="*/ 2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 h="92">
                    <a:moveTo>
                      <a:pt x="182" y="21"/>
                    </a:moveTo>
                    <a:lnTo>
                      <a:pt x="176" y="18"/>
                    </a:lnTo>
                    <a:lnTo>
                      <a:pt x="170" y="18"/>
                    </a:lnTo>
                    <a:lnTo>
                      <a:pt x="159" y="18"/>
                    </a:lnTo>
                    <a:lnTo>
                      <a:pt x="147" y="15"/>
                    </a:lnTo>
                    <a:lnTo>
                      <a:pt x="135" y="15"/>
                    </a:lnTo>
                    <a:lnTo>
                      <a:pt x="123" y="12"/>
                    </a:lnTo>
                    <a:lnTo>
                      <a:pt x="109" y="9"/>
                    </a:lnTo>
                    <a:lnTo>
                      <a:pt x="97" y="6"/>
                    </a:lnTo>
                    <a:lnTo>
                      <a:pt x="82" y="6"/>
                    </a:lnTo>
                    <a:lnTo>
                      <a:pt x="68" y="6"/>
                    </a:lnTo>
                    <a:lnTo>
                      <a:pt x="56" y="6"/>
                    </a:lnTo>
                    <a:lnTo>
                      <a:pt x="41" y="3"/>
                    </a:lnTo>
                    <a:lnTo>
                      <a:pt x="29" y="3"/>
                    </a:lnTo>
                    <a:lnTo>
                      <a:pt x="18" y="0"/>
                    </a:lnTo>
                    <a:lnTo>
                      <a:pt x="9" y="0"/>
                    </a:lnTo>
                    <a:lnTo>
                      <a:pt x="0" y="3"/>
                    </a:lnTo>
                    <a:lnTo>
                      <a:pt x="0" y="12"/>
                    </a:lnTo>
                    <a:lnTo>
                      <a:pt x="3" y="21"/>
                    </a:lnTo>
                    <a:lnTo>
                      <a:pt x="3" y="29"/>
                    </a:lnTo>
                    <a:lnTo>
                      <a:pt x="3" y="38"/>
                    </a:lnTo>
                    <a:lnTo>
                      <a:pt x="6" y="47"/>
                    </a:lnTo>
                    <a:lnTo>
                      <a:pt x="9" y="53"/>
                    </a:lnTo>
                    <a:lnTo>
                      <a:pt x="12" y="65"/>
                    </a:lnTo>
                    <a:lnTo>
                      <a:pt x="15" y="76"/>
                    </a:lnTo>
                    <a:lnTo>
                      <a:pt x="21" y="76"/>
                    </a:lnTo>
                    <a:lnTo>
                      <a:pt x="26" y="76"/>
                    </a:lnTo>
                    <a:lnTo>
                      <a:pt x="32" y="79"/>
                    </a:lnTo>
                    <a:lnTo>
                      <a:pt x="38" y="79"/>
                    </a:lnTo>
                    <a:lnTo>
                      <a:pt x="47" y="82"/>
                    </a:lnTo>
                    <a:lnTo>
                      <a:pt x="56" y="82"/>
                    </a:lnTo>
                    <a:lnTo>
                      <a:pt x="62" y="82"/>
                    </a:lnTo>
                    <a:lnTo>
                      <a:pt x="68" y="85"/>
                    </a:lnTo>
                    <a:lnTo>
                      <a:pt x="79" y="85"/>
                    </a:lnTo>
                    <a:lnTo>
                      <a:pt x="82" y="85"/>
                    </a:lnTo>
                    <a:lnTo>
                      <a:pt x="91" y="85"/>
                    </a:lnTo>
                    <a:lnTo>
                      <a:pt x="100" y="88"/>
                    </a:lnTo>
                    <a:lnTo>
                      <a:pt x="103" y="88"/>
                    </a:lnTo>
                    <a:lnTo>
                      <a:pt x="109" y="91"/>
                    </a:lnTo>
                    <a:lnTo>
                      <a:pt x="114" y="91"/>
                    </a:lnTo>
                    <a:lnTo>
                      <a:pt x="120" y="91"/>
                    </a:lnTo>
                    <a:lnTo>
                      <a:pt x="126" y="85"/>
                    </a:lnTo>
                    <a:lnTo>
                      <a:pt x="132" y="82"/>
                    </a:lnTo>
                    <a:lnTo>
                      <a:pt x="144" y="73"/>
                    </a:lnTo>
                    <a:lnTo>
                      <a:pt x="153" y="59"/>
                    </a:lnTo>
                    <a:lnTo>
                      <a:pt x="161" y="50"/>
                    </a:lnTo>
                    <a:lnTo>
                      <a:pt x="170" y="38"/>
                    </a:lnTo>
                    <a:lnTo>
                      <a:pt x="179" y="29"/>
                    </a:lnTo>
                    <a:lnTo>
                      <a:pt x="182" y="21"/>
                    </a:lnTo>
                  </a:path>
                </a:pathLst>
              </a:custGeom>
              <a:solidFill>
                <a:srgbClr val="D8D8D8"/>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2" name="Freeform 26"/>
              <p:cNvSpPr/>
              <p:nvPr/>
            </p:nvSpPr>
            <p:spPr bwMode="auto">
              <a:xfrm>
                <a:off x="3488" y="3225"/>
                <a:ext cx="1296" cy="202"/>
              </a:xfrm>
              <a:custGeom>
                <a:avLst/>
                <a:gdLst>
                  <a:gd name="T0" fmla="*/ 672 w 1296"/>
                  <a:gd name="T1" fmla="*/ 187 h 202"/>
                  <a:gd name="T2" fmla="*/ 739 w 1296"/>
                  <a:gd name="T3" fmla="*/ 179 h 202"/>
                  <a:gd name="T4" fmla="*/ 804 w 1296"/>
                  <a:gd name="T5" fmla="*/ 169 h 202"/>
                  <a:gd name="T6" fmla="*/ 867 w 1296"/>
                  <a:gd name="T7" fmla="*/ 158 h 202"/>
                  <a:gd name="T8" fmla="*/ 922 w 1296"/>
                  <a:gd name="T9" fmla="*/ 150 h 202"/>
                  <a:gd name="T10" fmla="*/ 978 w 1296"/>
                  <a:gd name="T11" fmla="*/ 139 h 202"/>
                  <a:gd name="T12" fmla="*/ 1032 w 1296"/>
                  <a:gd name="T13" fmla="*/ 126 h 202"/>
                  <a:gd name="T14" fmla="*/ 1079 w 1296"/>
                  <a:gd name="T15" fmla="*/ 117 h 202"/>
                  <a:gd name="T16" fmla="*/ 1125 w 1296"/>
                  <a:gd name="T17" fmla="*/ 103 h 202"/>
                  <a:gd name="T18" fmla="*/ 1166 w 1296"/>
                  <a:gd name="T19" fmla="*/ 88 h 202"/>
                  <a:gd name="T20" fmla="*/ 1200 w 1296"/>
                  <a:gd name="T21" fmla="*/ 79 h 202"/>
                  <a:gd name="T22" fmla="*/ 1228 w 1296"/>
                  <a:gd name="T23" fmla="*/ 68 h 202"/>
                  <a:gd name="T24" fmla="*/ 1254 w 1296"/>
                  <a:gd name="T25" fmla="*/ 57 h 202"/>
                  <a:gd name="T26" fmla="*/ 1272 w 1296"/>
                  <a:gd name="T27" fmla="*/ 44 h 202"/>
                  <a:gd name="T28" fmla="*/ 1287 w 1296"/>
                  <a:gd name="T29" fmla="*/ 33 h 202"/>
                  <a:gd name="T30" fmla="*/ 1293 w 1296"/>
                  <a:gd name="T31" fmla="*/ 27 h 202"/>
                  <a:gd name="T32" fmla="*/ 1292 w 1296"/>
                  <a:gd name="T33" fmla="*/ 19 h 202"/>
                  <a:gd name="T34" fmla="*/ 1280 w 1296"/>
                  <a:gd name="T35" fmla="*/ 19 h 202"/>
                  <a:gd name="T36" fmla="*/ 1266 w 1296"/>
                  <a:gd name="T37" fmla="*/ 15 h 202"/>
                  <a:gd name="T38" fmla="*/ 1242 w 1296"/>
                  <a:gd name="T39" fmla="*/ 14 h 202"/>
                  <a:gd name="T40" fmla="*/ 1212 w 1296"/>
                  <a:gd name="T41" fmla="*/ 11 h 202"/>
                  <a:gd name="T42" fmla="*/ 1181 w 1296"/>
                  <a:gd name="T43" fmla="*/ 7 h 202"/>
                  <a:gd name="T44" fmla="*/ 1143 w 1296"/>
                  <a:gd name="T45" fmla="*/ 4 h 202"/>
                  <a:gd name="T46" fmla="*/ 1099 w 1296"/>
                  <a:gd name="T47" fmla="*/ 6 h 202"/>
                  <a:gd name="T48" fmla="*/ 1049 w 1296"/>
                  <a:gd name="T49" fmla="*/ 1 h 202"/>
                  <a:gd name="T50" fmla="*/ 998 w 1296"/>
                  <a:gd name="T51" fmla="*/ 1 h 202"/>
                  <a:gd name="T52" fmla="*/ 941 w 1296"/>
                  <a:gd name="T53" fmla="*/ 0 h 202"/>
                  <a:gd name="T54" fmla="*/ 885 w 1296"/>
                  <a:gd name="T55" fmla="*/ 2 h 202"/>
                  <a:gd name="T56" fmla="*/ 824 w 1296"/>
                  <a:gd name="T57" fmla="*/ 4 h 202"/>
                  <a:gd name="T58" fmla="*/ 760 w 1296"/>
                  <a:gd name="T59" fmla="*/ 6 h 202"/>
                  <a:gd name="T60" fmla="*/ 695 w 1296"/>
                  <a:gd name="T61" fmla="*/ 10 h 202"/>
                  <a:gd name="T62" fmla="*/ 624 w 1296"/>
                  <a:gd name="T63" fmla="*/ 15 h 202"/>
                  <a:gd name="T64" fmla="*/ 558 w 1296"/>
                  <a:gd name="T65" fmla="*/ 22 h 202"/>
                  <a:gd name="T66" fmla="*/ 491 w 1296"/>
                  <a:gd name="T67" fmla="*/ 30 h 202"/>
                  <a:gd name="T68" fmla="*/ 429 w 1296"/>
                  <a:gd name="T69" fmla="*/ 39 h 202"/>
                  <a:gd name="T70" fmla="*/ 373 w 1296"/>
                  <a:gd name="T71" fmla="*/ 47 h 202"/>
                  <a:gd name="T72" fmla="*/ 315 w 1296"/>
                  <a:gd name="T73" fmla="*/ 55 h 202"/>
                  <a:gd name="T74" fmla="*/ 263 w 1296"/>
                  <a:gd name="T75" fmla="*/ 62 h 202"/>
                  <a:gd name="T76" fmla="*/ 216 w 1296"/>
                  <a:gd name="T77" fmla="*/ 73 h 202"/>
                  <a:gd name="T78" fmla="*/ 172 w 1296"/>
                  <a:gd name="T79" fmla="*/ 80 h 202"/>
                  <a:gd name="T80" fmla="*/ 133 w 1296"/>
                  <a:gd name="T81" fmla="*/ 87 h 202"/>
                  <a:gd name="T82" fmla="*/ 98 w 1296"/>
                  <a:gd name="T83" fmla="*/ 93 h 202"/>
                  <a:gd name="T84" fmla="*/ 72 w 1296"/>
                  <a:gd name="T85" fmla="*/ 102 h 202"/>
                  <a:gd name="T86" fmla="*/ 43 w 1296"/>
                  <a:gd name="T87" fmla="*/ 110 h 202"/>
                  <a:gd name="T88" fmla="*/ 25 w 1296"/>
                  <a:gd name="T89" fmla="*/ 117 h 202"/>
                  <a:gd name="T90" fmla="*/ 12 w 1296"/>
                  <a:gd name="T91" fmla="*/ 122 h 202"/>
                  <a:gd name="T92" fmla="*/ 0 w 1296"/>
                  <a:gd name="T93" fmla="*/ 125 h 202"/>
                  <a:gd name="T94" fmla="*/ 1 w 1296"/>
                  <a:gd name="T95" fmla="*/ 136 h 202"/>
                  <a:gd name="T96" fmla="*/ 13 w 1296"/>
                  <a:gd name="T97" fmla="*/ 145 h 202"/>
                  <a:gd name="T98" fmla="*/ 27 w 1296"/>
                  <a:gd name="T99" fmla="*/ 149 h 202"/>
                  <a:gd name="T100" fmla="*/ 47 w 1296"/>
                  <a:gd name="T101" fmla="*/ 160 h 202"/>
                  <a:gd name="T102" fmla="*/ 75 w 1296"/>
                  <a:gd name="T103" fmla="*/ 167 h 202"/>
                  <a:gd name="T104" fmla="*/ 105 w 1296"/>
                  <a:gd name="T105" fmla="*/ 175 h 202"/>
                  <a:gd name="T106" fmla="*/ 137 w 1296"/>
                  <a:gd name="T107" fmla="*/ 178 h 202"/>
                  <a:gd name="T108" fmla="*/ 179 w 1296"/>
                  <a:gd name="T109" fmla="*/ 186 h 202"/>
                  <a:gd name="T110" fmla="*/ 225 w 1296"/>
                  <a:gd name="T111" fmla="*/ 195 h 202"/>
                  <a:gd name="T112" fmla="*/ 272 w 1296"/>
                  <a:gd name="T113" fmla="*/ 196 h 202"/>
                  <a:gd name="T114" fmla="*/ 325 w 1296"/>
                  <a:gd name="T115" fmla="*/ 197 h 202"/>
                  <a:gd name="T116" fmla="*/ 383 w 1296"/>
                  <a:gd name="T117" fmla="*/ 201 h 202"/>
                  <a:gd name="T118" fmla="*/ 440 w 1296"/>
                  <a:gd name="T119" fmla="*/ 199 h 202"/>
                  <a:gd name="T120" fmla="*/ 505 w 1296"/>
                  <a:gd name="T121" fmla="*/ 196 h 202"/>
                  <a:gd name="T122" fmla="*/ 571 w 1296"/>
                  <a:gd name="T123" fmla="*/ 197 h 202"/>
                  <a:gd name="T124" fmla="*/ 636 w 1296"/>
                  <a:gd name="T125" fmla="*/ 19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96" h="202">
                    <a:moveTo>
                      <a:pt x="636" y="190"/>
                    </a:moveTo>
                    <a:lnTo>
                      <a:pt x="672" y="187"/>
                    </a:lnTo>
                    <a:lnTo>
                      <a:pt x="707" y="185"/>
                    </a:lnTo>
                    <a:lnTo>
                      <a:pt x="739" y="179"/>
                    </a:lnTo>
                    <a:lnTo>
                      <a:pt x="772" y="176"/>
                    </a:lnTo>
                    <a:lnTo>
                      <a:pt x="804" y="169"/>
                    </a:lnTo>
                    <a:lnTo>
                      <a:pt x="833" y="164"/>
                    </a:lnTo>
                    <a:lnTo>
                      <a:pt x="867" y="158"/>
                    </a:lnTo>
                    <a:lnTo>
                      <a:pt x="895" y="156"/>
                    </a:lnTo>
                    <a:lnTo>
                      <a:pt x="922" y="150"/>
                    </a:lnTo>
                    <a:lnTo>
                      <a:pt x="951" y="145"/>
                    </a:lnTo>
                    <a:lnTo>
                      <a:pt x="978" y="139"/>
                    </a:lnTo>
                    <a:lnTo>
                      <a:pt x="1007" y="135"/>
                    </a:lnTo>
                    <a:lnTo>
                      <a:pt x="1032" y="126"/>
                    </a:lnTo>
                    <a:lnTo>
                      <a:pt x="1056" y="121"/>
                    </a:lnTo>
                    <a:lnTo>
                      <a:pt x="1079" y="117"/>
                    </a:lnTo>
                    <a:lnTo>
                      <a:pt x="1103" y="112"/>
                    </a:lnTo>
                    <a:lnTo>
                      <a:pt x="1125" y="103"/>
                    </a:lnTo>
                    <a:lnTo>
                      <a:pt x="1145" y="95"/>
                    </a:lnTo>
                    <a:lnTo>
                      <a:pt x="1166" y="88"/>
                    </a:lnTo>
                    <a:lnTo>
                      <a:pt x="1183" y="86"/>
                    </a:lnTo>
                    <a:lnTo>
                      <a:pt x="1200" y="79"/>
                    </a:lnTo>
                    <a:lnTo>
                      <a:pt x="1215" y="73"/>
                    </a:lnTo>
                    <a:lnTo>
                      <a:pt x="1228" y="68"/>
                    </a:lnTo>
                    <a:lnTo>
                      <a:pt x="1239" y="61"/>
                    </a:lnTo>
                    <a:lnTo>
                      <a:pt x="1254" y="57"/>
                    </a:lnTo>
                    <a:lnTo>
                      <a:pt x="1263" y="50"/>
                    </a:lnTo>
                    <a:lnTo>
                      <a:pt x="1272" y="44"/>
                    </a:lnTo>
                    <a:lnTo>
                      <a:pt x="1279" y="40"/>
                    </a:lnTo>
                    <a:lnTo>
                      <a:pt x="1287" y="33"/>
                    </a:lnTo>
                    <a:lnTo>
                      <a:pt x="1290" y="30"/>
                    </a:lnTo>
                    <a:lnTo>
                      <a:pt x="1293" y="27"/>
                    </a:lnTo>
                    <a:lnTo>
                      <a:pt x="1295" y="21"/>
                    </a:lnTo>
                    <a:lnTo>
                      <a:pt x="1292" y="19"/>
                    </a:lnTo>
                    <a:lnTo>
                      <a:pt x="1286" y="19"/>
                    </a:lnTo>
                    <a:lnTo>
                      <a:pt x="1280" y="19"/>
                    </a:lnTo>
                    <a:lnTo>
                      <a:pt x="1274" y="17"/>
                    </a:lnTo>
                    <a:lnTo>
                      <a:pt x="1266" y="15"/>
                    </a:lnTo>
                    <a:lnTo>
                      <a:pt x="1254" y="16"/>
                    </a:lnTo>
                    <a:lnTo>
                      <a:pt x="1242" y="14"/>
                    </a:lnTo>
                    <a:lnTo>
                      <a:pt x="1229" y="12"/>
                    </a:lnTo>
                    <a:lnTo>
                      <a:pt x="1212" y="11"/>
                    </a:lnTo>
                    <a:lnTo>
                      <a:pt x="1199" y="8"/>
                    </a:lnTo>
                    <a:lnTo>
                      <a:pt x="1181" y="7"/>
                    </a:lnTo>
                    <a:lnTo>
                      <a:pt x="1164" y="5"/>
                    </a:lnTo>
                    <a:lnTo>
                      <a:pt x="1143" y="4"/>
                    </a:lnTo>
                    <a:lnTo>
                      <a:pt x="1122" y="3"/>
                    </a:lnTo>
                    <a:lnTo>
                      <a:pt x="1099" y="6"/>
                    </a:lnTo>
                    <a:lnTo>
                      <a:pt x="1075" y="1"/>
                    </a:lnTo>
                    <a:lnTo>
                      <a:pt x="1049" y="1"/>
                    </a:lnTo>
                    <a:lnTo>
                      <a:pt x="1027" y="1"/>
                    </a:lnTo>
                    <a:lnTo>
                      <a:pt x="998" y="1"/>
                    </a:lnTo>
                    <a:lnTo>
                      <a:pt x="970" y="0"/>
                    </a:lnTo>
                    <a:lnTo>
                      <a:pt x="941" y="0"/>
                    </a:lnTo>
                    <a:lnTo>
                      <a:pt x="912" y="2"/>
                    </a:lnTo>
                    <a:lnTo>
                      <a:pt x="885" y="2"/>
                    </a:lnTo>
                    <a:lnTo>
                      <a:pt x="857" y="4"/>
                    </a:lnTo>
                    <a:lnTo>
                      <a:pt x="824" y="4"/>
                    </a:lnTo>
                    <a:lnTo>
                      <a:pt x="792" y="4"/>
                    </a:lnTo>
                    <a:lnTo>
                      <a:pt x="760" y="6"/>
                    </a:lnTo>
                    <a:lnTo>
                      <a:pt x="724" y="10"/>
                    </a:lnTo>
                    <a:lnTo>
                      <a:pt x="695" y="10"/>
                    </a:lnTo>
                    <a:lnTo>
                      <a:pt x="660" y="13"/>
                    </a:lnTo>
                    <a:lnTo>
                      <a:pt x="624" y="15"/>
                    </a:lnTo>
                    <a:lnTo>
                      <a:pt x="589" y="18"/>
                    </a:lnTo>
                    <a:lnTo>
                      <a:pt x="558" y="22"/>
                    </a:lnTo>
                    <a:lnTo>
                      <a:pt x="526" y="28"/>
                    </a:lnTo>
                    <a:lnTo>
                      <a:pt x="491" y="30"/>
                    </a:lnTo>
                    <a:lnTo>
                      <a:pt x="462" y="33"/>
                    </a:lnTo>
                    <a:lnTo>
                      <a:pt x="429" y="39"/>
                    </a:lnTo>
                    <a:lnTo>
                      <a:pt x="400" y="41"/>
                    </a:lnTo>
                    <a:lnTo>
                      <a:pt x="373" y="47"/>
                    </a:lnTo>
                    <a:lnTo>
                      <a:pt x="344" y="49"/>
                    </a:lnTo>
                    <a:lnTo>
                      <a:pt x="315" y="55"/>
                    </a:lnTo>
                    <a:lnTo>
                      <a:pt x="289" y="57"/>
                    </a:lnTo>
                    <a:lnTo>
                      <a:pt x="263" y="62"/>
                    </a:lnTo>
                    <a:lnTo>
                      <a:pt x="239" y="65"/>
                    </a:lnTo>
                    <a:lnTo>
                      <a:pt x="216" y="73"/>
                    </a:lnTo>
                    <a:lnTo>
                      <a:pt x="192" y="74"/>
                    </a:lnTo>
                    <a:lnTo>
                      <a:pt x="172" y="80"/>
                    </a:lnTo>
                    <a:lnTo>
                      <a:pt x="152" y="82"/>
                    </a:lnTo>
                    <a:lnTo>
                      <a:pt x="133" y="87"/>
                    </a:lnTo>
                    <a:lnTo>
                      <a:pt x="116" y="91"/>
                    </a:lnTo>
                    <a:lnTo>
                      <a:pt x="98" y="93"/>
                    </a:lnTo>
                    <a:lnTo>
                      <a:pt x="80" y="97"/>
                    </a:lnTo>
                    <a:lnTo>
                      <a:pt x="72" y="102"/>
                    </a:lnTo>
                    <a:lnTo>
                      <a:pt x="57" y="105"/>
                    </a:lnTo>
                    <a:lnTo>
                      <a:pt x="43" y="110"/>
                    </a:lnTo>
                    <a:lnTo>
                      <a:pt x="34" y="114"/>
                    </a:lnTo>
                    <a:lnTo>
                      <a:pt x="25" y="117"/>
                    </a:lnTo>
                    <a:lnTo>
                      <a:pt x="18" y="121"/>
                    </a:lnTo>
                    <a:lnTo>
                      <a:pt x="12" y="122"/>
                    </a:lnTo>
                    <a:lnTo>
                      <a:pt x="6" y="125"/>
                    </a:lnTo>
                    <a:lnTo>
                      <a:pt x="0" y="125"/>
                    </a:lnTo>
                    <a:lnTo>
                      <a:pt x="1" y="131"/>
                    </a:lnTo>
                    <a:lnTo>
                      <a:pt x="1" y="136"/>
                    </a:lnTo>
                    <a:lnTo>
                      <a:pt x="7" y="139"/>
                    </a:lnTo>
                    <a:lnTo>
                      <a:pt x="13" y="145"/>
                    </a:lnTo>
                    <a:lnTo>
                      <a:pt x="20" y="147"/>
                    </a:lnTo>
                    <a:lnTo>
                      <a:pt x="27" y="149"/>
                    </a:lnTo>
                    <a:lnTo>
                      <a:pt x="38" y="154"/>
                    </a:lnTo>
                    <a:lnTo>
                      <a:pt x="47" y="160"/>
                    </a:lnTo>
                    <a:lnTo>
                      <a:pt x="60" y="164"/>
                    </a:lnTo>
                    <a:lnTo>
                      <a:pt x="75" y="167"/>
                    </a:lnTo>
                    <a:lnTo>
                      <a:pt x="87" y="171"/>
                    </a:lnTo>
                    <a:lnTo>
                      <a:pt x="105" y="175"/>
                    </a:lnTo>
                    <a:lnTo>
                      <a:pt x="123" y="176"/>
                    </a:lnTo>
                    <a:lnTo>
                      <a:pt x="137" y="178"/>
                    </a:lnTo>
                    <a:lnTo>
                      <a:pt x="158" y="182"/>
                    </a:lnTo>
                    <a:lnTo>
                      <a:pt x="179" y="186"/>
                    </a:lnTo>
                    <a:lnTo>
                      <a:pt x="203" y="190"/>
                    </a:lnTo>
                    <a:lnTo>
                      <a:pt x="225" y="195"/>
                    </a:lnTo>
                    <a:lnTo>
                      <a:pt x="247" y="193"/>
                    </a:lnTo>
                    <a:lnTo>
                      <a:pt x="272" y="196"/>
                    </a:lnTo>
                    <a:lnTo>
                      <a:pt x="298" y="197"/>
                    </a:lnTo>
                    <a:lnTo>
                      <a:pt x="325" y="197"/>
                    </a:lnTo>
                    <a:lnTo>
                      <a:pt x="354" y="200"/>
                    </a:lnTo>
                    <a:lnTo>
                      <a:pt x="383" y="201"/>
                    </a:lnTo>
                    <a:lnTo>
                      <a:pt x="410" y="198"/>
                    </a:lnTo>
                    <a:lnTo>
                      <a:pt x="440" y="199"/>
                    </a:lnTo>
                    <a:lnTo>
                      <a:pt x="473" y="199"/>
                    </a:lnTo>
                    <a:lnTo>
                      <a:pt x="505" y="196"/>
                    </a:lnTo>
                    <a:lnTo>
                      <a:pt x="537" y="196"/>
                    </a:lnTo>
                    <a:lnTo>
                      <a:pt x="571" y="197"/>
                    </a:lnTo>
                    <a:lnTo>
                      <a:pt x="603" y="194"/>
                    </a:lnTo>
                    <a:lnTo>
                      <a:pt x="636" y="190"/>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grpSp>
            <p:nvGrpSpPr>
              <p:cNvPr id="73" name="Group 27"/>
              <p:cNvGrpSpPr/>
              <p:nvPr/>
            </p:nvGrpSpPr>
            <p:grpSpPr bwMode="auto">
              <a:xfrm>
                <a:off x="2227" y="1072"/>
                <a:ext cx="1404" cy="3065"/>
                <a:chOff x="2227" y="1072"/>
                <a:chExt cx="1404" cy="3065"/>
              </a:xfrm>
            </p:grpSpPr>
            <p:sp>
              <p:nvSpPr>
                <p:cNvPr id="80" name="Freeform 28"/>
                <p:cNvSpPr/>
                <p:nvPr/>
              </p:nvSpPr>
              <p:spPr bwMode="auto">
                <a:xfrm>
                  <a:off x="2480" y="3945"/>
                  <a:ext cx="1151" cy="192"/>
                </a:xfrm>
                <a:custGeom>
                  <a:avLst/>
                  <a:gdLst>
                    <a:gd name="T0" fmla="*/ 1144 w 1151"/>
                    <a:gd name="T1" fmla="*/ 9 h 192"/>
                    <a:gd name="T2" fmla="*/ 1129 w 1151"/>
                    <a:gd name="T3" fmla="*/ 24 h 192"/>
                    <a:gd name="T4" fmla="*/ 1103 w 1151"/>
                    <a:gd name="T5" fmla="*/ 35 h 192"/>
                    <a:gd name="T6" fmla="*/ 1068 w 1151"/>
                    <a:gd name="T7" fmla="*/ 53 h 192"/>
                    <a:gd name="T8" fmla="*/ 1018 w 1151"/>
                    <a:gd name="T9" fmla="*/ 62 h 192"/>
                    <a:gd name="T10" fmla="*/ 959 w 1151"/>
                    <a:gd name="T11" fmla="*/ 76 h 192"/>
                    <a:gd name="T12" fmla="*/ 897 w 1151"/>
                    <a:gd name="T13" fmla="*/ 85 h 192"/>
                    <a:gd name="T14" fmla="*/ 824 w 1151"/>
                    <a:gd name="T15" fmla="*/ 94 h 192"/>
                    <a:gd name="T16" fmla="*/ 747 w 1151"/>
                    <a:gd name="T17" fmla="*/ 100 h 192"/>
                    <a:gd name="T18" fmla="*/ 662 w 1151"/>
                    <a:gd name="T19" fmla="*/ 106 h 192"/>
                    <a:gd name="T20" fmla="*/ 574 w 1151"/>
                    <a:gd name="T21" fmla="*/ 106 h 192"/>
                    <a:gd name="T22" fmla="*/ 488 w 1151"/>
                    <a:gd name="T23" fmla="*/ 106 h 192"/>
                    <a:gd name="T24" fmla="*/ 403 w 1151"/>
                    <a:gd name="T25" fmla="*/ 100 h 192"/>
                    <a:gd name="T26" fmla="*/ 326 w 1151"/>
                    <a:gd name="T27" fmla="*/ 94 h 192"/>
                    <a:gd name="T28" fmla="*/ 253 w 1151"/>
                    <a:gd name="T29" fmla="*/ 85 h 192"/>
                    <a:gd name="T30" fmla="*/ 191 w 1151"/>
                    <a:gd name="T31" fmla="*/ 76 h 192"/>
                    <a:gd name="T32" fmla="*/ 132 w 1151"/>
                    <a:gd name="T33" fmla="*/ 62 h 192"/>
                    <a:gd name="T34" fmla="*/ 82 w 1151"/>
                    <a:gd name="T35" fmla="*/ 53 h 192"/>
                    <a:gd name="T36" fmla="*/ 47 w 1151"/>
                    <a:gd name="T37" fmla="*/ 35 h 192"/>
                    <a:gd name="T38" fmla="*/ 21 w 1151"/>
                    <a:gd name="T39" fmla="*/ 24 h 192"/>
                    <a:gd name="T40" fmla="*/ 6 w 1151"/>
                    <a:gd name="T41" fmla="*/ 9 h 192"/>
                    <a:gd name="T42" fmla="*/ 3 w 1151"/>
                    <a:gd name="T43" fmla="*/ 85 h 192"/>
                    <a:gd name="T44" fmla="*/ 9 w 1151"/>
                    <a:gd name="T45" fmla="*/ 100 h 192"/>
                    <a:gd name="T46" fmla="*/ 29 w 1151"/>
                    <a:gd name="T47" fmla="*/ 115 h 192"/>
                    <a:gd name="T48" fmla="*/ 62 w 1151"/>
                    <a:gd name="T49" fmla="*/ 129 h 192"/>
                    <a:gd name="T50" fmla="*/ 100 w 1151"/>
                    <a:gd name="T51" fmla="*/ 141 h 192"/>
                    <a:gd name="T52" fmla="*/ 150 w 1151"/>
                    <a:gd name="T53" fmla="*/ 156 h 192"/>
                    <a:gd name="T54" fmla="*/ 215 w 1151"/>
                    <a:gd name="T55" fmla="*/ 165 h 192"/>
                    <a:gd name="T56" fmla="*/ 279 w 1151"/>
                    <a:gd name="T57" fmla="*/ 176 h 192"/>
                    <a:gd name="T58" fmla="*/ 353 w 1151"/>
                    <a:gd name="T59" fmla="*/ 182 h 192"/>
                    <a:gd name="T60" fmla="*/ 432 w 1151"/>
                    <a:gd name="T61" fmla="*/ 188 h 192"/>
                    <a:gd name="T62" fmla="*/ 518 w 1151"/>
                    <a:gd name="T63" fmla="*/ 191 h 192"/>
                    <a:gd name="T64" fmla="*/ 609 w 1151"/>
                    <a:gd name="T65" fmla="*/ 191 h 192"/>
                    <a:gd name="T66" fmla="*/ 691 w 1151"/>
                    <a:gd name="T67" fmla="*/ 188 h 192"/>
                    <a:gd name="T68" fmla="*/ 776 w 1151"/>
                    <a:gd name="T69" fmla="*/ 182 h 192"/>
                    <a:gd name="T70" fmla="*/ 850 w 1151"/>
                    <a:gd name="T71" fmla="*/ 179 h 192"/>
                    <a:gd name="T72" fmla="*/ 921 w 1151"/>
                    <a:gd name="T73" fmla="*/ 170 h 192"/>
                    <a:gd name="T74" fmla="*/ 982 w 1151"/>
                    <a:gd name="T75" fmla="*/ 159 h 192"/>
                    <a:gd name="T76" fmla="*/ 1038 w 1151"/>
                    <a:gd name="T77" fmla="*/ 147 h 192"/>
                    <a:gd name="T78" fmla="*/ 1079 w 1151"/>
                    <a:gd name="T79" fmla="*/ 132 h 192"/>
                    <a:gd name="T80" fmla="*/ 1115 w 1151"/>
                    <a:gd name="T81" fmla="*/ 118 h 192"/>
                    <a:gd name="T82" fmla="*/ 1138 w 1151"/>
                    <a:gd name="T83" fmla="*/ 106 h 192"/>
                    <a:gd name="T84" fmla="*/ 1150 w 1151"/>
                    <a:gd name="T85" fmla="*/ 9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 h="192">
                      <a:moveTo>
                        <a:pt x="1150" y="0"/>
                      </a:moveTo>
                      <a:lnTo>
                        <a:pt x="1147" y="6"/>
                      </a:lnTo>
                      <a:lnTo>
                        <a:pt x="1144" y="9"/>
                      </a:lnTo>
                      <a:lnTo>
                        <a:pt x="1141" y="12"/>
                      </a:lnTo>
                      <a:lnTo>
                        <a:pt x="1138" y="18"/>
                      </a:lnTo>
                      <a:lnTo>
                        <a:pt x="1129" y="24"/>
                      </a:lnTo>
                      <a:lnTo>
                        <a:pt x="1121" y="29"/>
                      </a:lnTo>
                      <a:lnTo>
                        <a:pt x="1112" y="32"/>
                      </a:lnTo>
                      <a:lnTo>
                        <a:pt x="1103" y="35"/>
                      </a:lnTo>
                      <a:lnTo>
                        <a:pt x="1091" y="41"/>
                      </a:lnTo>
                      <a:lnTo>
                        <a:pt x="1079" y="47"/>
                      </a:lnTo>
                      <a:lnTo>
                        <a:pt x="1068" y="53"/>
                      </a:lnTo>
                      <a:lnTo>
                        <a:pt x="1050" y="56"/>
                      </a:lnTo>
                      <a:lnTo>
                        <a:pt x="1035" y="59"/>
                      </a:lnTo>
                      <a:lnTo>
                        <a:pt x="1018" y="62"/>
                      </a:lnTo>
                      <a:lnTo>
                        <a:pt x="1000" y="68"/>
                      </a:lnTo>
                      <a:lnTo>
                        <a:pt x="979" y="73"/>
                      </a:lnTo>
                      <a:lnTo>
                        <a:pt x="959" y="76"/>
                      </a:lnTo>
                      <a:lnTo>
                        <a:pt x="938" y="79"/>
                      </a:lnTo>
                      <a:lnTo>
                        <a:pt x="921" y="82"/>
                      </a:lnTo>
                      <a:lnTo>
                        <a:pt x="897" y="85"/>
                      </a:lnTo>
                      <a:lnTo>
                        <a:pt x="871" y="88"/>
                      </a:lnTo>
                      <a:lnTo>
                        <a:pt x="847" y="91"/>
                      </a:lnTo>
                      <a:lnTo>
                        <a:pt x="824" y="94"/>
                      </a:lnTo>
                      <a:lnTo>
                        <a:pt x="797" y="97"/>
                      </a:lnTo>
                      <a:lnTo>
                        <a:pt x="774" y="100"/>
                      </a:lnTo>
                      <a:lnTo>
                        <a:pt x="747" y="100"/>
                      </a:lnTo>
                      <a:lnTo>
                        <a:pt x="718" y="103"/>
                      </a:lnTo>
                      <a:lnTo>
                        <a:pt x="691" y="103"/>
                      </a:lnTo>
                      <a:lnTo>
                        <a:pt x="662" y="106"/>
                      </a:lnTo>
                      <a:lnTo>
                        <a:pt x="635" y="106"/>
                      </a:lnTo>
                      <a:lnTo>
                        <a:pt x="606" y="106"/>
                      </a:lnTo>
                      <a:lnTo>
                        <a:pt x="574" y="106"/>
                      </a:lnTo>
                      <a:lnTo>
                        <a:pt x="544" y="106"/>
                      </a:lnTo>
                      <a:lnTo>
                        <a:pt x="515" y="106"/>
                      </a:lnTo>
                      <a:lnTo>
                        <a:pt x="488" y="106"/>
                      </a:lnTo>
                      <a:lnTo>
                        <a:pt x="459" y="103"/>
                      </a:lnTo>
                      <a:lnTo>
                        <a:pt x="429" y="103"/>
                      </a:lnTo>
                      <a:lnTo>
                        <a:pt x="403" y="100"/>
                      </a:lnTo>
                      <a:lnTo>
                        <a:pt x="376" y="100"/>
                      </a:lnTo>
                      <a:lnTo>
                        <a:pt x="353" y="97"/>
                      </a:lnTo>
                      <a:lnTo>
                        <a:pt x="326" y="94"/>
                      </a:lnTo>
                      <a:lnTo>
                        <a:pt x="303" y="91"/>
                      </a:lnTo>
                      <a:lnTo>
                        <a:pt x="279" y="88"/>
                      </a:lnTo>
                      <a:lnTo>
                        <a:pt x="253" y="85"/>
                      </a:lnTo>
                      <a:lnTo>
                        <a:pt x="229" y="82"/>
                      </a:lnTo>
                      <a:lnTo>
                        <a:pt x="212" y="79"/>
                      </a:lnTo>
                      <a:lnTo>
                        <a:pt x="191" y="76"/>
                      </a:lnTo>
                      <a:lnTo>
                        <a:pt x="171" y="73"/>
                      </a:lnTo>
                      <a:lnTo>
                        <a:pt x="150" y="68"/>
                      </a:lnTo>
                      <a:lnTo>
                        <a:pt x="132" y="62"/>
                      </a:lnTo>
                      <a:lnTo>
                        <a:pt x="115" y="59"/>
                      </a:lnTo>
                      <a:lnTo>
                        <a:pt x="100" y="56"/>
                      </a:lnTo>
                      <a:lnTo>
                        <a:pt x="82" y="53"/>
                      </a:lnTo>
                      <a:lnTo>
                        <a:pt x="71" y="47"/>
                      </a:lnTo>
                      <a:lnTo>
                        <a:pt x="59" y="41"/>
                      </a:lnTo>
                      <a:lnTo>
                        <a:pt x="47" y="35"/>
                      </a:lnTo>
                      <a:lnTo>
                        <a:pt x="38" y="32"/>
                      </a:lnTo>
                      <a:lnTo>
                        <a:pt x="29" y="29"/>
                      </a:lnTo>
                      <a:lnTo>
                        <a:pt x="21" y="24"/>
                      </a:lnTo>
                      <a:lnTo>
                        <a:pt x="12" y="18"/>
                      </a:lnTo>
                      <a:lnTo>
                        <a:pt x="9" y="12"/>
                      </a:lnTo>
                      <a:lnTo>
                        <a:pt x="6" y="9"/>
                      </a:lnTo>
                      <a:lnTo>
                        <a:pt x="3" y="6"/>
                      </a:lnTo>
                      <a:lnTo>
                        <a:pt x="0" y="0"/>
                      </a:lnTo>
                      <a:lnTo>
                        <a:pt x="3" y="85"/>
                      </a:lnTo>
                      <a:lnTo>
                        <a:pt x="3" y="91"/>
                      </a:lnTo>
                      <a:lnTo>
                        <a:pt x="6" y="94"/>
                      </a:lnTo>
                      <a:lnTo>
                        <a:pt x="9" y="100"/>
                      </a:lnTo>
                      <a:lnTo>
                        <a:pt x="15" y="106"/>
                      </a:lnTo>
                      <a:lnTo>
                        <a:pt x="24" y="109"/>
                      </a:lnTo>
                      <a:lnTo>
                        <a:pt x="29" y="115"/>
                      </a:lnTo>
                      <a:lnTo>
                        <a:pt x="38" y="118"/>
                      </a:lnTo>
                      <a:lnTo>
                        <a:pt x="50" y="123"/>
                      </a:lnTo>
                      <a:lnTo>
                        <a:pt x="62" y="129"/>
                      </a:lnTo>
                      <a:lnTo>
                        <a:pt x="71" y="132"/>
                      </a:lnTo>
                      <a:lnTo>
                        <a:pt x="85" y="138"/>
                      </a:lnTo>
                      <a:lnTo>
                        <a:pt x="100" y="141"/>
                      </a:lnTo>
                      <a:lnTo>
                        <a:pt x="118" y="147"/>
                      </a:lnTo>
                      <a:lnTo>
                        <a:pt x="132" y="150"/>
                      </a:lnTo>
                      <a:lnTo>
                        <a:pt x="150" y="156"/>
                      </a:lnTo>
                      <a:lnTo>
                        <a:pt x="171" y="159"/>
                      </a:lnTo>
                      <a:lnTo>
                        <a:pt x="191" y="162"/>
                      </a:lnTo>
                      <a:lnTo>
                        <a:pt x="215" y="165"/>
                      </a:lnTo>
                      <a:lnTo>
                        <a:pt x="232" y="170"/>
                      </a:lnTo>
                      <a:lnTo>
                        <a:pt x="256" y="173"/>
                      </a:lnTo>
                      <a:lnTo>
                        <a:pt x="279" y="176"/>
                      </a:lnTo>
                      <a:lnTo>
                        <a:pt x="303" y="179"/>
                      </a:lnTo>
                      <a:lnTo>
                        <a:pt x="329" y="179"/>
                      </a:lnTo>
                      <a:lnTo>
                        <a:pt x="353" y="182"/>
                      </a:lnTo>
                      <a:lnTo>
                        <a:pt x="379" y="182"/>
                      </a:lnTo>
                      <a:lnTo>
                        <a:pt x="406" y="185"/>
                      </a:lnTo>
                      <a:lnTo>
                        <a:pt x="432" y="188"/>
                      </a:lnTo>
                      <a:lnTo>
                        <a:pt x="462" y="188"/>
                      </a:lnTo>
                      <a:lnTo>
                        <a:pt x="491" y="191"/>
                      </a:lnTo>
                      <a:lnTo>
                        <a:pt x="518" y="191"/>
                      </a:lnTo>
                      <a:lnTo>
                        <a:pt x="547" y="191"/>
                      </a:lnTo>
                      <a:lnTo>
                        <a:pt x="576" y="191"/>
                      </a:lnTo>
                      <a:lnTo>
                        <a:pt x="609" y="191"/>
                      </a:lnTo>
                      <a:lnTo>
                        <a:pt x="638" y="191"/>
                      </a:lnTo>
                      <a:lnTo>
                        <a:pt x="662" y="191"/>
                      </a:lnTo>
                      <a:lnTo>
                        <a:pt x="691" y="188"/>
                      </a:lnTo>
                      <a:lnTo>
                        <a:pt x="721" y="188"/>
                      </a:lnTo>
                      <a:lnTo>
                        <a:pt x="747" y="185"/>
                      </a:lnTo>
                      <a:lnTo>
                        <a:pt x="776" y="182"/>
                      </a:lnTo>
                      <a:lnTo>
                        <a:pt x="797" y="182"/>
                      </a:lnTo>
                      <a:lnTo>
                        <a:pt x="826" y="179"/>
                      </a:lnTo>
                      <a:lnTo>
                        <a:pt x="850" y="179"/>
                      </a:lnTo>
                      <a:lnTo>
                        <a:pt x="874" y="176"/>
                      </a:lnTo>
                      <a:lnTo>
                        <a:pt x="900" y="173"/>
                      </a:lnTo>
                      <a:lnTo>
                        <a:pt x="921" y="170"/>
                      </a:lnTo>
                      <a:lnTo>
                        <a:pt x="941" y="165"/>
                      </a:lnTo>
                      <a:lnTo>
                        <a:pt x="962" y="162"/>
                      </a:lnTo>
                      <a:lnTo>
                        <a:pt x="982" y="159"/>
                      </a:lnTo>
                      <a:lnTo>
                        <a:pt x="1000" y="156"/>
                      </a:lnTo>
                      <a:lnTo>
                        <a:pt x="1021" y="150"/>
                      </a:lnTo>
                      <a:lnTo>
                        <a:pt x="1038" y="147"/>
                      </a:lnTo>
                      <a:lnTo>
                        <a:pt x="1053" y="141"/>
                      </a:lnTo>
                      <a:lnTo>
                        <a:pt x="1068" y="138"/>
                      </a:lnTo>
                      <a:lnTo>
                        <a:pt x="1079" y="132"/>
                      </a:lnTo>
                      <a:lnTo>
                        <a:pt x="1094" y="129"/>
                      </a:lnTo>
                      <a:lnTo>
                        <a:pt x="1103" y="123"/>
                      </a:lnTo>
                      <a:lnTo>
                        <a:pt x="1115" y="118"/>
                      </a:lnTo>
                      <a:lnTo>
                        <a:pt x="1124" y="115"/>
                      </a:lnTo>
                      <a:lnTo>
                        <a:pt x="1132" y="109"/>
                      </a:lnTo>
                      <a:lnTo>
                        <a:pt x="1138" y="106"/>
                      </a:lnTo>
                      <a:lnTo>
                        <a:pt x="1144" y="100"/>
                      </a:lnTo>
                      <a:lnTo>
                        <a:pt x="1147" y="94"/>
                      </a:lnTo>
                      <a:lnTo>
                        <a:pt x="1150" y="91"/>
                      </a:lnTo>
                      <a:lnTo>
                        <a:pt x="1150" y="85"/>
                      </a:lnTo>
                      <a:lnTo>
                        <a:pt x="1150" y="0"/>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1" name="Freeform 29"/>
                <p:cNvSpPr/>
                <p:nvPr/>
              </p:nvSpPr>
              <p:spPr bwMode="auto">
                <a:xfrm>
                  <a:off x="2806" y="4051"/>
                  <a:ext cx="525" cy="77"/>
                </a:xfrm>
                <a:custGeom>
                  <a:avLst/>
                  <a:gdLst>
                    <a:gd name="T0" fmla="*/ 0 w 525"/>
                    <a:gd name="T1" fmla="*/ 67 h 77"/>
                    <a:gd name="T2" fmla="*/ 24 w 525"/>
                    <a:gd name="T3" fmla="*/ 70 h 77"/>
                    <a:gd name="T4" fmla="*/ 50 w 525"/>
                    <a:gd name="T5" fmla="*/ 70 h 77"/>
                    <a:gd name="T6" fmla="*/ 79 w 525"/>
                    <a:gd name="T7" fmla="*/ 73 h 77"/>
                    <a:gd name="T8" fmla="*/ 115 w 525"/>
                    <a:gd name="T9" fmla="*/ 76 h 77"/>
                    <a:gd name="T10" fmla="*/ 153 w 525"/>
                    <a:gd name="T11" fmla="*/ 76 h 77"/>
                    <a:gd name="T12" fmla="*/ 188 w 525"/>
                    <a:gd name="T13" fmla="*/ 76 h 77"/>
                    <a:gd name="T14" fmla="*/ 230 w 525"/>
                    <a:gd name="T15" fmla="*/ 76 h 77"/>
                    <a:gd name="T16" fmla="*/ 271 w 525"/>
                    <a:gd name="T17" fmla="*/ 76 h 77"/>
                    <a:gd name="T18" fmla="*/ 309 w 525"/>
                    <a:gd name="T19" fmla="*/ 76 h 77"/>
                    <a:gd name="T20" fmla="*/ 350 w 525"/>
                    <a:gd name="T21" fmla="*/ 76 h 77"/>
                    <a:gd name="T22" fmla="*/ 386 w 525"/>
                    <a:gd name="T23" fmla="*/ 73 h 77"/>
                    <a:gd name="T24" fmla="*/ 424 w 525"/>
                    <a:gd name="T25" fmla="*/ 70 h 77"/>
                    <a:gd name="T26" fmla="*/ 453 w 525"/>
                    <a:gd name="T27" fmla="*/ 70 h 77"/>
                    <a:gd name="T28" fmla="*/ 483 w 525"/>
                    <a:gd name="T29" fmla="*/ 70 h 77"/>
                    <a:gd name="T30" fmla="*/ 503 w 525"/>
                    <a:gd name="T31" fmla="*/ 67 h 77"/>
                    <a:gd name="T32" fmla="*/ 524 w 525"/>
                    <a:gd name="T33" fmla="*/ 64 h 77"/>
                    <a:gd name="T34" fmla="*/ 515 w 525"/>
                    <a:gd name="T35" fmla="*/ 3 h 77"/>
                    <a:gd name="T36" fmla="*/ 495 w 525"/>
                    <a:gd name="T37" fmla="*/ 6 h 77"/>
                    <a:gd name="T38" fmla="*/ 471 w 525"/>
                    <a:gd name="T39" fmla="*/ 6 h 77"/>
                    <a:gd name="T40" fmla="*/ 445 w 525"/>
                    <a:gd name="T41" fmla="*/ 9 h 77"/>
                    <a:gd name="T42" fmla="*/ 415 w 525"/>
                    <a:gd name="T43" fmla="*/ 12 h 77"/>
                    <a:gd name="T44" fmla="*/ 383 w 525"/>
                    <a:gd name="T45" fmla="*/ 15 h 77"/>
                    <a:gd name="T46" fmla="*/ 350 w 525"/>
                    <a:gd name="T47" fmla="*/ 15 h 77"/>
                    <a:gd name="T48" fmla="*/ 315 w 525"/>
                    <a:gd name="T49" fmla="*/ 15 h 77"/>
                    <a:gd name="T50" fmla="*/ 280 w 525"/>
                    <a:gd name="T51" fmla="*/ 18 h 77"/>
                    <a:gd name="T52" fmla="*/ 241 w 525"/>
                    <a:gd name="T53" fmla="*/ 18 h 77"/>
                    <a:gd name="T54" fmla="*/ 206 w 525"/>
                    <a:gd name="T55" fmla="*/ 18 h 77"/>
                    <a:gd name="T56" fmla="*/ 165 w 525"/>
                    <a:gd name="T57" fmla="*/ 15 h 77"/>
                    <a:gd name="T58" fmla="*/ 130 w 525"/>
                    <a:gd name="T59" fmla="*/ 15 h 77"/>
                    <a:gd name="T60" fmla="*/ 91 w 525"/>
                    <a:gd name="T61" fmla="*/ 12 h 77"/>
                    <a:gd name="T62" fmla="*/ 53 w 525"/>
                    <a:gd name="T63" fmla="*/ 9 h 77"/>
                    <a:gd name="T64" fmla="*/ 21 w 525"/>
                    <a:gd name="T65" fmla="*/ 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5" h="77">
                      <a:moveTo>
                        <a:pt x="0" y="6"/>
                      </a:moveTo>
                      <a:lnTo>
                        <a:pt x="0" y="67"/>
                      </a:lnTo>
                      <a:lnTo>
                        <a:pt x="12" y="67"/>
                      </a:lnTo>
                      <a:lnTo>
                        <a:pt x="24" y="70"/>
                      </a:lnTo>
                      <a:lnTo>
                        <a:pt x="35" y="70"/>
                      </a:lnTo>
                      <a:lnTo>
                        <a:pt x="50" y="70"/>
                      </a:lnTo>
                      <a:lnTo>
                        <a:pt x="65" y="70"/>
                      </a:lnTo>
                      <a:lnTo>
                        <a:pt x="79" y="73"/>
                      </a:lnTo>
                      <a:lnTo>
                        <a:pt x="97" y="73"/>
                      </a:lnTo>
                      <a:lnTo>
                        <a:pt x="115" y="76"/>
                      </a:lnTo>
                      <a:lnTo>
                        <a:pt x="132" y="76"/>
                      </a:lnTo>
                      <a:lnTo>
                        <a:pt x="153" y="76"/>
                      </a:lnTo>
                      <a:lnTo>
                        <a:pt x="168" y="76"/>
                      </a:lnTo>
                      <a:lnTo>
                        <a:pt x="188" y="76"/>
                      </a:lnTo>
                      <a:lnTo>
                        <a:pt x="212" y="76"/>
                      </a:lnTo>
                      <a:lnTo>
                        <a:pt x="230" y="76"/>
                      </a:lnTo>
                      <a:lnTo>
                        <a:pt x="247" y="76"/>
                      </a:lnTo>
                      <a:lnTo>
                        <a:pt x="271" y="76"/>
                      </a:lnTo>
                      <a:lnTo>
                        <a:pt x="291" y="76"/>
                      </a:lnTo>
                      <a:lnTo>
                        <a:pt x="309" y="76"/>
                      </a:lnTo>
                      <a:lnTo>
                        <a:pt x="330" y="76"/>
                      </a:lnTo>
                      <a:lnTo>
                        <a:pt x="350" y="76"/>
                      </a:lnTo>
                      <a:lnTo>
                        <a:pt x="368" y="76"/>
                      </a:lnTo>
                      <a:lnTo>
                        <a:pt x="386" y="73"/>
                      </a:lnTo>
                      <a:lnTo>
                        <a:pt x="403" y="73"/>
                      </a:lnTo>
                      <a:lnTo>
                        <a:pt x="424" y="70"/>
                      </a:lnTo>
                      <a:lnTo>
                        <a:pt x="439" y="70"/>
                      </a:lnTo>
                      <a:lnTo>
                        <a:pt x="453" y="70"/>
                      </a:lnTo>
                      <a:lnTo>
                        <a:pt x="468" y="70"/>
                      </a:lnTo>
                      <a:lnTo>
                        <a:pt x="483" y="70"/>
                      </a:lnTo>
                      <a:lnTo>
                        <a:pt x="495" y="67"/>
                      </a:lnTo>
                      <a:lnTo>
                        <a:pt x="503" y="67"/>
                      </a:lnTo>
                      <a:lnTo>
                        <a:pt x="515" y="64"/>
                      </a:lnTo>
                      <a:lnTo>
                        <a:pt x="524" y="64"/>
                      </a:lnTo>
                      <a:lnTo>
                        <a:pt x="524" y="0"/>
                      </a:lnTo>
                      <a:lnTo>
                        <a:pt x="515" y="3"/>
                      </a:lnTo>
                      <a:lnTo>
                        <a:pt x="503" y="6"/>
                      </a:lnTo>
                      <a:lnTo>
                        <a:pt x="495" y="6"/>
                      </a:lnTo>
                      <a:lnTo>
                        <a:pt x="486" y="6"/>
                      </a:lnTo>
                      <a:lnTo>
                        <a:pt x="471" y="6"/>
                      </a:lnTo>
                      <a:lnTo>
                        <a:pt x="456" y="9"/>
                      </a:lnTo>
                      <a:lnTo>
                        <a:pt x="445" y="9"/>
                      </a:lnTo>
                      <a:lnTo>
                        <a:pt x="427" y="12"/>
                      </a:lnTo>
                      <a:lnTo>
                        <a:pt x="415" y="12"/>
                      </a:lnTo>
                      <a:lnTo>
                        <a:pt x="400" y="15"/>
                      </a:lnTo>
                      <a:lnTo>
                        <a:pt x="383" y="15"/>
                      </a:lnTo>
                      <a:lnTo>
                        <a:pt x="365" y="15"/>
                      </a:lnTo>
                      <a:lnTo>
                        <a:pt x="350" y="15"/>
                      </a:lnTo>
                      <a:lnTo>
                        <a:pt x="333" y="15"/>
                      </a:lnTo>
                      <a:lnTo>
                        <a:pt x="315" y="15"/>
                      </a:lnTo>
                      <a:lnTo>
                        <a:pt x="297" y="15"/>
                      </a:lnTo>
                      <a:lnTo>
                        <a:pt x="280" y="18"/>
                      </a:lnTo>
                      <a:lnTo>
                        <a:pt x="259" y="18"/>
                      </a:lnTo>
                      <a:lnTo>
                        <a:pt x="241" y="18"/>
                      </a:lnTo>
                      <a:lnTo>
                        <a:pt x="224" y="18"/>
                      </a:lnTo>
                      <a:lnTo>
                        <a:pt x="206" y="18"/>
                      </a:lnTo>
                      <a:lnTo>
                        <a:pt x="185" y="15"/>
                      </a:lnTo>
                      <a:lnTo>
                        <a:pt x="165" y="15"/>
                      </a:lnTo>
                      <a:lnTo>
                        <a:pt x="150" y="15"/>
                      </a:lnTo>
                      <a:lnTo>
                        <a:pt x="130" y="15"/>
                      </a:lnTo>
                      <a:lnTo>
                        <a:pt x="109" y="15"/>
                      </a:lnTo>
                      <a:lnTo>
                        <a:pt x="91" y="12"/>
                      </a:lnTo>
                      <a:lnTo>
                        <a:pt x="74" y="12"/>
                      </a:lnTo>
                      <a:lnTo>
                        <a:pt x="53" y="9"/>
                      </a:lnTo>
                      <a:lnTo>
                        <a:pt x="35" y="6"/>
                      </a:lnTo>
                      <a:lnTo>
                        <a:pt x="21" y="6"/>
                      </a:lnTo>
                      <a:lnTo>
                        <a:pt x="0" y="6"/>
                      </a:lnTo>
                    </a:path>
                  </a:pathLst>
                </a:custGeom>
                <a:solidFill>
                  <a:srgbClr val="8C8C8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2" name="Freeform 30"/>
                <p:cNvSpPr/>
                <p:nvPr/>
              </p:nvSpPr>
              <p:spPr bwMode="auto">
                <a:xfrm>
                  <a:off x="2844" y="4057"/>
                  <a:ext cx="443" cy="71"/>
                </a:xfrm>
                <a:custGeom>
                  <a:avLst/>
                  <a:gdLst>
                    <a:gd name="T0" fmla="*/ 0 w 443"/>
                    <a:gd name="T1" fmla="*/ 67 h 71"/>
                    <a:gd name="T2" fmla="*/ 24 w 443"/>
                    <a:gd name="T3" fmla="*/ 67 h 71"/>
                    <a:gd name="T4" fmla="*/ 44 w 443"/>
                    <a:gd name="T5" fmla="*/ 67 h 71"/>
                    <a:gd name="T6" fmla="*/ 71 w 443"/>
                    <a:gd name="T7" fmla="*/ 67 h 71"/>
                    <a:gd name="T8" fmla="*/ 97 w 443"/>
                    <a:gd name="T9" fmla="*/ 70 h 71"/>
                    <a:gd name="T10" fmla="*/ 130 w 443"/>
                    <a:gd name="T11" fmla="*/ 70 h 71"/>
                    <a:gd name="T12" fmla="*/ 162 w 443"/>
                    <a:gd name="T13" fmla="*/ 70 h 71"/>
                    <a:gd name="T14" fmla="*/ 194 w 443"/>
                    <a:gd name="T15" fmla="*/ 70 h 71"/>
                    <a:gd name="T16" fmla="*/ 227 w 443"/>
                    <a:gd name="T17" fmla="*/ 70 h 71"/>
                    <a:gd name="T18" fmla="*/ 259 w 443"/>
                    <a:gd name="T19" fmla="*/ 70 h 71"/>
                    <a:gd name="T20" fmla="*/ 292 w 443"/>
                    <a:gd name="T21" fmla="*/ 70 h 71"/>
                    <a:gd name="T22" fmla="*/ 324 w 443"/>
                    <a:gd name="T23" fmla="*/ 70 h 71"/>
                    <a:gd name="T24" fmla="*/ 354 w 443"/>
                    <a:gd name="T25" fmla="*/ 67 h 71"/>
                    <a:gd name="T26" fmla="*/ 377 w 443"/>
                    <a:gd name="T27" fmla="*/ 67 h 71"/>
                    <a:gd name="T28" fmla="*/ 404 w 443"/>
                    <a:gd name="T29" fmla="*/ 67 h 71"/>
                    <a:gd name="T30" fmla="*/ 424 w 443"/>
                    <a:gd name="T31" fmla="*/ 67 h 71"/>
                    <a:gd name="T32" fmla="*/ 442 w 443"/>
                    <a:gd name="T33" fmla="*/ 64 h 71"/>
                    <a:gd name="T34" fmla="*/ 433 w 443"/>
                    <a:gd name="T35" fmla="*/ 3 h 71"/>
                    <a:gd name="T36" fmla="*/ 415 w 443"/>
                    <a:gd name="T37" fmla="*/ 6 h 71"/>
                    <a:gd name="T38" fmla="*/ 392 w 443"/>
                    <a:gd name="T39" fmla="*/ 6 h 71"/>
                    <a:gd name="T40" fmla="*/ 368 w 443"/>
                    <a:gd name="T41" fmla="*/ 9 h 71"/>
                    <a:gd name="T42" fmla="*/ 345 w 443"/>
                    <a:gd name="T43" fmla="*/ 12 h 71"/>
                    <a:gd name="T44" fmla="*/ 315 w 443"/>
                    <a:gd name="T45" fmla="*/ 12 h 71"/>
                    <a:gd name="T46" fmla="*/ 289 w 443"/>
                    <a:gd name="T47" fmla="*/ 12 h 71"/>
                    <a:gd name="T48" fmla="*/ 259 w 443"/>
                    <a:gd name="T49" fmla="*/ 15 h 71"/>
                    <a:gd name="T50" fmla="*/ 230 w 443"/>
                    <a:gd name="T51" fmla="*/ 15 h 71"/>
                    <a:gd name="T52" fmla="*/ 197 w 443"/>
                    <a:gd name="T53" fmla="*/ 15 h 71"/>
                    <a:gd name="T54" fmla="*/ 168 w 443"/>
                    <a:gd name="T55" fmla="*/ 15 h 71"/>
                    <a:gd name="T56" fmla="*/ 138 w 443"/>
                    <a:gd name="T57" fmla="*/ 12 h 71"/>
                    <a:gd name="T58" fmla="*/ 106 w 443"/>
                    <a:gd name="T59" fmla="*/ 12 h 71"/>
                    <a:gd name="T60" fmla="*/ 77 w 443"/>
                    <a:gd name="T61" fmla="*/ 9 h 71"/>
                    <a:gd name="T62" fmla="*/ 44 w 443"/>
                    <a:gd name="T63" fmla="*/ 6 h 71"/>
                    <a:gd name="T64" fmla="*/ 18 w 443"/>
                    <a:gd name="T65" fmla="*/ 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3" h="71">
                      <a:moveTo>
                        <a:pt x="0" y="3"/>
                      </a:moveTo>
                      <a:lnTo>
                        <a:pt x="0" y="67"/>
                      </a:lnTo>
                      <a:lnTo>
                        <a:pt x="12" y="67"/>
                      </a:lnTo>
                      <a:lnTo>
                        <a:pt x="24" y="67"/>
                      </a:lnTo>
                      <a:lnTo>
                        <a:pt x="32" y="67"/>
                      </a:lnTo>
                      <a:lnTo>
                        <a:pt x="44" y="67"/>
                      </a:lnTo>
                      <a:lnTo>
                        <a:pt x="59" y="67"/>
                      </a:lnTo>
                      <a:lnTo>
                        <a:pt x="71" y="67"/>
                      </a:lnTo>
                      <a:lnTo>
                        <a:pt x="85" y="70"/>
                      </a:lnTo>
                      <a:lnTo>
                        <a:pt x="97" y="70"/>
                      </a:lnTo>
                      <a:lnTo>
                        <a:pt x="115" y="70"/>
                      </a:lnTo>
                      <a:lnTo>
                        <a:pt x="130" y="70"/>
                      </a:lnTo>
                      <a:lnTo>
                        <a:pt x="144" y="70"/>
                      </a:lnTo>
                      <a:lnTo>
                        <a:pt x="162" y="70"/>
                      </a:lnTo>
                      <a:lnTo>
                        <a:pt x="180" y="70"/>
                      </a:lnTo>
                      <a:lnTo>
                        <a:pt x="194" y="70"/>
                      </a:lnTo>
                      <a:lnTo>
                        <a:pt x="209" y="70"/>
                      </a:lnTo>
                      <a:lnTo>
                        <a:pt x="227" y="70"/>
                      </a:lnTo>
                      <a:lnTo>
                        <a:pt x="245" y="70"/>
                      </a:lnTo>
                      <a:lnTo>
                        <a:pt x="259" y="70"/>
                      </a:lnTo>
                      <a:lnTo>
                        <a:pt x="277" y="70"/>
                      </a:lnTo>
                      <a:lnTo>
                        <a:pt x="292" y="70"/>
                      </a:lnTo>
                      <a:lnTo>
                        <a:pt x="306" y="70"/>
                      </a:lnTo>
                      <a:lnTo>
                        <a:pt x="324" y="70"/>
                      </a:lnTo>
                      <a:lnTo>
                        <a:pt x="339" y="70"/>
                      </a:lnTo>
                      <a:lnTo>
                        <a:pt x="354" y="67"/>
                      </a:lnTo>
                      <a:lnTo>
                        <a:pt x="365" y="67"/>
                      </a:lnTo>
                      <a:lnTo>
                        <a:pt x="377" y="67"/>
                      </a:lnTo>
                      <a:lnTo>
                        <a:pt x="392" y="67"/>
                      </a:lnTo>
                      <a:lnTo>
                        <a:pt x="404" y="67"/>
                      </a:lnTo>
                      <a:lnTo>
                        <a:pt x="415" y="67"/>
                      </a:lnTo>
                      <a:lnTo>
                        <a:pt x="424" y="67"/>
                      </a:lnTo>
                      <a:lnTo>
                        <a:pt x="433" y="67"/>
                      </a:lnTo>
                      <a:lnTo>
                        <a:pt x="442" y="64"/>
                      </a:lnTo>
                      <a:lnTo>
                        <a:pt x="442" y="0"/>
                      </a:lnTo>
                      <a:lnTo>
                        <a:pt x="433" y="3"/>
                      </a:lnTo>
                      <a:lnTo>
                        <a:pt x="424" y="3"/>
                      </a:lnTo>
                      <a:lnTo>
                        <a:pt x="415" y="6"/>
                      </a:lnTo>
                      <a:lnTo>
                        <a:pt x="404" y="6"/>
                      </a:lnTo>
                      <a:lnTo>
                        <a:pt x="392" y="6"/>
                      </a:lnTo>
                      <a:lnTo>
                        <a:pt x="380" y="6"/>
                      </a:lnTo>
                      <a:lnTo>
                        <a:pt x="368" y="9"/>
                      </a:lnTo>
                      <a:lnTo>
                        <a:pt x="359" y="9"/>
                      </a:lnTo>
                      <a:lnTo>
                        <a:pt x="345" y="12"/>
                      </a:lnTo>
                      <a:lnTo>
                        <a:pt x="330" y="12"/>
                      </a:lnTo>
                      <a:lnTo>
                        <a:pt x="315" y="12"/>
                      </a:lnTo>
                      <a:lnTo>
                        <a:pt x="304" y="12"/>
                      </a:lnTo>
                      <a:lnTo>
                        <a:pt x="289" y="12"/>
                      </a:lnTo>
                      <a:lnTo>
                        <a:pt x="274" y="15"/>
                      </a:lnTo>
                      <a:lnTo>
                        <a:pt x="259" y="15"/>
                      </a:lnTo>
                      <a:lnTo>
                        <a:pt x="245" y="15"/>
                      </a:lnTo>
                      <a:lnTo>
                        <a:pt x="230" y="15"/>
                      </a:lnTo>
                      <a:lnTo>
                        <a:pt x="215" y="15"/>
                      </a:lnTo>
                      <a:lnTo>
                        <a:pt x="197" y="15"/>
                      </a:lnTo>
                      <a:lnTo>
                        <a:pt x="186" y="15"/>
                      </a:lnTo>
                      <a:lnTo>
                        <a:pt x="168" y="15"/>
                      </a:lnTo>
                      <a:lnTo>
                        <a:pt x="150" y="12"/>
                      </a:lnTo>
                      <a:lnTo>
                        <a:pt x="138" y="12"/>
                      </a:lnTo>
                      <a:lnTo>
                        <a:pt x="121" y="12"/>
                      </a:lnTo>
                      <a:lnTo>
                        <a:pt x="106" y="12"/>
                      </a:lnTo>
                      <a:lnTo>
                        <a:pt x="88" y="12"/>
                      </a:lnTo>
                      <a:lnTo>
                        <a:pt x="77" y="9"/>
                      </a:lnTo>
                      <a:lnTo>
                        <a:pt x="59" y="9"/>
                      </a:lnTo>
                      <a:lnTo>
                        <a:pt x="44" y="6"/>
                      </a:lnTo>
                      <a:lnTo>
                        <a:pt x="29" y="6"/>
                      </a:lnTo>
                      <a:lnTo>
                        <a:pt x="18" y="6"/>
                      </a:lnTo>
                      <a:lnTo>
                        <a:pt x="0" y="3"/>
                      </a:lnTo>
                    </a:path>
                  </a:pathLst>
                </a:custGeom>
                <a:solidFill>
                  <a:srgbClr val="999999"/>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3" name="Freeform 31"/>
                <p:cNvSpPr/>
                <p:nvPr/>
              </p:nvSpPr>
              <p:spPr bwMode="auto">
                <a:xfrm>
                  <a:off x="2880" y="4062"/>
                  <a:ext cx="374" cy="66"/>
                </a:xfrm>
                <a:custGeom>
                  <a:avLst/>
                  <a:gdLst>
                    <a:gd name="T0" fmla="*/ 0 w 374"/>
                    <a:gd name="T1" fmla="*/ 3 h 66"/>
                    <a:gd name="T2" fmla="*/ 0 w 374"/>
                    <a:gd name="T3" fmla="*/ 62 h 66"/>
                    <a:gd name="T4" fmla="*/ 21 w 374"/>
                    <a:gd name="T5" fmla="*/ 65 h 66"/>
                    <a:gd name="T6" fmla="*/ 35 w 374"/>
                    <a:gd name="T7" fmla="*/ 65 h 66"/>
                    <a:gd name="T8" fmla="*/ 59 w 374"/>
                    <a:gd name="T9" fmla="*/ 65 h 66"/>
                    <a:gd name="T10" fmla="*/ 82 w 374"/>
                    <a:gd name="T11" fmla="*/ 65 h 66"/>
                    <a:gd name="T12" fmla="*/ 109 w 374"/>
                    <a:gd name="T13" fmla="*/ 65 h 66"/>
                    <a:gd name="T14" fmla="*/ 132 w 374"/>
                    <a:gd name="T15" fmla="*/ 65 h 66"/>
                    <a:gd name="T16" fmla="*/ 162 w 374"/>
                    <a:gd name="T17" fmla="*/ 65 h 66"/>
                    <a:gd name="T18" fmla="*/ 185 w 374"/>
                    <a:gd name="T19" fmla="*/ 65 h 66"/>
                    <a:gd name="T20" fmla="*/ 211 w 374"/>
                    <a:gd name="T21" fmla="*/ 65 h 66"/>
                    <a:gd name="T22" fmla="*/ 241 w 374"/>
                    <a:gd name="T23" fmla="*/ 65 h 66"/>
                    <a:gd name="T24" fmla="*/ 264 w 374"/>
                    <a:gd name="T25" fmla="*/ 65 h 66"/>
                    <a:gd name="T26" fmla="*/ 288 w 374"/>
                    <a:gd name="T27" fmla="*/ 62 h 66"/>
                    <a:gd name="T28" fmla="*/ 311 w 374"/>
                    <a:gd name="T29" fmla="*/ 62 h 66"/>
                    <a:gd name="T30" fmla="*/ 335 w 374"/>
                    <a:gd name="T31" fmla="*/ 62 h 66"/>
                    <a:gd name="T32" fmla="*/ 352 w 374"/>
                    <a:gd name="T33" fmla="*/ 62 h 66"/>
                    <a:gd name="T34" fmla="*/ 373 w 374"/>
                    <a:gd name="T35" fmla="*/ 62 h 66"/>
                    <a:gd name="T36" fmla="*/ 373 w 374"/>
                    <a:gd name="T37" fmla="*/ 0 h 66"/>
                    <a:gd name="T38" fmla="*/ 352 w 374"/>
                    <a:gd name="T39" fmla="*/ 3 h 66"/>
                    <a:gd name="T40" fmla="*/ 338 w 374"/>
                    <a:gd name="T41" fmla="*/ 3 h 66"/>
                    <a:gd name="T42" fmla="*/ 314 w 374"/>
                    <a:gd name="T43" fmla="*/ 3 h 66"/>
                    <a:gd name="T44" fmla="*/ 294 w 374"/>
                    <a:gd name="T45" fmla="*/ 6 h 66"/>
                    <a:gd name="T46" fmla="*/ 270 w 374"/>
                    <a:gd name="T47" fmla="*/ 6 h 66"/>
                    <a:gd name="T48" fmla="*/ 247 w 374"/>
                    <a:gd name="T49" fmla="*/ 6 h 66"/>
                    <a:gd name="T50" fmla="*/ 223 w 374"/>
                    <a:gd name="T51" fmla="*/ 9 h 66"/>
                    <a:gd name="T52" fmla="*/ 200 w 374"/>
                    <a:gd name="T53" fmla="*/ 9 h 66"/>
                    <a:gd name="T54" fmla="*/ 173 w 374"/>
                    <a:gd name="T55" fmla="*/ 9 h 66"/>
                    <a:gd name="T56" fmla="*/ 150 w 374"/>
                    <a:gd name="T57" fmla="*/ 9 h 66"/>
                    <a:gd name="T58" fmla="*/ 120 w 374"/>
                    <a:gd name="T59" fmla="*/ 9 h 66"/>
                    <a:gd name="T60" fmla="*/ 97 w 374"/>
                    <a:gd name="T61" fmla="*/ 9 h 66"/>
                    <a:gd name="T62" fmla="*/ 73 w 374"/>
                    <a:gd name="T63" fmla="*/ 6 h 66"/>
                    <a:gd name="T64" fmla="*/ 47 w 374"/>
                    <a:gd name="T65" fmla="*/ 6 h 66"/>
                    <a:gd name="T66" fmla="*/ 23 w 374"/>
                    <a:gd name="T67" fmla="*/ 3 h 66"/>
                    <a:gd name="T68" fmla="*/ 0 w 374"/>
                    <a:gd name="T69" fmla="*/ 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 h="66">
                      <a:moveTo>
                        <a:pt x="0" y="3"/>
                      </a:moveTo>
                      <a:lnTo>
                        <a:pt x="0" y="62"/>
                      </a:lnTo>
                      <a:lnTo>
                        <a:pt x="21" y="65"/>
                      </a:lnTo>
                      <a:lnTo>
                        <a:pt x="35" y="65"/>
                      </a:lnTo>
                      <a:lnTo>
                        <a:pt x="59" y="65"/>
                      </a:lnTo>
                      <a:lnTo>
                        <a:pt x="82" y="65"/>
                      </a:lnTo>
                      <a:lnTo>
                        <a:pt x="109" y="65"/>
                      </a:lnTo>
                      <a:lnTo>
                        <a:pt x="132" y="65"/>
                      </a:lnTo>
                      <a:lnTo>
                        <a:pt x="162" y="65"/>
                      </a:lnTo>
                      <a:lnTo>
                        <a:pt x="185" y="65"/>
                      </a:lnTo>
                      <a:lnTo>
                        <a:pt x="211" y="65"/>
                      </a:lnTo>
                      <a:lnTo>
                        <a:pt x="241" y="65"/>
                      </a:lnTo>
                      <a:lnTo>
                        <a:pt x="264" y="65"/>
                      </a:lnTo>
                      <a:lnTo>
                        <a:pt x="288" y="62"/>
                      </a:lnTo>
                      <a:lnTo>
                        <a:pt x="311" y="62"/>
                      </a:lnTo>
                      <a:lnTo>
                        <a:pt x="335" y="62"/>
                      </a:lnTo>
                      <a:lnTo>
                        <a:pt x="352" y="62"/>
                      </a:lnTo>
                      <a:lnTo>
                        <a:pt x="373" y="62"/>
                      </a:lnTo>
                      <a:lnTo>
                        <a:pt x="373" y="0"/>
                      </a:lnTo>
                      <a:lnTo>
                        <a:pt x="352" y="3"/>
                      </a:lnTo>
                      <a:lnTo>
                        <a:pt x="338" y="3"/>
                      </a:lnTo>
                      <a:lnTo>
                        <a:pt x="314" y="3"/>
                      </a:lnTo>
                      <a:lnTo>
                        <a:pt x="294" y="6"/>
                      </a:lnTo>
                      <a:lnTo>
                        <a:pt x="270" y="6"/>
                      </a:lnTo>
                      <a:lnTo>
                        <a:pt x="247" y="6"/>
                      </a:lnTo>
                      <a:lnTo>
                        <a:pt x="223" y="9"/>
                      </a:lnTo>
                      <a:lnTo>
                        <a:pt x="200" y="9"/>
                      </a:lnTo>
                      <a:lnTo>
                        <a:pt x="173" y="9"/>
                      </a:lnTo>
                      <a:lnTo>
                        <a:pt x="150" y="9"/>
                      </a:lnTo>
                      <a:lnTo>
                        <a:pt x="120" y="9"/>
                      </a:lnTo>
                      <a:lnTo>
                        <a:pt x="97" y="9"/>
                      </a:lnTo>
                      <a:lnTo>
                        <a:pt x="73" y="6"/>
                      </a:lnTo>
                      <a:lnTo>
                        <a:pt x="47" y="6"/>
                      </a:lnTo>
                      <a:lnTo>
                        <a:pt x="23" y="3"/>
                      </a:lnTo>
                      <a:lnTo>
                        <a:pt x="0" y="3"/>
                      </a:lnTo>
                    </a:path>
                  </a:pathLst>
                </a:custGeom>
                <a:solidFill>
                  <a:srgbClr val="A5A5A5"/>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4" name="Freeform 32"/>
                <p:cNvSpPr/>
                <p:nvPr/>
              </p:nvSpPr>
              <p:spPr bwMode="auto">
                <a:xfrm>
                  <a:off x="2909" y="4065"/>
                  <a:ext cx="313" cy="63"/>
                </a:xfrm>
                <a:custGeom>
                  <a:avLst/>
                  <a:gdLst>
                    <a:gd name="T0" fmla="*/ 0 w 313"/>
                    <a:gd name="T1" fmla="*/ 3 h 63"/>
                    <a:gd name="T2" fmla="*/ 0 w 313"/>
                    <a:gd name="T3" fmla="*/ 59 h 63"/>
                    <a:gd name="T4" fmla="*/ 15 w 313"/>
                    <a:gd name="T5" fmla="*/ 62 h 63"/>
                    <a:gd name="T6" fmla="*/ 29 w 313"/>
                    <a:gd name="T7" fmla="*/ 62 h 63"/>
                    <a:gd name="T8" fmla="*/ 53 w 313"/>
                    <a:gd name="T9" fmla="*/ 62 h 63"/>
                    <a:gd name="T10" fmla="*/ 68 w 313"/>
                    <a:gd name="T11" fmla="*/ 62 h 63"/>
                    <a:gd name="T12" fmla="*/ 91 w 313"/>
                    <a:gd name="T13" fmla="*/ 62 h 63"/>
                    <a:gd name="T14" fmla="*/ 112 w 313"/>
                    <a:gd name="T15" fmla="*/ 62 h 63"/>
                    <a:gd name="T16" fmla="*/ 132 w 313"/>
                    <a:gd name="T17" fmla="*/ 62 h 63"/>
                    <a:gd name="T18" fmla="*/ 156 w 313"/>
                    <a:gd name="T19" fmla="*/ 62 h 63"/>
                    <a:gd name="T20" fmla="*/ 177 w 313"/>
                    <a:gd name="T21" fmla="*/ 62 h 63"/>
                    <a:gd name="T22" fmla="*/ 200 w 313"/>
                    <a:gd name="T23" fmla="*/ 62 h 63"/>
                    <a:gd name="T24" fmla="*/ 221 w 313"/>
                    <a:gd name="T25" fmla="*/ 62 h 63"/>
                    <a:gd name="T26" fmla="*/ 241 w 313"/>
                    <a:gd name="T27" fmla="*/ 59 h 63"/>
                    <a:gd name="T28" fmla="*/ 262 w 313"/>
                    <a:gd name="T29" fmla="*/ 59 h 63"/>
                    <a:gd name="T30" fmla="*/ 280 w 313"/>
                    <a:gd name="T31" fmla="*/ 59 h 63"/>
                    <a:gd name="T32" fmla="*/ 297 w 313"/>
                    <a:gd name="T33" fmla="*/ 59 h 63"/>
                    <a:gd name="T34" fmla="*/ 312 w 313"/>
                    <a:gd name="T35" fmla="*/ 59 h 63"/>
                    <a:gd name="T36" fmla="*/ 312 w 313"/>
                    <a:gd name="T37" fmla="*/ 0 h 63"/>
                    <a:gd name="T38" fmla="*/ 297 w 313"/>
                    <a:gd name="T39" fmla="*/ 3 h 63"/>
                    <a:gd name="T40" fmla="*/ 280 w 313"/>
                    <a:gd name="T41" fmla="*/ 3 h 63"/>
                    <a:gd name="T42" fmla="*/ 262 w 313"/>
                    <a:gd name="T43" fmla="*/ 3 h 63"/>
                    <a:gd name="T44" fmla="*/ 247 w 313"/>
                    <a:gd name="T45" fmla="*/ 3 h 63"/>
                    <a:gd name="T46" fmla="*/ 227 w 313"/>
                    <a:gd name="T47" fmla="*/ 3 h 63"/>
                    <a:gd name="T48" fmla="*/ 209 w 313"/>
                    <a:gd name="T49" fmla="*/ 6 h 63"/>
                    <a:gd name="T50" fmla="*/ 188 w 313"/>
                    <a:gd name="T51" fmla="*/ 6 h 63"/>
                    <a:gd name="T52" fmla="*/ 168 w 313"/>
                    <a:gd name="T53" fmla="*/ 6 h 63"/>
                    <a:gd name="T54" fmla="*/ 144 w 313"/>
                    <a:gd name="T55" fmla="*/ 6 h 63"/>
                    <a:gd name="T56" fmla="*/ 127 w 313"/>
                    <a:gd name="T57" fmla="*/ 6 h 63"/>
                    <a:gd name="T58" fmla="*/ 103 w 313"/>
                    <a:gd name="T59" fmla="*/ 6 h 63"/>
                    <a:gd name="T60" fmla="*/ 82 w 313"/>
                    <a:gd name="T61" fmla="*/ 6 h 63"/>
                    <a:gd name="T62" fmla="*/ 59 w 313"/>
                    <a:gd name="T63" fmla="*/ 3 h 63"/>
                    <a:gd name="T64" fmla="*/ 41 w 313"/>
                    <a:gd name="T65" fmla="*/ 3 h 63"/>
                    <a:gd name="T66" fmla="*/ 21 w 313"/>
                    <a:gd name="T67" fmla="*/ 3 h 63"/>
                    <a:gd name="T68" fmla="*/ 0 w 313"/>
                    <a:gd name="T69"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63">
                      <a:moveTo>
                        <a:pt x="0" y="3"/>
                      </a:moveTo>
                      <a:lnTo>
                        <a:pt x="0" y="59"/>
                      </a:lnTo>
                      <a:lnTo>
                        <a:pt x="15" y="62"/>
                      </a:lnTo>
                      <a:lnTo>
                        <a:pt x="29" y="62"/>
                      </a:lnTo>
                      <a:lnTo>
                        <a:pt x="53" y="62"/>
                      </a:lnTo>
                      <a:lnTo>
                        <a:pt x="68" y="62"/>
                      </a:lnTo>
                      <a:lnTo>
                        <a:pt x="91" y="62"/>
                      </a:lnTo>
                      <a:lnTo>
                        <a:pt x="112" y="62"/>
                      </a:lnTo>
                      <a:lnTo>
                        <a:pt x="132" y="62"/>
                      </a:lnTo>
                      <a:lnTo>
                        <a:pt x="156" y="62"/>
                      </a:lnTo>
                      <a:lnTo>
                        <a:pt x="177" y="62"/>
                      </a:lnTo>
                      <a:lnTo>
                        <a:pt x="200" y="62"/>
                      </a:lnTo>
                      <a:lnTo>
                        <a:pt x="221" y="62"/>
                      </a:lnTo>
                      <a:lnTo>
                        <a:pt x="241" y="59"/>
                      </a:lnTo>
                      <a:lnTo>
                        <a:pt x="262" y="59"/>
                      </a:lnTo>
                      <a:lnTo>
                        <a:pt x="280" y="59"/>
                      </a:lnTo>
                      <a:lnTo>
                        <a:pt x="297" y="59"/>
                      </a:lnTo>
                      <a:lnTo>
                        <a:pt x="312" y="59"/>
                      </a:lnTo>
                      <a:lnTo>
                        <a:pt x="312" y="0"/>
                      </a:lnTo>
                      <a:lnTo>
                        <a:pt x="297" y="3"/>
                      </a:lnTo>
                      <a:lnTo>
                        <a:pt x="280" y="3"/>
                      </a:lnTo>
                      <a:lnTo>
                        <a:pt x="262" y="3"/>
                      </a:lnTo>
                      <a:lnTo>
                        <a:pt x="247" y="3"/>
                      </a:lnTo>
                      <a:lnTo>
                        <a:pt x="227" y="3"/>
                      </a:lnTo>
                      <a:lnTo>
                        <a:pt x="209" y="6"/>
                      </a:lnTo>
                      <a:lnTo>
                        <a:pt x="188" y="6"/>
                      </a:lnTo>
                      <a:lnTo>
                        <a:pt x="168" y="6"/>
                      </a:lnTo>
                      <a:lnTo>
                        <a:pt x="144" y="6"/>
                      </a:lnTo>
                      <a:lnTo>
                        <a:pt x="127" y="6"/>
                      </a:lnTo>
                      <a:lnTo>
                        <a:pt x="103" y="6"/>
                      </a:lnTo>
                      <a:lnTo>
                        <a:pt x="82" y="6"/>
                      </a:lnTo>
                      <a:lnTo>
                        <a:pt x="59" y="3"/>
                      </a:lnTo>
                      <a:lnTo>
                        <a:pt x="41" y="3"/>
                      </a:lnTo>
                      <a:lnTo>
                        <a:pt x="21" y="3"/>
                      </a:lnTo>
                      <a:lnTo>
                        <a:pt x="0" y="3"/>
                      </a:lnTo>
                    </a:path>
                  </a:pathLst>
                </a:custGeom>
                <a:solidFill>
                  <a:srgbClr val="B2B2B2"/>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5" name="Freeform 33"/>
                <p:cNvSpPr/>
                <p:nvPr/>
              </p:nvSpPr>
              <p:spPr bwMode="auto">
                <a:xfrm>
                  <a:off x="2933" y="4068"/>
                  <a:ext cx="262" cy="60"/>
                </a:xfrm>
                <a:custGeom>
                  <a:avLst/>
                  <a:gdLst>
                    <a:gd name="T0" fmla="*/ 0 w 262"/>
                    <a:gd name="T1" fmla="*/ 0 h 60"/>
                    <a:gd name="T2" fmla="*/ 0 w 262"/>
                    <a:gd name="T3" fmla="*/ 56 h 60"/>
                    <a:gd name="T4" fmla="*/ 15 w 262"/>
                    <a:gd name="T5" fmla="*/ 59 h 60"/>
                    <a:gd name="T6" fmla="*/ 26 w 262"/>
                    <a:gd name="T7" fmla="*/ 59 h 60"/>
                    <a:gd name="T8" fmla="*/ 41 w 262"/>
                    <a:gd name="T9" fmla="*/ 59 h 60"/>
                    <a:gd name="T10" fmla="*/ 59 w 262"/>
                    <a:gd name="T11" fmla="*/ 59 h 60"/>
                    <a:gd name="T12" fmla="*/ 76 w 262"/>
                    <a:gd name="T13" fmla="*/ 59 h 60"/>
                    <a:gd name="T14" fmla="*/ 91 w 262"/>
                    <a:gd name="T15" fmla="*/ 59 h 60"/>
                    <a:gd name="T16" fmla="*/ 114 w 262"/>
                    <a:gd name="T17" fmla="*/ 59 h 60"/>
                    <a:gd name="T18" fmla="*/ 129 w 262"/>
                    <a:gd name="T19" fmla="*/ 59 h 60"/>
                    <a:gd name="T20" fmla="*/ 147 w 262"/>
                    <a:gd name="T21" fmla="*/ 59 h 60"/>
                    <a:gd name="T22" fmla="*/ 167 w 262"/>
                    <a:gd name="T23" fmla="*/ 59 h 60"/>
                    <a:gd name="T24" fmla="*/ 185 w 262"/>
                    <a:gd name="T25" fmla="*/ 59 h 60"/>
                    <a:gd name="T26" fmla="*/ 202 w 262"/>
                    <a:gd name="T27" fmla="*/ 56 h 60"/>
                    <a:gd name="T28" fmla="*/ 217 w 262"/>
                    <a:gd name="T29" fmla="*/ 56 h 60"/>
                    <a:gd name="T30" fmla="*/ 235 w 262"/>
                    <a:gd name="T31" fmla="*/ 56 h 60"/>
                    <a:gd name="T32" fmla="*/ 246 w 262"/>
                    <a:gd name="T33" fmla="*/ 56 h 60"/>
                    <a:gd name="T34" fmla="*/ 261 w 262"/>
                    <a:gd name="T35" fmla="*/ 56 h 60"/>
                    <a:gd name="T36" fmla="*/ 261 w 262"/>
                    <a:gd name="T37" fmla="*/ 0 h 60"/>
                    <a:gd name="T38" fmla="*/ 246 w 262"/>
                    <a:gd name="T39" fmla="*/ 3 h 60"/>
                    <a:gd name="T40" fmla="*/ 235 w 262"/>
                    <a:gd name="T41" fmla="*/ 3 h 60"/>
                    <a:gd name="T42" fmla="*/ 217 w 262"/>
                    <a:gd name="T43" fmla="*/ 3 h 60"/>
                    <a:gd name="T44" fmla="*/ 205 w 262"/>
                    <a:gd name="T45" fmla="*/ 3 h 60"/>
                    <a:gd name="T46" fmla="*/ 188 w 262"/>
                    <a:gd name="T47" fmla="*/ 3 h 60"/>
                    <a:gd name="T48" fmla="*/ 173 w 262"/>
                    <a:gd name="T49" fmla="*/ 3 h 60"/>
                    <a:gd name="T50" fmla="*/ 155 w 262"/>
                    <a:gd name="T51" fmla="*/ 3 h 60"/>
                    <a:gd name="T52" fmla="*/ 138 w 262"/>
                    <a:gd name="T53" fmla="*/ 3 h 60"/>
                    <a:gd name="T54" fmla="*/ 120 w 262"/>
                    <a:gd name="T55" fmla="*/ 3 h 60"/>
                    <a:gd name="T56" fmla="*/ 106 w 262"/>
                    <a:gd name="T57" fmla="*/ 3 h 60"/>
                    <a:gd name="T58" fmla="*/ 85 w 262"/>
                    <a:gd name="T59" fmla="*/ 3 h 60"/>
                    <a:gd name="T60" fmla="*/ 70 w 262"/>
                    <a:gd name="T61" fmla="*/ 3 h 60"/>
                    <a:gd name="T62" fmla="*/ 50 w 262"/>
                    <a:gd name="T63" fmla="*/ 3 h 60"/>
                    <a:gd name="T64" fmla="*/ 35 w 262"/>
                    <a:gd name="T65" fmla="*/ 3 h 60"/>
                    <a:gd name="T66" fmla="*/ 18 w 262"/>
                    <a:gd name="T67" fmla="*/ 3 h 60"/>
                    <a:gd name="T68" fmla="*/ 0 w 262"/>
                    <a:gd name="T69"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 h="60">
                      <a:moveTo>
                        <a:pt x="0" y="0"/>
                      </a:moveTo>
                      <a:lnTo>
                        <a:pt x="0" y="56"/>
                      </a:lnTo>
                      <a:lnTo>
                        <a:pt x="15" y="59"/>
                      </a:lnTo>
                      <a:lnTo>
                        <a:pt x="26" y="59"/>
                      </a:lnTo>
                      <a:lnTo>
                        <a:pt x="41" y="59"/>
                      </a:lnTo>
                      <a:lnTo>
                        <a:pt x="59" y="59"/>
                      </a:lnTo>
                      <a:lnTo>
                        <a:pt x="76" y="59"/>
                      </a:lnTo>
                      <a:lnTo>
                        <a:pt x="91" y="59"/>
                      </a:lnTo>
                      <a:lnTo>
                        <a:pt x="114" y="59"/>
                      </a:lnTo>
                      <a:lnTo>
                        <a:pt x="129" y="59"/>
                      </a:lnTo>
                      <a:lnTo>
                        <a:pt x="147" y="59"/>
                      </a:lnTo>
                      <a:lnTo>
                        <a:pt x="167" y="59"/>
                      </a:lnTo>
                      <a:lnTo>
                        <a:pt x="185" y="59"/>
                      </a:lnTo>
                      <a:lnTo>
                        <a:pt x="202" y="56"/>
                      </a:lnTo>
                      <a:lnTo>
                        <a:pt x="217" y="56"/>
                      </a:lnTo>
                      <a:lnTo>
                        <a:pt x="235" y="56"/>
                      </a:lnTo>
                      <a:lnTo>
                        <a:pt x="246" y="56"/>
                      </a:lnTo>
                      <a:lnTo>
                        <a:pt x="261" y="56"/>
                      </a:lnTo>
                      <a:lnTo>
                        <a:pt x="261" y="0"/>
                      </a:lnTo>
                      <a:lnTo>
                        <a:pt x="246" y="3"/>
                      </a:lnTo>
                      <a:lnTo>
                        <a:pt x="235" y="3"/>
                      </a:lnTo>
                      <a:lnTo>
                        <a:pt x="217" y="3"/>
                      </a:lnTo>
                      <a:lnTo>
                        <a:pt x="205" y="3"/>
                      </a:lnTo>
                      <a:lnTo>
                        <a:pt x="188" y="3"/>
                      </a:lnTo>
                      <a:lnTo>
                        <a:pt x="173" y="3"/>
                      </a:lnTo>
                      <a:lnTo>
                        <a:pt x="155" y="3"/>
                      </a:lnTo>
                      <a:lnTo>
                        <a:pt x="138" y="3"/>
                      </a:lnTo>
                      <a:lnTo>
                        <a:pt x="120" y="3"/>
                      </a:lnTo>
                      <a:lnTo>
                        <a:pt x="106" y="3"/>
                      </a:lnTo>
                      <a:lnTo>
                        <a:pt x="85" y="3"/>
                      </a:lnTo>
                      <a:lnTo>
                        <a:pt x="70" y="3"/>
                      </a:lnTo>
                      <a:lnTo>
                        <a:pt x="50" y="3"/>
                      </a:lnTo>
                      <a:lnTo>
                        <a:pt x="35" y="3"/>
                      </a:lnTo>
                      <a:lnTo>
                        <a:pt x="18" y="3"/>
                      </a:lnTo>
                      <a:lnTo>
                        <a:pt x="0" y="0"/>
                      </a:lnTo>
                    </a:path>
                  </a:pathLst>
                </a:custGeom>
                <a:solidFill>
                  <a:srgbClr val="BFBFB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6" name="Freeform 34"/>
                <p:cNvSpPr/>
                <p:nvPr/>
              </p:nvSpPr>
              <p:spPr bwMode="auto">
                <a:xfrm>
                  <a:off x="2956" y="4071"/>
                  <a:ext cx="219" cy="57"/>
                </a:xfrm>
                <a:custGeom>
                  <a:avLst/>
                  <a:gdLst>
                    <a:gd name="T0" fmla="*/ 0 w 219"/>
                    <a:gd name="T1" fmla="*/ 0 h 57"/>
                    <a:gd name="T2" fmla="*/ 0 w 219"/>
                    <a:gd name="T3" fmla="*/ 53 h 57"/>
                    <a:gd name="T4" fmla="*/ 9 w 219"/>
                    <a:gd name="T5" fmla="*/ 56 h 57"/>
                    <a:gd name="T6" fmla="*/ 21 w 219"/>
                    <a:gd name="T7" fmla="*/ 56 h 57"/>
                    <a:gd name="T8" fmla="*/ 32 w 219"/>
                    <a:gd name="T9" fmla="*/ 56 h 57"/>
                    <a:gd name="T10" fmla="*/ 47 w 219"/>
                    <a:gd name="T11" fmla="*/ 56 h 57"/>
                    <a:gd name="T12" fmla="*/ 62 w 219"/>
                    <a:gd name="T13" fmla="*/ 56 h 57"/>
                    <a:gd name="T14" fmla="*/ 77 w 219"/>
                    <a:gd name="T15" fmla="*/ 56 h 57"/>
                    <a:gd name="T16" fmla="*/ 94 w 219"/>
                    <a:gd name="T17" fmla="*/ 56 h 57"/>
                    <a:gd name="T18" fmla="*/ 109 w 219"/>
                    <a:gd name="T19" fmla="*/ 56 h 57"/>
                    <a:gd name="T20" fmla="*/ 124 w 219"/>
                    <a:gd name="T21" fmla="*/ 56 h 57"/>
                    <a:gd name="T22" fmla="*/ 138 w 219"/>
                    <a:gd name="T23" fmla="*/ 56 h 57"/>
                    <a:gd name="T24" fmla="*/ 153 w 219"/>
                    <a:gd name="T25" fmla="*/ 56 h 57"/>
                    <a:gd name="T26" fmla="*/ 168 w 219"/>
                    <a:gd name="T27" fmla="*/ 53 h 57"/>
                    <a:gd name="T28" fmla="*/ 183 w 219"/>
                    <a:gd name="T29" fmla="*/ 53 h 57"/>
                    <a:gd name="T30" fmla="*/ 197 w 219"/>
                    <a:gd name="T31" fmla="*/ 53 h 57"/>
                    <a:gd name="T32" fmla="*/ 206 w 219"/>
                    <a:gd name="T33" fmla="*/ 53 h 57"/>
                    <a:gd name="T34" fmla="*/ 218 w 219"/>
                    <a:gd name="T35" fmla="*/ 53 h 57"/>
                    <a:gd name="T36" fmla="*/ 218 w 219"/>
                    <a:gd name="T37" fmla="*/ 0 h 57"/>
                    <a:gd name="T38" fmla="*/ 206 w 219"/>
                    <a:gd name="T39" fmla="*/ 0 h 57"/>
                    <a:gd name="T40" fmla="*/ 194 w 219"/>
                    <a:gd name="T41" fmla="*/ 0 h 57"/>
                    <a:gd name="T42" fmla="*/ 180 w 219"/>
                    <a:gd name="T43" fmla="*/ 0 h 57"/>
                    <a:gd name="T44" fmla="*/ 168 w 219"/>
                    <a:gd name="T45" fmla="*/ 0 h 57"/>
                    <a:gd name="T46" fmla="*/ 153 w 219"/>
                    <a:gd name="T47" fmla="*/ 3 h 57"/>
                    <a:gd name="T48" fmla="*/ 141 w 219"/>
                    <a:gd name="T49" fmla="*/ 3 h 57"/>
                    <a:gd name="T50" fmla="*/ 127 w 219"/>
                    <a:gd name="T51" fmla="*/ 3 h 57"/>
                    <a:gd name="T52" fmla="*/ 115 w 219"/>
                    <a:gd name="T53" fmla="*/ 3 h 57"/>
                    <a:gd name="T54" fmla="*/ 97 w 219"/>
                    <a:gd name="T55" fmla="*/ 3 h 57"/>
                    <a:gd name="T56" fmla="*/ 85 w 219"/>
                    <a:gd name="T57" fmla="*/ 3 h 57"/>
                    <a:gd name="T58" fmla="*/ 71 w 219"/>
                    <a:gd name="T59" fmla="*/ 3 h 57"/>
                    <a:gd name="T60" fmla="*/ 59 w 219"/>
                    <a:gd name="T61" fmla="*/ 3 h 57"/>
                    <a:gd name="T62" fmla="*/ 41 w 219"/>
                    <a:gd name="T63" fmla="*/ 3 h 57"/>
                    <a:gd name="T64" fmla="*/ 27 w 219"/>
                    <a:gd name="T65" fmla="*/ 3 h 57"/>
                    <a:gd name="T66" fmla="*/ 15 w 219"/>
                    <a:gd name="T67" fmla="*/ 0 h 57"/>
                    <a:gd name="T68" fmla="*/ 0 w 219"/>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9" h="57">
                      <a:moveTo>
                        <a:pt x="0" y="0"/>
                      </a:moveTo>
                      <a:lnTo>
                        <a:pt x="0" y="53"/>
                      </a:lnTo>
                      <a:lnTo>
                        <a:pt x="9" y="56"/>
                      </a:lnTo>
                      <a:lnTo>
                        <a:pt x="21" y="56"/>
                      </a:lnTo>
                      <a:lnTo>
                        <a:pt x="32" y="56"/>
                      </a:lnTo>
                      <a:lnTo>
                        <a:pt x="47" y="56"/>
                      </a:lnTo>
                      <a:lnTo>
                        <a:pt x="62" y="56"/>
                      </a:lnTo>
                      <a:lnTo>
                        <a:pt x="77" y="56"/>
                      </a:lnTo>
                      <a:lnTo>
                        <a:pt x="94" y="56"/>
                      </a:lnTo>
                      <a:lnTo>
                        <a:pt x="109" y="56"/>
                      </a:lnTo>
                      <a:lnTo>
                        <a:pt x="124" y="56"/>
                      </a:lnTo>
                      <a:lnTo>
                        <a:pt x="138" y="56"/>
                      </a:lnTo>
                      <a:lnTo>
                        <a:pt x="153" y="56"/>
                      </a:lnTo>
                      <a:lnTo>
                        <a:pt x="168" y="53"/>
                      </a:lnTo>
                      <a:lnTo>
                        <a:pt x="183" y="53"/>
                      </a:lnTo>
                      <a:lnTo>
                        <a:pt x="197" y="53"/>
                      </a:lnTo>
                      <a:lnTo>
                        <a:pt x="206" y="53"/>
                      </a:lnTo>
                      <a:lnTo>
                        <a:pt x="218" y="53"/>
                      </a:lnTo>
                      <a:lnTo>
                        <a:pt x="218" y="0"/>
                      </a:lnTo>
                      <a:lnTo>
                        <a:pt x="206" y="0"/>
                      </a:lnTo>
                      <a:lnTo>
                        <a:pt x="194" y="0"/>
                      </a:lnTo>
                      <a:lnTo>
                        <a:pt x="180" y="0"/>
                      </a:lnTo>
                      <a:lnTo>
                        <a:pt x="168" y="0"/>
                      </a:lnTo>
                      <a:lnTo>
                        <a:pt x="153" y="3"/>
                      </a:lnTo>
                      <a:lnTo>
                        <a:pt x="141" y="3"/>
                      </a:lnTo>
                      <a:lnTo>
                        <a:pt x="127" y="3"/>
                      </a:lnTo>
                      <a:lnTo>
                        <a:pt x="115" y="3"/>
                      </a:lnTo>
                      <a:lnTo>
                        <a:pt x="97" y="3"/>
                      </a:lnTo>
                      <a:lnTo>
                        <a:pt x="85" y="3"/>
                      </a:lnTo>
                      <a:lnTo>
                        <a:pt x="71" y="3"/>
                      </a:lnTo>
                      <a:lnTo>
                        <a:pt x="59" y="3"/>
                      </a:lnTo>
                      <a:lnTo>
                        <a:pt x="41" y="3"/>
                      </a:lnTo>
                      <a:lnTo>
                        <a:pt x="27" y="3"/>
                      </a:lnTo>
                      <a:lnTo>
                        <a:pt x="15" y="0"/>
                      </a:lnTo>
                      <a:lnTo>
                        <a:pt x="0" y="0"/>
                      </a:lnTo>
                    </a:path>
                  </a:pathLst>
                </a:custGeom>
                <a:solidFill>
                  <a:srgbClr val="CCCCC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7" name="Freeform 35"/>
                <p:cNvSpPr/>
                <p:nvPr/>
              </p:nvSpPr>
              <p:spPr bwMode="auto">
                <a:xfrm>
                  <a:off x="2974" y="4071"/>
                  <a:ext cx="183" cy="57"/>
                </a:xfrm>
                <a:custGeom>
                  <a:avLst/>
                  <a:gdLst>
                    <a:gd name="T0" fmla="*/ 0 w 183"/>
                    <a:gd name="T1" fmla="*/ 0 h 57"/>
                    <a:gd name="T2" fmla="*/ 0 w 183"/>
                    <a:gd name="T3" fmla="*/ 53 h 57"/>
                    <a:gd name="T4" fmla="*/ 9 w 183"/>
                    <a:gd name="T5" fmla="*/ 56 h 57"/>
                    <a:gd name="T6" fmla="*/ 18 w 183"/>
                    <a:gd name="T7" fmla="*/ 56 h 57"/>
                    <a:gd name="T8" fmla="*/ 29 w 183"/>
                    <a:gd name="T9" fmla="*/ 56 h 57"/>
                    <a:gd name="T10" fmla="*/ 38 w 183"/>
                    <a:gd name="T11" fmla="*/ 56 h 57"/>
                    <a:gd name="T12" fmla="*/ 53 w 183"/>
                    <a:gd name="T13" fmla="*/ 56 h 57"/>
                    <a:gd name="T14" fmla="*/ 65 w 183"/>
                    <a:gd name="T15" fmla="*/ 56 h 57"/>
                    <a:gd name="T16" fmla="*/ 79 w 183"/>
                    <a:gd name="T17" fmla="*/ 56 h 57"/>
                    <a:gd name="T18" fmla="*/ 91 w 183"/>
                    <a:gd name="T19" fmla="*/ 56 h 57"/>
                    <a:gd name="T20" fmla="*/ 103 w 183"/>
                    <a:gd name="T21" fmla="*/ 56 h 57"/>
                    <a:gd name="T22" fmla="*/ 117 w 183"/>
                    <a:gd name="T23" fmla="*/ 56 h 57"/>
                    <a:gd name="T24" fmla="*/ 129 w 183"/>
                    <a:gd name="T25" fmla="*/ 56 h 57"/>
                    <a:gd name="T26" fmla="*/ 144 w 183"/>
                    <a:gd name="T27" fmla="*/ 53 h 57"/>
                    <a:gd name="T28" fmla="*/ 153 w 183"/>
                    <a:gd name="T29" fmla="*/ 53 h 57"/>
                    <a:gd name="T30" fmla="*/ 164 w 183"/>
                    <a:gd name="T31" fmla="*/ 53 h 57"/>
                    <a:gd name="T32" fmla="*/ 170 w 183"/>
                    <a:gd name="T33" fmla="*/ 53 h 57"/>
                    <a:gd name="T34" fmla="*/ 182 w 183"/>
                    <a:gd name="T35" fmla="*/ 53 h 57"/>
                    <a:gd name="T36" fmla="*/ 182 w 183"/>
                    <a:gd name="T37" fmla="*/ 0 h 57"/>
                    <a:gd name="T38" fmla="*/ 170 w 183"/>
                    <a:gd name="T39" fmla="*/ 0 h 57"/>
                    <a:gd name="T40" fmla="*/ 161 w 183"/>
                    <a:gd name="T41" fmla="*/ 0 h 57"/>
                    <a:gd name="T42" fmla="*/ 150 w 183"/>
                    <a:gd name="T43" fmla="*/ 0 h 57"/>
                    <a:gd name="T44" fmla="*/ 141 w 183"/>
                    <a:gd name="T45" fmla="*/ 0 h 57"/>
                    <a:gd name="T46" fmla="*/ 129 w 183"/>
                    <a:gd name="T47" fmla="*/ 3 h 57"/>
                    <a:gd name="T48" fmla="*/ 117 w 183"/>
                    <a:gd name="T49" fmla="*/ 3 h 57"/>
                    <a:gd name="T50" fmla="*/ 106 w 183"/>
                    <a:gd name="T51" fmla="*/ 3 h 57"/>
                    <a:gd name="T52" fmla="*/ 97 w 183"/>
                    <a:gd name="T53" fmla="*/ 3 h 57"/>
                    <a:gd name="T54" fmla="*/ 82 w 183"/>
                    <a:gd name="T55" fmla="*/ 3 h 57"/>
                    <a:gd name="T56" fmla="*/ 73 w 183"/>
                    <a:gd name="T57" fmla="*/ 3 h 57"/>
                    <a:gd name="T58" fmla="*/ 59 w 183"/>
                    <a:gd name="T59" fmla="*/ 3 h 57"/>
                    <a:gd name="T60" fmla="*/ 50 w 183"/>
                    <a:gd name="T61" fmla="*/ 3 h 57"/>
                    <a:gd name="T62" fmla="*/ 35 w 183"/>
                    <a:gd name="T63" fmla="*/ 3 h 57"/>
                    <a:gd name="T64" fmla="*/ 26 w 183"/>
                    <a:gd name="T65" fmla="*/ 3 h 57"/>
                    <a:gd name="T66" fmla="*/ 12 w 183"/>
                    <a:gd name="T67" fmla="*/ 0 h 57"/>
                    <a:gd name="T68" fmla="*/ 0 w 183"/>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57">
                      <a:moveTo>
                        <a:pt x="0" y="0"/>
                      </a:moveTo>
                      <a:lnTo>
                        <a:pt x="0" y="53"/>
                      </a:lnTo>
                      <a:lnTo>
                        <a:pt x="9" y="56"/>
                      </a:lnTo>
                      <a:lnTo>
                        <a:pt x="18" y="56"/>
                      </a:lnTo>
                      <a:lnTo>
                        <a:pt x="29" y="56"/>
                      </a:lnTo>
                      <a:lnTo>
                        <a:pt x="38" y="56"/>
                      </a:lnTo>
                      <a:lnTo>
                        <a:pt x="53" y="56"/>
                      </a:lnTo>
                      <a:lnTo>
                        <a:pt x="65" y="56"/>
                      </a:lnTo>
                      <a:lnTo>
                        <a:pt x="79" y="56"/>
                      </a:lnTo>
                      <a:lnTo>
                        <a:pt x="91" y="56"/>
                      </a:lnTo>
                      <a:lnTo>
                        <a:pt x="103" y="56"/>
                      </a:lnTo>
                      <a:lnTo>
                        <a:pt x="117" y="56"/>
                      </a:lnTo>
                      <a:lnTo>
                        <a:pt x="129" y="56"/>
                      </a:lnTo>
                      <a:lnTo>
                        <a:pt x="144" y="53"/>
                      </a:lnTo>
                      <a:lnTo>
                        <a:pt x="153" y="53"/>
                      </a:lnTo>
                      <a:lnTo>
                        <a:pt x="164" y="53"/>
                      </a:lnTo>
                      <a:lnTo>
                        <a:pt x="170" y="53"/>
                      </a:lnTo>
                      <a:lnTo>
                        <a:pt x="182" y="53"/>
                      </a:lnTo>
                      <a:lnTo>
                        <a:pt x="182" y="0"/>
                      </a:lnTo>
                      <a:lnTo>
                        <a:pt x="170" y="0"/>
                      </a:lnTo>
                      <a:lnTo>
                        <a:pt x="161" y="0"/>
                      </a:lnTo>
                      <a:lnTo>
                        <a:pt x="150" y="0"/>
                      </a:lnTo>
                      <a:lnTo>
                        <a:pt x="141" y="0"/>
                      </a:lnTo>
                      <a:lnTo>
                        <a:pt x="129" y="3"/>
                      </a:lnTo>
                      <a:lnTo>
                        <a:pt x="117" y="3"/>
                      </a:lnTo>
                      <a:lnTo>
                        <a:pt x="106" y="3"/>
                      </a:lnTo>
                      <a:lnTo>
                        <a:pt x="97" y="3"/>
                      </a:lnTo>
                      <a:lnTo>
                        <a:pt x="82" y="3"/>
                      </a:lnTo>
                      <a:lnTo>
                        <a:pt x="73" y="3"/>
                      </a:lnTo>
                      <a:lnTo>
                        <a:pt x="59" y="3"/>
                      </a:lnTo>
                      <a:lnTo>
                        <a:pt x="50" y="3"/>
                      </a:lnTo>
                      <a:lnTo>
                        <a:pt x="35" y="3"/>
                      </a:lnTo>
                      <a:lnTo>
                        <a:pt x="26" y="3"/>
                      </a:lnTo>
                      <a:lnTo>
                        <a:pt x="12" y="0"/>
                      </a:lnTo>
                      <a:lnTo>
                        <a:pt x="0" y="0"/>
                      </a:lnTo>
                    </a:path>
                  </a:pathLst>
                </a:custGeom>
                <a:solidFill>
                  <a:srgbClr val="D8D8D8"/>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8" name="Freeform 36"/>
                <p:cNvSpPr/>
                <p:nvPr/>
              </p:nvSpPr>
              <p:spPr bwMode="auto">
                <a:xfrm>
                  <a:off x="2991" y="4071"/>
                  <a:ext cx="151" cy="57"/>
                </a:xfrm>
                <a:custGeom>
                  <a:avLst/>
                  <a:gdLst>
                    <a:gd name="T0" fmla="*/ 0 w 151"/>
                    <a:gd name="T1" fmla="*/ 0 h 57"/>
                    <a:gd name="T2" fmla="*/ 0 w 151"/>
                    <a:gd name="T3" fmla="*/ 53 h 57"/>
                    <a:gd name="T4" fmla="*/ 6 w 151"/>
                    <a:gd name="T5" fmla="*/ 56 h 57"/>
                    <a:gd name="T6" fmla="*/ 12 w 151"/>
                    <a:gd name="T7" fmla="*/ 56 h 57"/>
                    <a:gd name="T8" fmla="*/ 21 w 151"/>
                    <a:gd name="T9" fmla="*/ 56 h 57"/>
                    <a:gd name="T10" fmla="*/ 29 w 151"/>
                    <a:gd name="T11" fmla="*/ 56 h 57"/>
                    <a:gd name="T12" fmla="*/ 41 w 151"/>
                    <a:gd name="T13" fmla="*/ 56 h 57"/>
                    <a:gd name="T14" fmla="*/ 50 w 151"/>
                    <a:gd name="T15" fmla="*/ 56 h 57"/>
                    <a:gd name="T16" fmla="*/ 65 w 151"/>
                    <a:gd name="T17" fmla="*/ 56 h 57"/>
                    <a:gd name="T18" fmla="*/ 74 w 151"/>
                    <a:gd name="T19" fmla="*/ 56 h 57"/>
                    <a:gd name="T20" fmla="*/ 85 w 151"/>
                    <a:gd name="T21" fmla="*/ 56 h 57"/>
                    <a:gd name="T22" fmla="*/ 94 w 151"/>
                    <a:gd name="T23" fmla="*/ 56 h 57"/>
                    <a:gd name="T24" fmla="*/ 103 w 151"/>
                    <a:gd name="T25" fmla="*/ 56 h 57"/>
                    <a:gd name="T26" fmla="*/ 115 w 151"/>
                    <a:gd name="T27" fmla="*/ 53 h 57"/>
                    <a:gd name="T28" fmla="*/ 124 w 151"/>
                    <a:gd name="T29" fmla="*/ 53 h 57"/>
                    <a:gd name="T30" fmla="*/ 135 w 151"/>
                    <a:gd name="T31" fmla="*/ 53 h 57"/>
                    <a:gd name="T32" fmla="*/ 141 w 151"/>
                    <a:gd name="T33" fmla="*/ 53 h 57"/>
                    <a:gd name="T34" fmla="*/ 150 w 151"/>
                    <a:gd name="T35" fmla="*/ 53 h 57"/>
                    <a:gd name="T36" fmla="*/ 150 w 151"/>
                    <a:gd name="T37" fmla="*/ 0 h 57"/>
                    <a:gd name="T38" fmla="*/ 141 w 151"/>
                    <a:gd name="T39" fmla="*/ 0 h 57"/>
                    <a:gd name="T40" fmla="*/ 132 w 151"/>
                    <a:gd name="T41" fmla="*/ 0 h 57"/>
                    <a:gd name="T42" fmla="*/ 124 w 151"/>
                    <a:gd name="T43" fmla="*/ 0 h 57"/>
                    <a:gd name="T44" fmla="*/ 115 w 151"/>
                    <a:gd name="T45" fmla="*/ 0 h 57"/>
                    <a:gd name="T46" fmla="*/ 103 w 151"/>
                    <a:gd name="T47" fmla="*/ 3 h 57"/>
                    <a:gd name="T48" fmla="*/ 97 w 151"/>
                    <a:gd name="T49" fmla="*/ 3 h 57"/>
                    <a:gd name="T50" fmla="*/ 85 w 151"/>
                    <a:gd name="T51" fmla="*/ 3 h 57"/>
                    <a:gd name="T52" fmla="*/ 79 w 151"/>
                    <a:gd name="T53" fmla="*/ 3 h 57"/>
                    <a:gd name="T54" fmla="*/ 68 w 151"/>
                    <a:gd name="T55" fmla="*/ 3 h 57"/>
                    <a:gd name="T56" fmla="*/ 59 w 151"/>
                    <a:gd name="T57" fmla="*/ 3 h 57"/>
                    <a:gd name="T58" fmla="*/ 47 w 151"/>
                    <a:gd name="T59" fmla="*/ 3 h 57"/>
                    <a:gd name="T60" fmla="*/ 38 w 151"/>
                    <a:gd name="T61" fmla="*/ 3 h 57"/>
                    <a:gd name="T62" fmla="*/ 29 w 151"/>
                    <a:gd name="T63" fmla="*/ 3 h 57"/>
                    <a:gd name="T64" fmla="*/ 18 w 151"/>
                    <a:gd name="T65" fmla="*/ 3 h 57"/>
                    <a:gd name="T66" fmla="*/ 9 w 151"/>
                    <a:gd name="T67" fmla="*/ 0 h 57"/>
                    <a:gd name="T68" fmla="*/ 0 w 151"/>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57">
                      <a:moveTo>
                        <a:pt x="0" y="0"/>
                      </a:moveTo>
                      <a:lnTo>
                        <a:pt x="0" y="53"/>
                      </a:lnTo>
                      <a:lnTo>
                        <a:pt x="6" y="56"/>
                      </a:lnTo>
                      <a:lnTo>
                        <a:pt x="12" y="56"/>
                      </a:lnTo>
                      <a:lnTo>
                        <a:pt x="21" y="56"/>
                      </a:lnTo>
                      <a:lnTo>
                        <a:pt x="29" y="56"/>
                      </a:lnTo>
                      <a:lnTo>
                        <a:pt x="41" y="56"/>
                      </a:lnTo>
                      <a:lnTo>
                        <a:pt x="50" y="56"/>
                      </a:lnTo>
                      <a:lnTo>
                        <a:pt x="65" y="56"/>
                      </a:lnTo>
                      <a:lnTo>
                        <a:pt x="74" y="56"/>
                      </a:lnTo>
                      <a:lnTo>
                        <a:pt x="85" y="56"/>
                      </a:lnTo>
                      <a:lnTo>
                        <a:pt x="94" y="56"/>
                      </a:lnTo>
                      <a:lnTo>
                        <a:pt x="103" y="56"/>
                      </a:lnTo>
                      <a:lnTo>
                        <a:pt x="115" y="53"/>
                      </a:lnTo>
                      <a:lnTo>
                        <a:pt x="124" y="53"/>
                      </a:lnTo>
                      <a:lnTo>
                        <a:pt x="135" y="53"/>
                      </a:lnTo>
                      <a:lnTo>
                        <a:pt x="141" y="53"/>
                      </a:lnTo>
                      <a:lnTo>
                        <a:pt x="150" y="53"/>
                      </a:lnTo>
                      <a:lnTo>
                        <a:pt x="150" y="0"/>
                      </a:lnTo>
                      <a:lnTo>
                        <a:pt x="141" y="0"/>
                      </a:lnTo>
                      <a:lnTo>
                        <a:pt x="132" y="0"/>
                      </a:lnTo>
                      <a:lnTo>
                        <a:pt x="124" y="0"/>
                      </a:lnTo>
                      <a:lnTo>
                        <a:pt x="115" y="0"/>
                      </a:lnTo>
                      <a:lnTo>
                        <a:pt x="103" y="3"/>
                      </a:lnTo>
                      <a:lnTo>
                        <a:pt x="97" y="3"/>
                      </a:lnTo>
                      <a:lnTo>
                        <a:pt x="85" y="3"/>
                      </a:lnTo>
                      <a:lnTo>
                        <a:pt x="79" y="3"/>
                      </a:lnTo>
                      <a:lnTo>
                        <a:pt x="68" y="3"/>
                      </a:lnTo>
                      <a:lnTo>
                        <a:pt x="59" y="3"/>
                      </a:lnTo>
                      <a:lnTo>
                        <a:pt x="47" y="3"/>
                      </a:lnTo>
                      <a:lnTo>
                        <a:pt x="38" y="3"/>
                      </a:lnTo>
                      <a:lnTo>
                        <a:pt x="29" y="3"/>
                      </a:lnTo>
                      <a:lnTo>
                        <a:pt x="18" y="3"/>
                      </a:lnTo>
                      <a:lnTo>
                        <a:pt x="9" y="0"/>
                      </a:lnTo>
                      <a:lnTo>
                        <a:pt x="0" y="0"/>
                      </a:lnTo>
                    </a:path>
                  </a:pathLst>
                </a:custGeom>
                <a:solidFill>
                  <a:srgbClr val="E5E5E5"/>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89" name="Freeform 37"/>
                <p:cNvSpPr/>
                <p:nvPr/>
              </p:nvSpPr>
              <p:spPr bwMode="auto">
                <a:xfrm>
                  <a:off x="2480" y="3860"/>
                  <a:ext cx="1151" cy="180"/>
                </a:xfrm>
                <a:custGeom>
                  <a:avLst/>
                  <a:gdLst>
                    <a:gd name="T0" fmla="*/ 635 w 1151"/>
                    <a:gd name="T1" fmla="*/ 179 h 180"/>
                    <a:gd name="T2" fmla="*/ 718 w 1151"/>
                    <a:gd name="T3" fmla="*/ 176 h 180"/>
                    <a:gd name="T4" fmla="*/ 797 w 1151"/>
                    <a:gd name="T5" fmla="*/ 170 h 180"/>
                    <a:gd name="T6" fmla="*/ 871 w 1151"/>
                    <a:gd name="T7" fmla="*/ 164 h 180"/>
                    <a:gd name="T8" fmla="*/ 938 w 1151"/>
                    <a:gd name="T9" fmla="*/ 153 h 180"/>
                    <a:gd name="T10" fmla="*/ 1000 w 1151"/>
                    <a:gd name="T11" fmla="*/ 144 h 180"/>
                    <a:gd name="T12" fmla="*/ 1050 w 1151"/>
                    <a:gd name="T13" fmla="*/ 129 h 180"/>
                    <a:gd name="T14" fmla="*/ 1091 w 1151"/>
                    <a:gd name="T15" fmla="*/ 117 h 180"/>
                    <a:gd name="T16" fmla="*/ 1121 w 1151"/>
                    <a:gd name="T17" fmla="*/ 103 h 180"/>
                    <a:gd name="T18" fmla="*/ 1141 w 1151"/>
                    <a:gd name="T19" fmla="*/ 88 h 180"/>
                    <a:gd name="T20" fmla="*/ 1150 w 1151"/>
                    <a:gd name="T21" fmla="*/ 76 h 180"/>
                    <a:gd name="T22" fmla="*/ 1141 w 1151"/>
                    <a:gd name="T23" fmla="*/ 62 h 180"/>
                    <a:gd name="T24" fmla="*/ 1121 w 1151"/>
                    <a:gd name="T25" fmla="*/ 50 h 180"/>
                    <a:gd name="T26" fmla="*/ 1091 w 1151"/>
                    <a:gd name="T27" fmla="*/ 35 h 180"/>
                    <a:gd name="T28" fmla="*/ 1050 w 1151"/>
                    <a:gd name="T29" fmla="*/ 29 h 180"/>
                    <a:gd name="T30" fmla="*/ 1000 w 1151"/>
                    <a:gd name="T31" fmla="*/ 21 h 180"/>
                    <a:gd name="T32" fmla="*/ 938 w 1151"/>
                    <a:gd name="T33" fmla="*/ 12 h 180"/>
                    <a:gd name="T34" fmla="*/ 871 w 1151"/>
                    <a:gd name="T35" fmla="*/ 9 h 180"/>
                    <a:gd name="T36" fmla="*/ 797 w 1151"/>
                    <a:gd name="T37" fmla="*/ 3 h 180"/>
                    <a:gd name="T38" fmla="*/ 718 w 1151"/>
                    <a:gd name="T39" fmla="*/ 3 h 180"/>
                    <a:gd name="T40" fmla="*/ 635 w 1151"/>
                    <a:gd name="T41" fmla="*/ 0 h 180"/>
                    <a:gd name="T42" fmla="*/ 544 w 1151"/>
                    <a:gd name="T43" fmla="*/ 0 h 180"/>
                    <a:gd name="T44" fmla="*/ 459 w 1151"/>
                    <a:gd name="T45" fmla="*/ 0 h 180"/>
                    <a:gd name="T46" fmla="*/ 376 w 1151"/>
                    <a:gd name="T47" fmla="*/ 3 h 180"/>
                    <a:gd name="T48" fmla="*/ 303 w 1151"/>
                    <a:gd name="T49" fmla="*/ 9 h 180"/>
                    <a:gd name="T50" fmla="*/ 229 w 1151"/>
                    <a:gd name="T51" fmla="*/ 12 h 180"/>
                    <a:gd name="T52" fmla="*/ 171 w 1151"/>
                    <a:gd name="T53" fmla="*/ 18 h 180"/>
                    <a:gd name="T54" fmla="*/ 115 w 1151"/>
                    <a:gd name="T55" fmla="*/ 26 h 180"/>
                    <a:gd name="T56" fmla="*/ 71 w 1151"/>
                    <a:gd name="T57" fmla="*/ 35 h 180"/>
                    <a:gd name="T58" fmla="*/ 38 w 1151"/>
                    <a:gd name="T59" fmla="*/ 47 h 180"/>
                    <a:gd name="T60" fmla="*/ 12 w 1151"/>
                    <a:gd name="T61" fmla="*/ 56 h 180"/>
                    <a:gd name="T62" fmla="*/ 3 w 1151"/>
                    <a:gd name="T63" fmla="*/ 70 h 180"/>
                    <a:gd name="T64" fmla="*/ 6 w 1151"/>
                    <a:gd name="T65" fmla="*/ 82 h 180"/>
                    <a:gd name="T66" fmla="*/ 21 w 1151"/>
                    <a:gd name="T67" fmla="*/ 100 h 180"/>
                    <a:gd name="T68" fmla="*/ 47 w 1151"/>
                    <a:gd name="T69" fmla="*/ 112 h 180"/>
                    <a:gd name="T70" fmla="*/ 82 w 1151"/>
                    <a:gd name="T71" fmla="*/ 126 h 180"/>
                    <a:gd name="T72" fmla="*/ 132 w 1151"/>
                    <a:gd name="T73" fmla="*/ 138 h 180"/>
                    <a:gd name="T74" fmla="*/ 191 w 1151"/>
                    <a:gd name="T75" fmla="*/ 150 h 180"/>
                    <a:gd name="T76" fmla="*/ 253 w 1151"/>
                    <a:gd name="T77" fmla="*/ 161 h 180"/>
                    <a:gd name="T78" fmla="*/ 326 w 1151"/>
                    <a:gd name="T79" fmla="*/ 167 h 180"/>
                    <a:gd name="T80" fmla="*/ 403 w 1151"/>
                    <a:gd name="T81" fmla="*/ 173 h 180"/>
                    <a:gd name="T82" fmla="*/ 488 w 1151"/>
                    <a:gd name="T83" fmla="*/ 179 h 180"/>
                    <a:gd name="T84" fmla="*/ 574 w 1151"/>
                    <a:gd name="T85" fmla="*/ 17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 h="180">
                      <a:moveTo>
                        <a:pt x="574" y="179"/>
                      </a:moveTo>
                      <a:lnTo>
                        <a:pt x="606" y="179"/>
                      </a:lnTo>
                      <a:lnTo>
                        <a:pt x="635" y="179"/>
                      </a:lnTo>
                      <a:lnTo>
                        <a:pt x="662" y="179"/>
                      </a:lnTo>
                      <a:lnTo>
                        <a:pt x="691" y="176"/>
                      </a:lnTo>
                      <a:lnTo>
                        <a:pt x="718" y="176"/>
                      </a:lnTo>
                      <a:lnTo>
                        <a:pt x="747" y="173"/>
                      </a:lnTo>
                      <a:lnTo>
                        <a:pt x="774" y="173"/>
                      </a:lnTo>
                      <a:lnTo>
                        <a:pt x="797" y="170"/>
                      </a:lnTo>
                      <a:lnTo>
                        <a:pt x="824" y="167"/>
                      </a:lnTo>
                      <a:lnTo>
                        <a:pt x="847" y="167"/>
                      </a:lnTo>
                      <a:lnTo>
                        <a:pt x="871" y="164"/>
                      </a:lnTo>
                      <a:lnTo>
                        <a:pt x="897" y="161"/>
                      </a:lnTo>
                      <a:lnTo>
                        <a:pt x="921" y="158"/>
                      </a:lnTo>
                      <a:lnTo>
                        <a:pt x="938" y="153"/>
                      </a:lnTo>
                      <a:lnTo>
                        <a:pt x="959" y="150"/>
                      </a:lnTo>
                      <a:lnTo>
                        <a:pt x="979" y="147"/>
                      </a:lnTo>
                      <a:lnTo>
                        <a:pt x="1000" y="144"/>
                      </a:lnTo>
                      <a:lnTo>
                        <a:pt x="1018" y="138"/>
                      </a:lnTo>
                      <a:lnTo>
                        <a:pt x="1035" y="135"/>
                      </a:lnTo>
                      <a:lnTo>
                        <a:pt x="1050" y="129"/>
                      </a:lnTo>
                      <a:lnTo>
                        <a:pt x="1068" y="126"/>
                      </a:lnTo>
                      <a:lnTo>
                        <a:pt x="1079" y="123"/>
                      </a:lnTo>
                      <a:lnTo>
                        <a:pt x="1091" y="117"/>
                      </a:lnTo>
                      <a:lnTo>
                        <a:pt x="1103" y="112"/>
                      </a:lnTo>
                      <a:lnTo>
                        <a:pt x="1112" y="106"/>
                      </a:lnTo>
                      <a:lnTo>
                        <a:pt x="1121" y="103"/>
                      </a:lnTo>
                      <a:lnTo>
                        <a:pt x="1129" y="100"/>
                      </a:lnTo>
                      <a:lnTo>
                        <a:pt x="1138" y="94"/>
                      </a:lnTo>
                      <a:lnTo>
                        <a:pt x="1141" y="88"/>
                      </a:lnTo>
                      <a:lnTo>
                        <a:pt x="1144" y="82"/>
                      </a:lnTo>
                      <a:lnTo>
                        <a:pt x="1147" y="79"/>
                      </a:lnTo>
                      <a:lnTo>
                        <a:pt x="1150" y="76"/>
                      </a:lnTo>
                      <a:lnTo>
                        <a:pt x="1147" y="70"/>
                      </a:lnTo>
                      <a:lnTo>
                        <a:pt x="1144" y="65"/>
                      </a:lnTo>
                      <a:lnTo>
                        <a:pt x="1141" y="62"/>
                      </a:lnTo>
                      <a:lnTo>
                        <a:pt x="1138" y="56"/>
                      </a:lnTo>
                      <a:lnTo>
                        <a:pt x="1129" y="53"/>
                      </a:lnTo>
                      <a:lnTo>
                        <a:pt x="1121" y="50"/>
                      </a:lnTo>
                      <a:lnTo>
                        <a:pt x="1112" y="47"/>
                      </a:lnTo>
                      <a:lnTo>
                        <a:pt x="1103" y="41"/>
                      </a:lnTo>
                      <a:lnTo>
                        <a:pt x="1091" y="35"/>
                      </a:lnTo>
                      <a:lnTo>
                        <a:pt x="1079" y="35"/>
                      </a:lnTo>
                      <a:lnTo>
                        <a:pt x="1068" y="32"/>
                      </a:lnTo>
                      <a:lnTo>
                        <a:pt x="1050" y="29"/>
                      </a:lnTo>
                      <a:lnTo>
                        <a:pt x="1035" y="26"/>
                      </a:lnTo>
                      <a:lnTo>
                        <a:pt x="1018" y="23"/>
                      </a:lnTo>
                      <a:lnTo>
                        <a:pt x="1000" y="21"/>
                      </a:lnTo>
                      <a:lnTo>
                        <a:pt x="979" y="18"/>
                      </a:lnTo>
                      <a:lnTo>
                        <a:pt x="959" y="18"/>
                      </a:lnTo>
                      <a:lnTo>
                        <a:pt x="938" y="12"/>
                      </a:lnTo>
                      <a:lnTo>
                        <a:pt x="921" y="12"/>
                      </a:lnTo>
                      <a:lnTo>
                        <a:pt x="897" y="12"/>
                      </a:lnTo>
                      <a:lnTo>
                        <a:pt x="871" y="9"/>
                      </a:lnTo>
                      <a:lnTo>
                        <a:pt x="847" y="9"/>
                      </a:lnTo>
                      <a:lnTo>
                        <a:pt x="824" y="6"/>
                      </a:lnTo>
                      <a:lnTo>
                        <a:pt x="797" y="3"/>
                      </a:lnTo>
                      <a:lnTo>
                        <a:pt x="774" y="3"/>
                      </a:lnTo>
                      <a:lnTo>
                        <a:pt x="747" y="3"/>
                      </a:lnTo>
                      <a:lnTo>
                        <a:pt x="718" y="3"/>
                      </a:lnTo>
                      <a:lnTo>
                        <a:pt x="691" y="0"/>
                      </a:lnTo>
                      <a:lnTo>
                        <a:pt x="662" y="0"/>
                      </a:lnTo>
                      <a:lnTo>
                        <a:pt x="635" y="0"/>
                      </a:lnTo>
                      <a:lnTo>
                        <a:pt x="606" y="0"/>
                      </a:lnTo>
                      <a:lnTo>
                        <a:pt x="574" y="0"/>
                      </a:lnTo>
                      <a:lnTo>
                        <a:pt x="544" y="0"/>
                      </a:lnTo>
                      <a:lnTo>
                        <a:pt x="515" y="0"/>
                      </a:lnTo>
                      <a:lnTo>
                        <a:pt x="488" y="0"/>
                      </a:lnTo>
                      <a:lnTo>
                        <a:pt x="459" y="0"/>
                      </a:lnTo>
                      <a:lnTo>
                        <a:pt x="429" y="3"/>
                      </a:lnTo>
                      <a:lnTo>
                        <a:pt x="403" y="3"/>
                      </a:lnTo>
                      <a:lnTo>
                        <a:pt x="376" y="3"/>
                      </a:lnTo>
                      <a:lnTo>
                        <a:pt x="353" y="3"/>
                      </a:lnTo>
                      <a:lnTo>
                        <a:pt x="326" y="6"/>
                      </a:lnTo>
                      <a:lnTo>
                        <a:pt x="303" y="9"/>
                      </a:lnTo>
                      <a:lnTo>
                        <a:pt x="279" y="9"/>
                      </a:lnTo>
                      <a:lnTo>
                        <a:pt x="253" y="12"/>
                      </a:lnTo>
                      <a:lnTo>
                        <a:pt x="229" y="12"/>
                      </a:lnTo>
                      <a:lnTo>
                        <a:pt x="212" y="12"/>
                      </a:lnTo>
                      <a:lnTo>
                        <a:pt x="191" y="18"/>
                      </a:lnTo>
                      <a:lnTo>
                        <a:pt x="171" y="18"/>
                      </a:lnTo>
                      <a:lnTo>
                        <a:pt x="150" y="21"/>
                      </a:lnTo>
                      <a:lnTo>
                        <a:pt x="132" y="23"/>
                      </a:lnTo>
                      <a:lnTo>
                        <a:pt x="115" y="26"/>
                      </a:lnTo>
                      <a:lnTo>
                        <a:pt x="100" y="29"/>
                      </a:lnTo>
                      <a:lnTo>
                        <a:pt x="82" y="32"/>
                      </a:lnTo>
                      <a:lnTo>
                        <a:pt x="71" y="35"/>
                      </a:lnTo>
                      <a:lnTo>
                        <a:pt x="59" y="35"/>
                      </a:lnTo>
                      <a:lnTo>
                        <a:pt x="47" y="41"/>
                      </a:lnTo>
                      <a:lnTo>
                        <a:pt x="38" y="47"/>
                      </a:lnTo>
                      <a:lnTo>
                        <a:pt x="29" y="50"/>
                      </a:lnTo>
                      <a:lnTo>
                        <a:pt x="21" y="53"/>
                      </a:lnTo>
                      <a:lnTo>
                        <a:pt x="12" y="56"/>
                      </a:lnTo>
                      <a:lnTo>
                        <a:pt x="9" y="62"/>
                      </a:lnTo>
                      <a:lnTo>
                        <a:pt x="6" y="65"/>
                      </a:lnTo>
                      <a:lnTo>
                        <a:pt x="3" y="70"/>
                      </a:lnTo>
                      <a:lnTo>
                        <a:pt x="0" y="76"/>
                      </a:lnTo>
                      <a:lnTo>
                        <a:pt x="3" y="79"/>
                      </a:lnTo>
                      <a:lnTo>
                        <a:pt x="6" y="82"/>
                      </a:lnTo>
                      <a:lnTo>
                        <a:pt x="9" y="88"/>
                      </a:lnTo>
                      <a:lnTo>
                        <a:pt x="12" y="94"/>
                      </a:lnTo>
                      <a:lnTo>
                        <a:pt x="21" y="100"/>
                      </a:lnTo>
                      <a:lnTo>
                        <a:pt x="29" y="103"/>
                      </a:lnTo>
                      <a:lnTo>
                        <a:pt x="38" y="106"/>
                      </a:lnTo>
                      <a:lnTo>
                        <a:pt x="47" y="112"/>
                      </a:lnTo>
                      <a:lnTo>
                        <a:pt x="59" y="117"/>
                      </a:lnTo>
                      <a:lnTo>
                        <a:pt x="71" y="123"/>
                      </a:lnTo>
                      <a:lnTo>
                        <a:pt x="82" y="126"/>
                      </a:lnTo>
                      <a:lnTo>
                        <a:pt x="100" y="129"/>
                      </a:lnTo>
                      <a:lnTo>
                        <a:pt x="115" y="135"/>
                      </a:lnTo>
                      <a:lnTo>
                        <a:pt x="132" y="138"/>
                      </a:lnTo>
                      <a:lnTo>
                        <a:pt x="150" y="144"/>
                      </a:lnTo>
                      <a:lnTo>
                        <a:pt x="171" y="147"/>
                      </a:lnTo>
                      <a:lnTo>
                        <a:pt x="191" y="150"/>
                      </a:lnTo>
                      <a:lnTo>
                        <a:pt x="212" y="153"/>
                      </a:lnTo>
                      <a:lnTo>
                        <a:pt x="229" y="158"/>
                      </a:lnTo>
                      <a:lnTo>
                        <a:pt x="253" y="161"/>
                      </a:lnTo>
                      <a:lnTo>
                        <a:pt x="279" y="164"/>
                      </a:lnTo>
                      <a:lnTo>
                        <a:pt x="303" y="167"/>
                      </a:lnTo>
                      <a:lnTo>
                        <a:pt x="326" y="167"/>
                      </a:lnTo>
                      <a:lnTo>
                        <a:pt x="353" y="170"/>
                      </a:lnTo>
                      <a:lnTo>
                        <a:pt x="376" y="173"/>
                      </a:lnTo>
                      <a:lnTo>
                        <a:pt x="403" y="173"/>
                      </a:lnTo>
                      <a:lnTo>
                        <a:pt x="429" y="176"/>
                      </a:lnTo>
                      <a:lnTo>
                        <a:pt x="459" y="176"/>
                      </a:lnTo>
                      <a:lnTo>
                        <a:pt x="488" y="179"/>
                      </a:lnTo>
                      <a:lnTo>
                        <a:pt x="515" y="179"/>
                      </a:lnTo>
                      <a:lnTo>
                        <a:pt x="544" y="179"/>
                      </a:lnTo>
                      <a:lnTo>
                        <a:pt x="574" y="179"/>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0" name="Freeform 38"/>
                <p:cNvSpPr/>
                <p:nvPr/>
              </p:nvSpPr>
              <p:spPr bwMode="auto">
                <a:xfrm>
                  <a:off x="2568" y="3874"/>
                  <a:ext cx="995" cy="119"/>
                </a:xfrm>
                <a:custGeom>
                  <a:avLst/>
                  <a:gdLst>
                    <a:gd name="T0" fmla="*/ 988 w 995"/>
                    <a:gd name="T1" fmla="*/ 9 h 119"/>
                    <a:gd name="T2" fmla="*/ 976 w 995"/>
                    <a:gd name="T3" fmla="*/ 18 h 119"/>
                    <a:gd name="T4" fmla="*/ 953 w 995"/>
                    <a:gd name="T5" fmla="*/ 27 h 119"/>
                    <a:gd name="T6" fmla="*/ 920 w 995"/>
                    <a:gd name="T7" fmla="*/ 38 h 119"/>
                    <a:gd name="T8" fmla="*/ 879 w 995"/>
                    <a:gd name="T9" fmla="*/ 47 h 119"/>
                    <a:gd name="T10" fmla="*/ 829 w 995"/>
                    <a:gd name="T11" fmla="*/ 53 h 119"/>
                    <a:gd name="T12" fmla="*/ 776 w 995"/>
                    <a:gd name="T13" fmla="*/ 62 h 119"/>
                    <a:gd name="T14" fmla="*/ 712 w 995"/>
                    <a:gd name="T15" fmla="*/ 68 h 119"/>
                    <a:gd name="T16" fmla="*/ 647 w 995"/>
                    <a:gd name="T17" fmla="*/ 71 h 119"/>
                    <a:gd name="T18" fmla="*/ 573 w 995"/>
                    <a:gd name="T19" fmla="*/ 71 h 119"/>
                    <a:gd name="T20" fmla="*/ 497 w 995"/>
                    <a:gd name="T21" fmla="*/ 74 h 119"/>
                    <a:gd name="T22" fmla="*/ 423 w 995"/>
                    <a:gd name="T23" fmla="*/ 71 h 119"/>
                    <a:gd name="T24" fmla="*/ 350 w 995"/>
                    <a:gd name="T25" fmla="*/ 68 h 119"/>
                    <a:gd name="T26" fmla="*/ 282 w 995"/>
                    <a:gd name="T27" fmla="*/ 68 h 119"/>
                    <a:gd name="T28" fmla="*/ 218 w 995"/>
                    <a:gd name="T29" fmla="*/ 59 h 119"/>
                    <a:gd name="T30" fmla="*/ 162 w 995"/>
                    <a:gd name="T31" fmla="*/ 53 h 119"/>
                    <a:gd name="T32" fmla="*/ 112 w 995"/>
                    <a:gd name="T33" fmla="*/ 44 h 119"/>
                    <a:gd name="T34" fmla="*/ 68 w 995"/>
                    <a:gd name="T35" fmla="*/ 38 h 119"/>
                    <a:gd name="T36" fmla="*/ 38 w 995"/>
                    <a:gd name="T37" fmla="*/ 27 h 119"/>
                    <a:gd name="T38" fmla="*/ 15 w 995"/>
                    <a:gd name="T39" fmla="*/ 18 h 119"/>
                    <a:gd name="T40" fmla="*/ 3 w 995"/>
                    <a:gd name="T41" fmla="*/ 9 h 119"/>
                    <a:gd name="T42" fmla="*/ 0 w 995"/>
                    <a:gd name="T43" fmla="*/ 41 h 119"/>
                    <a:gd name="T44" fmla="*/ 6 w 995"/>
                    <a:gd name="T45" fmla="*/ 53 h 119"/>
                    <a:gd name="T46" fmla="*/ 21 w 995"/>
                    <a:gd name="T47" fmla="*/ 65 h 119"/>
                    <a:gd name="T48" fmla="*/ 50 w 995"/>
                    <a:gd name="T49" fmla="*/ 74 h 119"/>
                    <a:gd name="T50" fmla="*/ 85 w 995"/>
                    <a:gd name="T51" fmla="*/ 83 h 119"/>
                    <a:gd name="T52" fmla="*/ 132 w 995"/>
                    <a:gd name="T53" fmla="*/ 91 h 119"/>
                    <a:gd name="T54" fmla="*/ 182 w 995"/>
                    <a:gd name="T55" fmla="*/ 97 h 119"/>
                    <a:gd name="T56" fmla="*/ 241 w 995"/>
                    <a:gd name="T57" fmla="*/ 106 h 119"/>
                    <a:gd name="T58" fmla="*/ 309 w 995"/>
                    <a:gd name="T59" fmla="*/ 112 h 119"/>
                    <a:gd name="T60" fmla="*/ 376 w 995"/>
                    <a:gd name="T61" fmla="*/ 118 h 119"/>
                    <a:gd name="T62" fmla="*/ 450 w 995"/>
                    <a:gd name="T63" fmla="*/ 118 h 119"/>
                    <a:gd name="T64" fmla="*/ 526 w 995"/>
                    <a:gd name="T65" fmla="*/ 118 h 119"/>
                    <a:gd name="T66" fmla="*/ 603 w 995"/>
                    <a:gd name="T67" fmla="*/ 118 h 119"/>
                    <a:gd name="T68" fmla="*/ 673 w 995"/>
                    <a:gd name="T69" fmla="*/ 112 h 119"/>
                    <a:gd name="T70" fmla="*/ 738 w 995"/>
                    <a:gd name="T71" fmla="*/ 109 h 119"/>
                    <a:gd name="T72" fmla="*/ 800 w 995"/>
                    <a:gd name="T73" fmla="*/ 103 h 119"/>
                    <a:gd name="T74" fmla="*/ 850 w 995"/>
                    <a:gd name="T75" fmla="*/ 97 h 119"/>
                    <a:gd name="T76" fmla="*/ 897 w 995"/>
                    <a:gd name="T77" fmla="*/ 89 h 119"/>
                    <a:gd name="T78" fmla="*/ 932 w 995"/>
                    <a:gd name="T79" fmla="*/ 80 h 119"/>
                    <a:gd name="T80" fmla="*/ 965 w 995"/>
                    <a:gd name="T81" fmla="*/ 68 h 119"/>
                    <a:gd name="T82" fmla="*/ 982 w 995"/>
                    <a:gd name="T83" fmla="*/ 59 h 119"/>
                    <a:gd name="T84" fmla="*/ 994 w 995"/>
                    <a:gd name="T85" fmla="*/ 47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5" h="119">
                      <a:moveTo>
                        <a:pt x="991" y="0"/>
                      </a:moveTo>
                      <a:lnTo>
                        <a:pt x="991" y="3"/>
                      </a:lnTo>
                      <a:lnTo>
                        <a:pt x="988" y="9"/>
                      </a:lnTo>
                      <a:lnTo>
                        <a:pt x="985" y="9"/>
                      </a:lnTo>
                      <a:lnTo>
                        <a:pt x="982" y="15"/>
                      </a:lnTo>
                      <a:lnTo>
                        <a:pt x="976" y="18"/>
                      </a:lnTo>
                      <a:lnTo>
                        <a:pt x="968" y="21"/>
                      </a:lnTo>
                      <a:lnTo>
                        <a:pt x="959" y="24"/>
                      </a:lnTo>
                      <a:lnTo>
                        <a:pt x="953" y="27"/>
                      </a:lnTo>
                      <a:lnTo>
                        <a:pt x="941" y="32"/>
                      </a:lnTo>
                      <a:lnTo>
                        <a:pt x="932" y="35"/>
                      </a:lnTo>
                      <a:lnTo>
                        <a:pt x="920" y="38"/>
                      </a:lnTo>
                      <a:lnTo>
                        <a:pt x="909" y="38"/>
                      </a:lnTo>
                      <a:lnTo>
                        <a:pt x="894" y="41"/>
                      </a:lnTo>
                      <a:lnTo>
                        <a:pt x="879" y="47"/>
                      </a:lnTo>
                      <a:lnTo>
                        <a:pt x="865" y="50"/>
                      </a:lnTo>
                      <a:lnTo>
                        <a:pt x="847" y="53"/>
                      </a:lnTo>
                      <a:lnTo>
                        <a:pt x="829" y="53"/>
                      </a:lnTo>
                      <a:lnTo>
                        <a:pt x="812" y="56"/>
                      </a:lnTo>
                      <a:lnTo>
                        <a:pt x="794" y="59"/>
                      </a:lnTo>
                      <a:lnTo>
                        <a:pt x="776" y="62"/>
                      </a:lnTo>
                      <a:lnTo>
                        <a:pt x="753" y="62"/>
                      </a:lnTo>
                      <a:lnTo>
                        <a:pt x="735" y="65"/>
                      </a:lnTo>
                      <a:lnTo>
                        <a:pt x="712" y="68"/>
                      </a:lnTo>
                      <a:lnTo>
                        <a:pt x="691" y="68"/>
                      </a:lnTo>
                      <a:lnTo>
                        <a:pt x="671" y="68"/>
                      </a:lnTo>
                      <a:lnTo>
                        <a:pt x="647" y="71"/>
                      </a:lnTo>
                      <a:lnTo>
                        <a:pt x="621" y="71"/>
                      </a:lnTo>
                      <a:lnTo>
                        <a:pt x="597" y="71"/>
                      </a:lnTo>
                      <a:lnTo>
                        <a:pt x="573" y="71"/>
                      </a:lnTo>
                      <a:lnTo>
                        <a:pt x="550" y="71"/>
                      </a:lnTo>
                      <a:lnTo>
                        <a:pt x="526" y="74"/>
                      </a:lnTo>
                      <a:lnTo>
                        <a:pt x="497" y="74"/>
                      </a:lnTo>
                      <a:lnTo>
                        <a:pt x="471" y="74"/>
                      </a:lnTo>
                      <a:lnTo>
                        <a:pt x="447" y="71"/>
                      </a:lnTo>
                      <a:lnTo>
                        <a:pt x="423" y="71"/>
                      </a:lnTo>
                      <a:lnTo>
                        <a:pt x="397" y="71"/>
                      </a:lnTo>
                      <a:lnTo>
                        <a:pt x="373" y="71"/>
                      </a:lnTo>
                      <a:lnTo>
                        <a:pt x="350" y="68"/>
                      </a:lnTo>
                      <a:lnTo>
                        <a:pt x="323" y="68"/>
                      </a:lnTo>
                      <a:lnTo>
                        <a:pt x="306" y="68"/>
                      </a:lnTo>
                      <a:lnTo>
                        <a:pt x="282" y="68"/>
                      </a:lnTo>
                      <a:lnTo>
                        <a:pt x="259" y="62"/>
                      </a:lnTo>
                      <a:lnTo>
                        <a:pt x="238" y="62"/>
                      </a:lnTo>
                      <a:lnTo>
                        <a:pt x="218" y="59"/>
                      </a:lnTo>
                      <a:lnTo>
                        <a:pt x="197" y="56"/>
                      </a:lnTo>
                      <a:lnTo>
                        <a:pt x="182" y="53"/>
                      </a:lnTo>
                      <a:lnTo>
                        <a:pt x="162" y="53"/>
                      </a:lnTo>
                      <a:lnTo>
                        <a:pt x="144" y="50"/>
                      </a:lnTo>
                      <a:lnTo>
                        <a:pt x="126" y="47"/>
                      </a:lnTo>
                      <a:lnTo>
                        <a:pt x="112" y="44"/>
                      </a:lnTo>
                      <a:lnTo>
                        <a:pt x="97" y="41"/>
                      </a:lnTo>
                      <a:lnTo>
                        <a:pt x="82" y="38"/>
                      </a:lnTo>
                      <a:lnTo>
                        <a:pt x="68" y="38"/>
                      </a:lnTo>
                      <a:lnTo>
                        <a:pt x="59" y="32"/>
                      </a:lnTo>
                      <a:lnTo>
                        <a:pt x="47" y="30"/>
                      </a:lnTo>
                      <a:lnTo>
                        <a:pt x="38" y="27"/>
                      </a:lnTo>
                      <a:lnTo>
                        <a:pt x="29" y="24"/>
                      </a:lnTo>
                      <a:lnTo>
                        <a:pt x="21" y="24"/>
                      </a:lnTo>
                      <a:lnTo>
                        <a:pt x="15" y="18"/>
                      </a:lnTo>
                      <a:lnTo>
                        <a:pt x="9" y="15"/>
                      </a:lnTo>
                      <a:lnTo>
                        <a:pt x="3" y="12"/>
                      </a:lnTo>
                      <a:lnTo>
                        <a:pt x="3" y="9"/>
                      </a:lnTo>
                      <a:lnTo>
                        <a:pt x="0" y="9"/>
                      </a:lnTo>
                      <a:lnTo>
                        <a:pt x="0" y="6"/>
                      </a:lnTo>
                      <a:lnTo>
                        <a:pt x="0" y="41"/>
                      </a:lnTo>
                      <a:lnTo>
                        <a:pt x="0" y="47"/>
                      </a:lnTo>
                      <a:lnTo>
                        <a:pt x="3" y="50"/>
                      </a:lnTo>
                      <a:lnTo>
                        <a:pt x="6" y="53"/>
                      </a:lnTo>
                      <a:lnTo>
                        <a:pt x="9" y="56"/>
                      </a:lnTo>
                      <a:lnTo>
                        <a:pt x="15" y="62"/>
                      </a:lnTo>
                      <a:lnTo>
                        <a:pt x="21" y="65"/>
                      </a:lnTo>
                      <a:lnTo>
                        <a:pt x="32" y="68"/>
                      </a:lnTo>
                      <a:lnTo>
                        <a:pt x="38" y="71"/>
                      </a:lnTo>
                      <a:lnTo>
                        <a:pt x="50" y="74"/>
                      </a:lnTo>
                      <a:lnTo>
                        <a:pt x="59" y="77"/>
                      </a:lnTo>
                      <a:lnTo>
                        <a:pt x="71" y="83"/>
                      </a:lnTo>
                      <a:lnTo>
                        <a:pt x="85" y="83"/>
                      </a:lnTo>
                      <a:lnTo>
                        <a:pt x="100" y="86"/>
                      </a:lnTo>
                      <a:lnTo>
                        <a:pt x="115" y="89"/>
                      </a:lnTo>
                      <a:lnTo>
                        <a:pt x="132" y="91"/>
                      </a:lnTo>
                      <a:lnTo>
                        <a:pt x="147" y="94"/>
                      </a:lnTo>
                      <a:lnTo>
                        <a:pt x="165" y="97"/>
                      </a:lnTo>
                      <a:lnTo>
                        <a:pt x="182" y="97"/>
                      </a:lnTo>
                      <a:lnTo>
                        <a:pt x="203" y="103"/>
                      </a:lnTo>
                      <a:lnTo>
                        <a:pt x="221" y="103"/>
                      </a:lnTo>
                      <a:lnTo>
                        <a:pt x="241" y="106"/>
                      </a:lnTo>
                      <a:lnTo>
                        <a:pt x="265" y="109"/>
                      </a:lnTo>
                      <a:lnTo>
                        <a:pt x="288" y="112"/>
                      </a:lnTo>
                      <a:lnTo>
                        <a:pt x="309" y="112"/>
                      </a:lnTo>
                      <a:lnTo>
                        <a:pt x="329" y="112"/>
                      </a:lnTo>
                      <a:lnTo>
                        <a:pt x="353" y="115"/>
                      </a:lnTo>
                      <a:lnTo>
                        <a:pt x="376" y="118"/>
                      </a:lnTo>
                      <a:lnTo>
                        <a:pt x="403" y="118"/>
                      </a:lnTo>
                      <a:lnTo>
                        <a:pt x="426" y="118"/>
                      </a:lnTo>
                      <a:lnTo>
                        <a:pt x="450" y="118"/>
                      </a:lnTo>
                      <a:lnTo>
                        <a:pt x="476" y="118"/>
                      </a:lnTo>
                      <a:lnTo>
                        <a:pt x="503" y="118"/>
                      </a:lnTo>
                      <a:lnTo>
                        <a:pt x="526" y="118"/>
                      </a:lnTo>
                      <a:lnTo>
                        <a:pt x="556" y="118"/>
                      </a:lnTo>
                      <a:lnTo>
                        <a:pt x="576" y="118"/>
                      </a:lnTo>
                      <a:lnTo>
                        <a:pt x="603" y="118"/>
                      </a:lnTo>
                      <a:lnTo>
                        <a:pt x="626" y="118"/>
                      </a:lnTo>
                      <a:lnTo>
                        <a:pt x="650" y="115"/>
                      </a:lnTo>
                      <a:lnTo>
                        <a:pt x="673" y="112"/>
                      </a:lnTo>
                      <a:lnTo>
                        <a:pt x="691" y="112"/>
                      </a:lnTo>
                      <a:lnTo>
                        <a:pt x="715" y="112"/>
                      </a:lnTo>
                      <a:lnTo>
                        <a:pt x="738" y="109"/>
                      </a:lnTo>
                      <a:lnTo>
                        <a:pt x="759" y="109"/>
                      </a:lnTo>
                      <a:lnTo>
                        <a:pt x="779" y="106"/>
                      </a:lnTo>
                      <a:lnTo>
                        <a:pt x="800" y="103"/>
                      </a:lnTo>
                      <a:lnTo>
                        <a:pt x="815" y="100"/>
                      </a:lnTo>
                      <a:lnTo>
                        <a:pt x="832" y="97"/>
                      </a:lnTo>
                      <a:lnTo>
                        <a:pt x="850" y="97"/>
                      </a:lnTo>
                      <a:lnTo>
                        <a:pt x="865" y="94"/>
                      </a:lnTo>
                      <a:lnTo>
                        <a:pt x="882" y="91"/>
                      </a:lnTo>
                      <a:lnTo>
                        <a:pt x="897" y="89"/>
                      </a:lnTo>
                      <a:lnTo>
                        <a:pt x="912" y="83"/>
                      </a:lnTo>
                      <a:lnTo>
                        <a:pt x="923" y="83"/>
                      </a:lnTo>
                      <a:lnTo>
                        <a:pt x="932" y="80"/>
                      </a:lnTo>
                      <a:lnTo>
                        <a:pt x="944" y="77"/>
                      </a:lnTo>
                      <a:lnTo>
                        <a:pt x="953" y="71"/>
                      </a:lnTo>
                      <a:lnTo>
                        <a:pt x="965" y="68"/>
                      </a:lnTo>
                      <a:lnTo>
                        <a:pt x="970" y="68"/>
                      </a:lnTo>
                      <a:lnTo>
                        <a:pt x="976" y="62"/>
                      </a:lnTo>
                      <a:lnTo>
                        <a:pt x="982" y="59"/>
                      </a:lnTo>
                      <a:lnTo>
                        <a:pt x="988" y="56"/>
                      </a:lnTo>
                      <a:lnTo>
                        <a:pt x="991" y="53"/>
                      </a:lnTo>
                      <a:lnTo>
                        <a:pt x="994" y="47"/>
                      </a:lnTo>
                      <a:lnTo>
                        <a:pt x="994" y="44"/>
                      </a:lnTo>
                      <a:lnTo>
                        <a:pt x="991" y="0"/>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1" name="Freeform 39"/>
                <p:cNvSpPr/>
                <p:nvPr/>
              </p:nvSpPr>
              <p:spPr bwMode="auto">
                <a:xfrm>
                  <a:off x="2795" y="3948"/>
                  <a:ext cx="521" cy="42"/>
                </a:xfrm>
                <a:custGeom>
                  <a:avLst/>
                  <a:gdLst>
                    <a:gd name="T0" fmla="*/ 0 w 521"/>
                    <a:gd name="T1" fmla="*/ 32 h 42"/>
                    <a:gd name="T2" fmla="*/ 24 w 521"/>
                    <a:gd name="T3" fmla="*/ 32 h 42"/>
                    <a:gd name="T4" fmla="*/ 47 w 521"/>
                    <a:gd name="T5" fmla="*/ 35 h 42"/>
                    <a:gd name="T6" fmla="*/ 82 w 521"/>
                    <a:gd name="T7" fmla="*/ 38 h 42"/>
                    <a:gd name="T8" fmla="*/ 112 w 521"/>
                    <a:gd name="T9" fmla="*/ 38 h 42"/>
                    <a:gd name="T10" fmla="*/ 153 w 521"/>
                    <a:gd name="T11" fmla="*/ 38 h 42"/>
                    <a:gd name="T12" fmla="*/ 188 w 521"/>
                    <a:gd name="T13" fmla="*/ 41 h 42"/>
                    <a:gd name="T14" fmla="*/ 226 w 521"/>
                    <a:gd name="T15" fmla="*/ 41 h 42"/>
                    <a:gd name="T16" fmla="*/ 270 w 521"/>
                    <a:gd name="T17" fmla="*/ 41 h 42"/>
                    <a:gd name="T18" fmla="*/ 308 w 521"/>
                    <a:gd name="T19" fmla="*/ 41 h 42"/>
                    <a:gd name="T20" fmla="*/ 347 w 521"/>
                    <a:gd name="T21" fmla="*/ 38 h 42"/>
                    <a:gd name="T22" fmla="*/ 385 w 521"/>
                    <a:gd name="T23" fmla="*/ 38 h 42"/>
                    <a:gd name="T24" fmla="*/ 420 w 521"/>
                    <a:gd name="T25" fmla="*/ 38 h 42"/>
                    <a:gd name="T26" fmla="*/ 452 w 521"/>
                    <a:gd name="T27" fmla="*/ 38 h 42"/>
                    <a:gd name="T28" fmla="*/ 482 w 521"/>
                    <a:gd name="T29" fmla="*/ 35 h 42"/>
                    <a:gd name="T30" fmla="*/ 505 w 521"/>
                    <a:gd name="T31" fmla="*/ 32 h 42"/>
                    <a:gd name="T32" fmla="*/ 520 w 521"/>
                    <a:gd name="T33" fmla="*/ 32 h 42"/>
                    <a:gd name="T34" fmla="*/ 514 w 521"/>
                    <a:gd name="T35" fmla="*/ 3 h 42"/>
                    <a:gd name="T36" fmla="*/ 491 w 521"/>
                    <a:gd name="T37" fmla="*/ 3 h 42"/>
                    <a:gd name="T38" fmla="*/ 470 w 521"/>
                    <a:gd name="T39" fmla="*/ 6 h 42"/>
                    <a:gd name="T40" fmla="*/ 441 w 521"/>
                    <a:gd name="T41" fmla="*/ 9 h 42"/>
                    <a:gd name="T42" fmla="*/ 414 w 521"/>
                    <a:gd name="T43" fmla="*/ 9 h 42"/>
                    <a:gd name="T44" fmla="*/ 382 w 521"/>
                    <a:gd name="T45" fmla="*/ 9 h 42"/>
                    <a:gd name="T46" fmla="*/ 350 w 521"/>
                    <a:gd name="T47" fmla="*/ 9 h 42"/>
                    <a:gd name="T48" fmla="*/ 314 w 521"/>
                    <a:gd name="T49" fmla="*/ 9 h 42"/>
                    <a:gd name="T50" fmla="*/ 279 w 521"/>
                    <a:gd name="T51" fmla="*/ 9 h 42"/>
                    <a:gd name="T52" fmla="*/ 241 w 521"/>
                    <a:gd name="T53" fmla="*/ 9 h 42"/>
                    <a:gd name="T54" fmla="*/ 206 w 521"/>
                    <a:gd name="T55" fmla="*/ 9 h 42"/>
                    <a:gd name="T56" fmla="*/ 165 w 521"/>
                    <a:gd name="T57" fmla="*/ 9 h 42"/>
                    <a:gd name="T58" fmla="*/ 129 w 521"/>
                    <a:gd name="T59" fmla="*/ 9 h 42"/>
                    <a:gd name="T60" fmla="*/ 91 w 521"/>
                    <a:gd name="T61" fmla="*/ 6 h 42"/>
                    <a:gd name="T62" fmla="*/ 53 w 521"/>
                    <a:gd name="T63" fmla="*/ 3 h 42"/>
                    <a:gd name="T64" fmla="*/ 18 w 521"/>
                    <a:gd name="T6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21" h="42">
                      <a:moveTo>
                        <a:pt x="0" y="0"/>
                      </a:moveTo>
                      <a:lnTo>
                        <a:pt x="0" y="32"/>
                      </a:lnTo>
                      <a:lnTo>
                        <a:pt x="9" y="32"/>
                      </a:lnTo>
                      <a:lnTo>
                        <a:pt x="24" y="32"/>
                      </a:lnTo>
                      <a:lnTo>
                        <a:pt x="35" y="35"/>
                      </a:lnTo>
                      <a:lnTo>
                        <a:pt x="47" y="35"/>
                      </a:lnTo>
                      <a:lnTo>
                        <a:pt x="65" y="35"/>
                      </a:lnTo>
                      <a:lnTo>
                        <a:pt x="82" y="38"/>
                      </a:lnTo>
                      <a:lnTo>
                        <a:pt x="97" y="38"/>
                      </a:lnTo>
                      <a:lnTo>
                        <a:pt x="112" y="38"/>
                      </a:lnTo>
                      <a:lnTo>
                        <a:pt x="132" y="38"/>
                      </a:lnTo>
                      <a:lnTo>
                        <a:pt x="153" y="38"/>
                      </a:lnTo>
                      <a:lnTo>
                        <a:pt x="167" y="38"/>
                      </a:lnTo>
                      <a:lnTo>
                        <a:pt x="188" y="41"/>
                      </a:lnTo>
                      <a:lnTo>
                        <a:pt x="209" y="41"/>
                      </a:lnTo>
                      <a:lnTo>
                        <a:pt x="226" y="41"/>
                      </a:lnTo>
                      <a:lnTo>
                        <a:pt x="250" y="41"/>
                      </a:lnTo>
                      <a:lnTo>
                        <a:pt x="270" y="41"/>
                      </a:lnTo>
                      <a:lnTo>
                        <a:pt x="291" y="41"/>
                      </a:lnTo>
                      <a:lnTo>
                        <a:pt x="308" y="41"/>
                      </a:lnTo>
                      <a:lnTo>
                        <a:pt x="329" y="41"/>
                      </a:lnTo>
                      <a:lnTo>
                        <a:pt x="347" y="38"/>
                      </a:lnTo>
                      <a:lnTo>
                        <a:pt x="364" y="38"/>
                      </a:lnTo>
                      <a:lnTo>
                        <a:pt x="385" y="38"/>
                      </a:lnTo>
                      <a:lnTo>
                        <a:pt x="402" y="38"/>
                      </a:lnTo>
                      <a:lnTo>
                        <a:pt x="420" y="38"/>
                      </a:lnTo>
                      <a:lnTo>
                        <a:pt x="435" y="38"/>
                      </a:lnTo>
                      <a:lnTo>
                        <a:pt x="452" y="38"/>
                      </a:lnTo>
                      <a:lnTo>
                        <a:pt x="467" y="38"/>
                      </a:lnTo>
                      <a:lnTo>
                        <a:pt x="482" y="35"/>
                      </a:lnTo>
                      <a:lnTo>
                        <a:pt x="491" y="35"/>
                      </a:lnTo>
                      <a:lnTo>
                        <a:pt x="505" y="32"/>
                      </a:lnTo>
                      <a:lnTo>
                        <a:pt x="514" y="32"/>
                      </a:lnTo>
                      <a:lnTo>
                        <a:pt x="520" y="32"/>
                      </a:lnTo>
                      <a:lnTo>
                        <a:pt x="520" y="3"/>
                      </a:lnTo>
                      <a:lnTo>
                        <a:pt x="514" y="3"/>
                      </a:lnTo>
                      <a:lnTo>
                        <a:pt x="502" y="3"/>
                      </a:lnTo>
                      <a:lnTo>
                        <a:pt x="491" y="3"/>
                      </a:lnTo>
                      <a:lnTo>
                        <a:pt x="482" y="3"/>
                      </a:lnTo>
                      <a:lnTo>
                        <a:pt x="470" y="6"/>
                      </a:lnTo>
                      <a:lnTo>
                        <a:pt x="455" y="6"/>
                      </a:lnTo>
                      <a:lnTo>
                        <a:pt x="441" y="9"/>
                      </a:lnTo>
                      <a:lnTo>
                        <a:pt x="426" y="9"/>
                      </a:lnTo>
                      <a:lnTo>
                        <a:pt x="414" y="9"/>
                      </a:lnTo>
                      <a:lnTo>
                        <a:pt x="397" y="9"/>
                      </a:lnTo>
                      <a:lnTo>
                        <a:pt x="382" y="9"/>
                      </a:lnTo>
                      <a:lnTo>
                        <a:pt x="364" y="9"/>
                      </a:lnTo>
                      <a:lnTo>
                        <a:pt x="350" y="9"/>
                      </a:lnTo>
                      <a:lnTo>
                        <a:pt x="332" y="9"/>
                      </a:lnTo>
                      <a:lnTo>
                        <a:pt x="314" y="9"/>
                      </a:lnTo>
                      <a:lnTo>
                        <a:pt x="297" y="9"/>
                      </a:lnTo>
                      <a:lnTo>
                        <a:pt x="279" y="9"/>
                      </a:lnTo>
                      <a:lnTo>
                        <a:pt x="259" y="9"/>
                      </a:lnTo>
                      <a:lnTo>
                        <a:pt x="241" y="9"/>
                      </a:lnTo>
                      <a:lnTo>
                        <a:pt x="223" y="9"/>
                      </a:lnTo>
                      <a:lnTo>
                        <a:pt x="206" y="9"/>
                      </a:lnTo>
                      <a:lnTo>
                        <a:pt x="185" y="9"/>
                      </a:lnTo>
                      <a:lnTo>
                        <a:pt x="165" y="9"/>
                      </a:lnTo>
                      <a:lnTo>
                        <a:pt x="147" y="9"/>
                      </a:lnTo>
                      <a:lnTo>
                        <a:pt x="129" y="9"/>
                      </a:lnTo>
                      <a:lnTo>
                        <a:pt x="109" y="6"/>
                      </a:lnTo>
                      <a:lnTo>
                        <a:pt x="91" y="6"/>
                      </a:lnTo>
                      <a:lnTo>
                        <a:pt x="71" y="3"/>
                      </a:lnTo>
                      <a:lnTo>
                        <a:pt x="53" y="3"/>
                      </a:lnTo>
                      <a:lnTo>
                        <a:pt x="35" y="3"/>
                      </a:lnTo>
                      <a:lnTo>
                        <a:pt x="18" y="0"/>
                      </a:lnTo>
                      <a:lnTo>
                        <a:pt x="0" y="0"/>
                      </a:lnTo>
                    </a:path>
                  </a:pathLst>
                </a:custGeom>
                <a:solidFill>
                  <a:srgbClr val="8C8C8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2" name="Freeform 40"/>
                <p:cNvSpPr/>
                <p:nvPr/>
              </p:nvSpPr>
              <p:spPr bwMode="auto">
                <a:xfrm>
                  <a:off x="2833" y="3951"/>
                  <a:ext cx="442" cy="36"/>
                </a:xfrm>
                <a:custGeom>
                  <a:avLst/>
                  <a:gdLst>
                    <a:gd name="T0" fmla="*/ 0 w 442"/>
                    <a:gd name="T1" fmla="*/ 29 h 36"/>
                    <a:gd name="T2" fmla="*/ 21 w 442"/>
                    <a:gd name="T3" fmla="*/ 32 h 36"/>
                    <a:gd name="T4" fmla="*/ 44 w 442"/>
                    <a:gd name="T5" fmla="*/ 32 h 36"/>
                    <a:gd name="T6" fmla="*/ 71 w 442"/>
                    <a:gd name="T7" fmla="*/ 32 h 36"/>
                    <a:gd name="T8" fmla="*/ 97 w 442"/>
                    <a:gd name="T9" fmla="*/ 35 h 36"/>
                    <a:gd name="T10" fmla="*/ 129 w 442"/>
                    <a:gd name="T11" fmla="*/ 35 h 36"/>
                    <a:gd name="T12" fmla="*/ 162 w 442"/>
                    <a:gd name="T13" fmla="*/ 35 h 36"/>
                    <a:gd name="T14" fmla="*/ 194 w 442"/>
                    <a:gd name="T15" fmla="*/ 35 h 36"/>
                    <a:gd name="T16" fmla="*/ 226 w 442"/>
                    <a:gd name="T17" fmla="*/ 35 h 36"/>
                    <a:gd name="T18" fmla="*/ 259 w 442"/>
                    <a:gd name="T19" fmla="*/ 35 h 36"/>
                    <a:gd name="T20" fmla="*/ 291 w 442"/>
                    <a:gd name="T21" fmla="*/ 35 h 36"/>
                    <a:gd name="T22" fmla="*/ 320 w 442"/>
                    <a:gd name="T23" fmla="*/ 35 h 36"/>
                    <a:gd name="T24" fmla="*/ 353 w 442"/>
                    <a:gd name="T25" fmla="*/ 35 h 36"/>
                    <a:gd name="T26" fmla="*/ 379 w 442"/>
                    <a:gd name="T27" fmla="*/ 35 h 36"/>
                    <a:gd name="T28" fmla="*/ 403 w 442"/>
                    <a:gd name="T29" fmla="*/ 35 h 36"/>
                    <a:gd name="T30" fmla="*/ 420 w 442"/>
                    <a:gd name="T31" fmla="*/ 32 h 36"/>
                    <a:gd name="T32" fmla="*/ 441 w 442"/>
                    <a:gd name="T33" fmla="*/ 32 h 36"/>
                    <a:gd name="T34" fmla="*/ 432 w 442"/>
                    <a:gd name="T35" fmla="*/ 3 h 36"/>
                    <a:gd name="T36" fmla="*/ 415 w 442"/>
                    <a:gd name="T37" fmla="*/ 6 h 36"/>
                    <a:gd name="T38" fmla="*/ 391 w 442"/>
                    <a:gd name="T39" fmla="*/ 6 h 36"/>
                    <a:gd name="T40" fmla="*/ 368 w 442"/>
                    <a:gd name="T41" fmla="*/ 6 h 36"/>
                    <a:gd name="T42" fmla="*/ 341 w 442"/>
                    <a:gd name="T43" fmla="*/ 6 h 36"/>
                    <a:gd name="T44" fmla="*/ 315 w 442"/>
                    <a:gd name="T45" fmla="*/ 6 h 36"/>
                    <a:gd name="T46" fmla="*/ 288 w 442"/>
                    <a:gd name="T47" fmla="*/ 9 h 36"/>
                    <a:gd name="T48" fmla="*/ 256 w 442"/>
                    <a:gd name="T49" fmla="*/ 9 h 36"/>
                    <a:gd name="T50" fmla="*/ 226 w 442"/>
                    <a:gd name="T51" fmla="*/ 9 h 36"/>
                    <a:gd name="T52" fmla="*/ 197 w 442"/>
                    <a:gd name="T53" fmla="*/ 9 h 36"/>
                    <a:gd name="T54" fmla="*/ 168 w 442"/>
                    <a:gd name="T55" fmla="*/ 9 h 36"/>
                    <a:gd name="T56" fmla="*/ 135 w 442"/>
                    <a:gd name="T57" fmla="*/ 6 h 36"/>
                    <a:gd name="T58" fmla="*/ 103 w 442"/>
                    <a:gd name="T59" fmla="*/ 6 h 36"/>
                    <a:gd name="T60" fmla="*/ 76 w 442"/>
                    <a:gd name="T61" fmla="*/ 6 h 36"/>
                    <a:gd name="T62" fmla="*/ 44 w 442"/>
                    <a:gd name="T63" fmla="*/ 3 h 36"/>
                    <a:gd name="T64" fmla="*/ 15 w 442"/>
                    <a:gd name="T65"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2" h="36">
                      <a:moveTo>
                        <a:pt x="0" y="0"/>
                      </a:moveTo>
                      <a:lnTo>
                        <a:pt x="0" y="29"/>
                      </a:lnTo>
                      <a:lnTo>
                        <a:pt x="12" y="32"/>
                      </a:lnTo>
                      <a:lnTo>
                        <a:pt x="21" y="32"/>
                      </a:lnTo>
                      <a:lnTo>
                        <a:pt x="32" y="32"/>
                      </a:lnTo>
                      <a:lnTo>
                        <a:pt x="44" y="32"/>
                      </a:lnTo>
                      <a:lnTo>
                        <a:pt x="56" y="32"/>
                      </a:lnTo>
                      <a:lnTo>
                        <a:pt x="71" y="32"/>
                      </a:lnTo>
                      <a:lnTo>
                        <a:pt x="82" y="32"/>
                      </a:lnTo>
                      <a:lnTo>
                        <a:pt x="97" y="35"/>
                      </a:lnTo>
                      <a:lnTo>
                        <a:pt x="115" y="35"/>
                      </a:lnTo>
                      <a:lnTo>
                        <a:pt x="129" y="35"/>
                      </a:lnTo>
                      <a:lnTo>
                        <a:pt x="144" y="35"/>
                      </a:lnTo>
                      <a:lnTo>
                        <a:pt x="162" y="35"/>
                      </a:lnTo>
                      <a:lnTo>
                        <a:pt x="176" y="35"/>
                      </a:lnTo>
                      <a:lnTo>
                        <a:pt x="194" y="35"/>
                      </a:lnTo>
                      <a:lnTo>
                        <a:pt x="209" y="35"/>
                      </a:lnTo>
                      <a:lnTo>
                        <a:pt x="226" y="35"/>
                      </a:lnTo>
                      <a:lnTo>
                        <a:pt x="244" y="35"/>
                      </a:lnTo>
                      <a:lnTo>
                        <a:pt x="259" y="35"/>
                      </a:lnTo>
                      <a:lnTo>
                        <a:pt x="276" y="35"/>
                      </a:lnTo>
                      <a:lnTo>
                        <a:pt x="291" y="35"/>
                      </a:lnTo>
                      <a:lnTo>
                        <a:pt x="306" y="35"/>
                      </a:lnTo>
                      <a:lnTo>
                        <a:pt x="320" y="35"/>
                      </a:lnTo>
                      <a:lnTo>
                        <a:pt x="335" y="35"/>
                      </a:lnTo>
                      <a:lnTo>
                        <a:pt x="353" y="35"/>
                      </a:lnTo>
                      <a:lnTo>
                        <a:pt x="365" y="35"/>
                      </a:lnTo>
                      <a:lnTo>
                        <a:pt x="379" y="35"/>
                      </a:lnTo>
                      <a:lnTo>
                        <a:pt x="388" y="35"/>
                      </a:lnTo>
                      <a:lnTo>
                        <a:pt x="403" y="35"/>
                      </a:lnTo>
                      <a:lnTo>
                        <a:pt x="415" y="35"/>
                      </a:lnTo>
                      <a:lnTo>
                        <a:pt x="420" y="32"/>
                      </a:lnTo>
                      <a:lnTo>
                        <a:pt x="432" y="32"/>
                      </a:lnTo>
                      <a:lnTo>
                        <a:pt x="441" y="32"/>
                      </a:lnTo>
                      <a:lnTo>
                        <a:pt x="441" y="3"/>
                      </a:lnTo>
                      <a:lnTo>
                        <a:pt x="432" y="3"/>
                      </a:lnTo>
                      <a:lnTo>
                        <a:pt x="420" y="3"/>
                      </a:lnTo>
                      <a:lnTo>
                        <a:pt x="415" y="6"/>
                      </a:lnTo>
                      <a:lnTo>
                        <a:pt x="403" y="6"/>
                      </a:lnTo>
                      <a:lnTo>
                        <a:pt x="391" y="6"/>
                      </a:lnTo>
                      <a:lnTo>
                        <a:pt x="379" y="6"/>
                      </a:lnTo>
                      <a:lnTo>
                        <a:pt x="368" y="6"/>
                      </a:lnTo>
                      <a:lnTo>
                        <a:pt x="356" y="6"/>
                      </a:lnTo>
                      <a:lnTo>
                        <a:pt x="341" y="6"/>
                      </a:lnTo>
                      <a:lnTo>
                        <a:pt x="329" y="6"/>
                      </a:lnTo>
                      <a:lnTo>
                        <a:pt x="315" y="6"/>
                      </a:lnTo>
                      <a:lnTo>
                        <a:pt x="303" y="9"/>
                      </a:lnTo>
                      <a:lnTo>
                        <a:pt x="288" y="9"/>
                      </a:lnTo>
                      <a:lnTo>
                        <a:pt x="273" y="9"/>
                      </a:lnTo>
                      <a:lnTo>
                        <a:pt x="256" y="9"/>
                      </a:lnTo>
                      <a:lnTo>
                        <a:pt x="244" y="9"/>
                      </a:lnTo>
                      <a:lnTo>
                        <a:pt x="226" y="9"/>
                      </a:lnTo>
                      <a:lnTo>
                        <a:pt x="212" y="9"/>
                      </a:lnTo>
                      <a:lnTo>
                        <a:pt x="197" y="9"/>
                      </a:lnTo>
                      <a:lnTo>
                        <a:pt x="182" y="9"/>
                      </a:lnTo>
                      <a:lnTo>
                        <a:pt x="168" y="9"/>
                      </a:lnTo>
                      <a:lnTo>
                        <a:pt x="150" y="6"/>
                      </a:lnTo>
                      <a:lnTo>
                        <a:pt x="135" y="6"/>
                      </a:lnTo>
                      <a:lnTo>
                        <a:pt x="121" y="6"/>
                      </a:lnTo>
                      <a:lnTo>
                        <a:pt x="103" y="6"/>
                      </a:lnTo>
                      <a:lnTo>
                        <a:pt x="88" y="6"/>
                      </a:lnTo>
                      <a:lnTo>
                        <a:pt x="76" y="6"/>
                      </a:lnTo>
                      <a:lnTo>
                        <a:pt x="59" y="6"/>
                      </a:lnTo>
                      <a:lnTo>
                        <a:pt x="44" y="3"/>
                      </a:lnTo>
                      <a:lnTo>
                        <a:pt x="26" y="3"/>
                      </a:lnTo>
                      <a:lnTo>
                        <a:pt x="15" y="3"/>
                      </a:lnTo>
                      <a:lnTo>
                        <a:pt x="0" y="0"/>
                      </a:lnTo>
                    </a:path>
                  </a:pathLst>
                </a:custGeom>
                <a:solidFill>
                  <a:srgbClr val="999999"/>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3" name="Freeform 41"/>
                <p:cNvSpPr/>
                <p:nvPr/>
              </p:nvSpPr>
              <p:spPr bwMode="auto">
                <a:xfrm>
                  <a:off x="2868" y="3957"/>
                  <a:ext cx="374" cy="30"/>
                </a:xfrm>
                <a:custGeom>
                  <a:avLst/>
                  <a:gdLst>
                    <a:gd name="T0" fmla="*/ 0 w 374"/>
                    <a:gd name="T1" fmla="*/ 0 h 30"/>
                    <a:gd name="T2" fmla="*/ 0 w 374"/>
                    <a:gd name="T3" fmla="*/ 26 h 30"/>
                    <a:gd name="T4" fmla="*/ 18 w 374"/>
                    <a:gd name="T5" fmla="*/ 26 h 30"/>
                    <a:gd name="T6" fmla="*/ 35 w 374"/>
                    <a:gd name="T7" fmla="*/ 29 h 30"/>
                    <a:gd name="T8" fmla="*/ 59 w 374"/>
                    <a:gd name="T9" fmla="*/ 29 h 30"/>
                    <a:gd name="T10" fmla="*/ 82 w 374"/>
                    <a:gd name="T11" fmla="*/ 29 h 30"/>
                    <a:gd name="T12" fmla="*/ 106 w 374"/>
                    <a:gd name="T13" fmla="*/ 29 h 30"/>
                    <a:gd name="T14" fmla="*/ 132 w 374"/>
                    <a:gd name="T15" fmla="*/ 29 h 30"/>
                    <a:gd name="T16" fmla="*/ 159 w 374"/>
                    <a:gd name="T17" fmla="*/ 29 h 30"/>
                    <a:gd name="T18" fmla="*/ 182 w 374"/>
                    <a:gd name="T19" fmla="*/ 29 h 30"/>
                    <a:gd name="T20" fmla="*/ 209 w 374"/>
                    <a:gd name="T21" fmla="*/ 29 h 30"/>
                    <a:gd name="T22" fmla="*/ 235 w 374"/>
                    <a:gd name="T23" fmla="*/ 29 h 30"/>
                    <a:gd name="T24" fmla="*/ 261 w 374"/>
                    <a:gd name="T25" fmla="*/ 29 h 30"/>
                    <a:gd name="T26" fmla="*/ 288 w 374"/>
                    <a:gd name="T27" fmla="*/ 29 h 30"/>
                    <a:gd name="T28" fmla="*/ 308 w 374"/>
                    <a:gd name="T29" fmla="*/ 29 h 30"/>
                    <a:gd name="T30" fmla="*/ 332 w 374"/>
                    <a:gd name="T31" fmla="*/ 29 h 30"/>
                    <a:gd name="T32" fmla="*/ 350 w 374"/>
                    <a:gd name="T33" fmla="*/ 29 h 30"/>
                    <a:gd name="T34" fmla="*/ 373 w 374"/>
                    <a:gd name="T35" fmla="*/ 29 h 30"/>
                    <a:gd name="T36" fmla="*/ 373 w 374"/>
                    <a:gd name="T37" fmla="*/ 3 h 30"/>
                    <a:gd name="T38" fmla="*/ 352 w 374"/>
                    <a:gd name="T39" fmla="*/ 3 h 30"/>
                    <a:gd name="T40" fmla="*/ 335 w 374"/>
                    <a:gd name="T41" fmla="*/ 3 h 30"/>
                    <a:gd name="T42" fmla="*/ 314 w 374"/>
                    <a:gd name="T43" fmla="*/ 3 h 30"/>
                    <a:gd name="T44" fmla="*/ 294 w 374"/>
                    <a:gd name="T45" fmla="*/ 3 h 30"/>
                    <a:gd name="T46" fmla="*/ 267 w 374"/>
                    <a:gd name="T47" fmla="*/ 6 h 30"/>
                    <a:gd name="T48" fmla="*/ 247 w 374"/>
                    <a:gd name="T49" fmla="*/ 6 h 30"/>
                    <a:gd name="T50" fmla="*/ 220 w 374"/>
                    <a:gd name="T51" fmla="*/ 6 h 30"/>
                    <a:gd name="T52" fmla="*/ 197 w 374"/>
                    <a:gd name="T53" fmla="*/ 6 h 30"/>
                    <a:gd name="T54" fmla="*/ 170 w 374"/>
                    <a:gd name="T55" fmla="*/ 6 h 30"/>
                    <a:gd name="T56" fmla="*/ 150 w 374"/>
                    <a:gd name="T57" fmla="*/ 6 h 30"/>
                    <a:gd name="T58" fmla="*/ 120 w 374"/>
                    <a:gd name="T59" fmla="*/ 6 h 30"/>
                    <a:gd name="T60" fmla="*/ 97 w 374"/>
                    <a:gd name="T61" fmla="*/ 6 h 30"/>
                    <a:gd name="T62" fmla="*/ 70 w 374"/>
                    <a:gd name="T63" fmla="*/ 3 h 30"/>
                    <a:gd name="T64" fmla="*/ 47 w 374"/>
                    <a:gd name="T65" fmla="*/ 3 h 30"/>
                    <a:gd name="T66" fmla="*/ 23 w 374"/>
                    <a:gd name="T67" fmla="*/ 3 h 30"/>
                    <a:gd name="T68" fmla="*/ 0 w 374"/>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74" h="30">
                      <a:moveTo>
                        <a:pt x="0" y="0"/>
                      </a:moveTo>
                      <a:lnTo>
                        <a:pt x="0" y="26"/>
                      </a:lnTo>
                      <a:lnTo>
                        <a:pt x="18" y="26"/>
                      </a:lnTo>
                      <a:lnTo>
                        <a:pt x="35" y="29"/>
                      </a:lnTo>
                      <a:lnTo>
                        <a:pt x="59" y="29"/>
                      </a:lnTo>
                      <a:lnTo>
                        <a:pt x="82" y="29"/>
                      </a:lnTo>
                      <a:lnTo>
                        <a:pt x="106" y="29"/>
                      </a:lnTo>
                      <a:lnTo>
                        <a:pt x="132" y="29"/>
                      </a:lnTo>
                      <a:lnTo>
                        <a:pt x="159" y="29"/>
                      </a:lnTo>
                      <a:lnTo>
                        <a:pt x="182" y="29"/>
                      </a:lnTo>
                      <a:lnTo>
                        <a:pt x="209" y="29"/>
                      </a:lnTo>
                      <a:lnTo>
                        <a:pt x="235" y="29"/>
                      </a:lnTo>
                      <a:lnTo>
                        <a:pt x="261" y="29"/>
                      </a:lnTo>
                      <a:lnTo>
                        <a:pt x="288" y="29"/>
                      </a:lnTo>
                      <a:lnTo>
                        <a:pt x="308" y="29"/>
                      </a:lnTo>
                      <a:lnTo>
                        <a:pt x="332" y="29"/>
                      </a:lnTo>
                      <a:lnTo>
                        <a:pt x="350" y="29"/>
                      </a:lnTo>
                      <a:lnTo>
                        <a:pt x="373" y="29"/>
                      </a:lnTo>
                      <a:lnTo>
                        <a:pt x="373" y="3"/>
                      </a:lnTo>
                      <a:lnTo>
                        <a:pt x="352" y="3"/>
                      </a:lnTo>
                      <a:lnTo>
                        <a:pt x="335" y="3"/>
                      </a:lnTo>
                      <a:lnTo>
                        <a:pt x="314" y="3"/>
                      </a:lnTo>
                      <a:lnTo>
                        <a:pt x="294" y="3"/>
                      </a:lnTo>
                      <a:lnTo>
                        <a:pt x="267" y="6"/>
                      </a:lnTo>
                      <a:lnTo>
                        <a:pt x="247" y="6"/>
                      </a:lnTo>
                      <a:lnTo>
                        <a:pt x="220" y="6"/>
                      </a:lnTo>
                      <a:lnTo>
                        <a:pt x="197" y="6"/>
                      </a:lnTo>
                      <a:lnTo>
                        <a:pt x="170" y="6"/>
                      </a:lnTo>
                      <a:lnTo>
                        <a:pt x="150" y="6"/>
                      </a:lnTo>
                      <a:lnTo>
                        <a:pt x="120" y="6"/>
                      </a:lnTo>
                      <a:lnTo>
                        <a:pt x="97" y="6"/>
                      </a:lnTo>
                      <a:lnTo>
                        <a:pt x="70" y="3"/>
                      </a:lnTo>
                      <a:lnTo>
                        <a:pt x="47" y="3"/>
                      </a:lnTo>
                      <a:lnTo>
                        <a:pt x="23" y="3"/>
                      </a:lnTo>
                      <a:lnTo>
                        <a:pt x="0" y="0"/>
                      </a:lnTo>
                    </a:path>
                  </a:pathLst>
                </a:custGeom>
                <a:solidFill>
                  <a:srgbClr val="A5A5A5"/>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4" name="Freeform 42"/>
                <p:cNvSpPr/>
                <p:nvPr/>
              </p:nvSpPr>
              <p:spPr bwMode="auto">
                <a:xfrm>
                  <a:off x="2897" y="3960"/>
                  <a:ext cx="313" cy="27"/>
                </a:xfrm>
                <a:custGeom>
                  <a:avLst/>
                  <a:gdLst>
                    <a:gd name="T0" fmla="*/ 0 w 313"/>
                    <a:gd name="T1" fmla="*/ 0 h 27"/>
                    <a:gd name="T2" fmla="*/ 0 w 313"/>
                    <a:gd name="T3" fmla="*/ 23 h 27"/>
                    <a:gd name="T4" fmla="*/ 15 w 313"/>
                    <a:gd name="T5" fmla="*/ 23 h 27"/>
                    <a:gd name="T6" fmla="*/ 29 w 313"/>
                    <a:gd name="T7" fmla="*/ 26 h 27"/>
                    <a:gd name="T8" fmla="*/ 50 w 313"/>
                    <a:gd name="T9" fmla="*/ 26 h 27"/>
                    <a:gd name="T10" fmla="*/ 68 w 313"/>
                    <a:gd name="T11" fmla="*/ 26 h 27"/>
                    <a:gd name="T12" fmla="*/ 88 w 313"/>
                    <a:gd name="T13" fmla="*/ 26 h 27"/>
                    <a:gd name="T14" fmla="*/ 109 w 313"/>
                    <a:gd name="T15" fmla="*/ 26 h 27"/>
                    <a:gd name="T16" fmla="*/ 132 w 313"/>
                    <a:gd name="T17" fmla="*/ 26 h 27"/>
                    <a:gd name="T18" fmla="*/ 156 w 313"/>
                    <a:gd name="T19" fmla="*/ 26 h 27"/>
                    <a:gd name="T20" fmla="*/ 177 w 313"/>
                    <a:gd name="T21" fmla="*/ 26 h 27"/>
                    <a:gd name="T22" fmla="*/ 200 w 313"/>
                    <a:gd name="T23" fmla="*/ 26 h 27"/>
                    <a:gd name="T24" fmla="*/ 221 w 313"/>
                    <a:gd name="T25" fmla="*/ 26 h 27"/>
                    <a:gd name="T26" fmla="*/ 241 w 313"/>
                    <a:gd name="T27" fmla="*/ 26 h 27"/>
                    <a:gd name="T28" fmla="*/ 262 w 313"/>
                    <a:gd name="T29" fmla="*/ 26 h 27"/>
                    <a:gd name="T30" fmla="*/ 280 w 313"/>
                    <a:gd name="T31" fmla="*/ 26 h 27"/>
                    <a:gd name="T32" fmla="*/ 294 w 313"/>
                    <a:gd name="T33" fmla="*/ 26 h 27"/>
                    <a:gd name="T34" fmla="*/ 312 w 313"/>
                    <a:gd name="T35" fmla="*/ 26 h 27"/>
                    <a:gd name="T36" fmla="*/ 312 w 313"/>
                    <a:gd name="T37" fmla="*/ 0 h 27"/>
                    <a:gd name="T38" fmla="*/ 294 w 313"/>
                    <a:gd name="T39" fmla="*/ 3 h 27"/>
                    <a:gd name="T40" fmla="*/ 280 w 313"/>
                    <a:gd name="T41" fmla="*/ 3 h 27"/>
                    <a:gd name="T42" fmla="*/ 262 w 313"/>
                    <a:gd name="T43" fmla="*/ 3 h 27"/>
                    <a:gd name="T44" fmla="*/ 244 w 313"/>
                    <a:gd name="T45" fmla="*/ 3 h 27"/>
                    <a:gd name="T46" fmla="*/ 227 w 313"/>
                    <a:gd name="T47" fmla="*/ 3 h 27"/>
                    <a:gd name="T48" fmla="*/ 206 w 313"/>
                    <a:gd name="T49" fmla="*/ 3 h 27"/>
                    <a:gd name="T50" fmla="*/ 185 w 313"/>
                    <a:gd name="T51" fmla="*/ 3 h 27"/>
                    <a:gd name="T52" fmla="*/ 168 w 313"/>
                    <a:gd name="T53" fmla="*/ 3 h 27"/>
                    <a:gd name="T54" fmla="*/ 147 w 313"/>
                    <a:gd name="T55" fmla="*/ 3 h 27"/>
                    <a:gd name="T56" fmla="*/ 127 w 313"/>
                    <a:gd name="T57" fmla="*/ 3 h 27"/>
                    <a:gd name="T58" fmla="*/ 103 w 313"/>
                    <a:gd name="T59" fmla="*/ 3 h 27"/>
                    <a:gd name="T60" fmla="*/ 82 w 313"/>
                    <a:gd name="T61" fmla="*/ 3 h 27"/>
                    <a:gd name="T62" fmla="*/ 62 w 313"/>
                    <a:gd name="T63" fmla="*/ 3 h 27"/>
                    <a:gd name="T64" fmla="*/ 41 w 313"/>
                    <a:gd name="T65" fmla="*/ 3 h 27"/>
                    <a:gd name="T66" fmla="*/ 21 w 313"/>
                    <a:gd name="T67" fmla="*/ 0 h 27"/>
                    <a:gd name="T68" fmla="*/ 0 w 313"/>
                    <a:gd name="T6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13" h="27">
                      <a:moveTo>
                        <a:pt x="0" y="0"/>
                      </a:moveTo>
                      <a:lnTo>
                        <a:pt x="0" y="23"/>
                      </a:lnTo>
                      <a:lnTo>
                        <a:pt x="15" y="23"/>
                      </a:lnTo>
                      <a:lnTo>
                        <a:pt x="29" y="26"/>
                      </a:lnTo>
                      <a:lnTo>
                        <a:pt x="50" y="26"/>
                      </a:lnTo>
                      <a:lnTo>
                        <a:pt x="68" y="26"/>
                      </a:lnTo>
                      <a:lnTo>
                        <a:pt x="88" y="26"/>
                      </a:lnTo>
                      <a:lnTo>
                        <a:pt x="109" y="26"/>
                      </a:lnTo>
                      <a:lnTo>
                        <a:pt x="132" y="26"/>
                      </a:lnTo>
                      <a:lnTo>
                        <a:pt x="156" y="26"/>
                      </a:lnTo>
                      <a:lnTo>
                        <a:pt x="177" y="26"/>
                      </a:lnTo>
                      <a:lnTo>
                        <a:pt x="200" y="26"/>
                      </a:lnTo>
                      <a:lnTo>
                        <a:pt x="221" y="26"/>
                      </a:lnTo>
                      <a:lnTo>
                        <a:pt x="241" y="26"/>
                      </a:lnTo>
                      <a:lnTo>
                        <a:pt x="262" y="26"/>
                      </a:lnTo>
                      <a:lnTo>
                        <a:pt x="280" y="26"/>
                      </a:lnTo>
                      <a:lnTo>
                        <a:pt x="294" y="26"/>
                      </a:lnTo>
                      <a:lnTo>
                        <a:pt x="312" y="26"/>
                      </a:lnTo>
                      <a:lnTo>
                        <a:pt x="312" y="0"/>
                      </a:lnTo>
                      <a:lnTo>
                        <a:pt x="294" y="3"/>
                      </a:lnTo>
                      <a:lnTo>
                        <a:pt x="280" y="3"/>
                      </a:lnTo>
                      <a:lnTo>
                        <a:pt x="262" y="3"/>
                      </a:lnTo>
                      <a:lnTo>
                        <a:pt x="244" y="3"/>
                      </a:lnTo>
                      <a:lnTo>
                        <a:pt x="227" y="3"/>
                      </a:lnTo>
                      <a:lnTo>
                        <a:pt x="206" y="3"/>
                      </a:lnTo>
                      <a:lnTo>
                        <a:pt x="185" y="3"/>
                      </a:lnTo>
                      <a:lnTo>
                        <a:pt x="168" y="3"/>
                      </a:lnTo>
                      <a:lnTo>
                        <a:pt x="147" y="3"/>
                      </a:lnTo>
                      <a:lnTo>
                        <a:pt x="127" y="3"/>
                      </a:lnTo>
                      <a:lnTo>
                        <a:pt x="103" y="3"/>
                      </a:lnTo>
                      <a:lnTo>
                        <a:pt x="82" y="3"/>
                      </a:lnTo>
                      <a:lnTo>
                        <a:pt x="62" y="3"/>
                      </a:lnTo>
                      <a:lnTo>
                        <a:pt x="41" y="3"/>
                      </a:lnTo>
                      <a:lnTo>
                        <a:pt x="21" y="0"/>
                      </a:lnTo>
                      <a:lnTo>
                        <a:pt x="0" y="0"/>
                      </a:lnTo>
                    </a:path>
                  </a:pathLst>
                </a:custGeom>
                <a:solidFill>
                  <a:srgbClr val="B2B2B2"/>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5" name="Freeform 43"/>
                <p:cNvSpPr/>
                <p:nvPr/>
              </p:nvSpPr>
              <p:spPr bwMode="auto">
                <a:xfrm>
                  <a:off x="2921" y="3960"/>
                  <a:ext cx="263" cy="30"/>
                </a:xfrm>
                <a:custGeom>
                  <a:avLst/>
                  <a:gdLst>
                    <a:gd name="T0" fmla="*/ 0 w 263"/>
                    <a:gd name="T1" fmla="*/ 0 h 30"/>
                    <a:gd name="T2" fmla="*/ 0 w 263"/>
                    <a:gd name="T3" fmla="*/ 26 h 30"/>
                    <a:gd name="T4" fmla="*/ 15 w 263"/>
                    <a:gd name="T5" fmla="*/ 26 h 30"/>
                    <a:gd name="T6" fmla="*/ 24 w 263"/>
                    <a:gd name="T7" fmla="*/ 26 h 30"/>
                    <a:gd name="T8" fmla="*/ 41 w 263"/>
                    <a:gd name="T9" fmla="*/ 29 h 30"/>
                    <a:gd name="T10" fmla="*/ 56 w 263"/>
                    <a:gd name="T11" fmla="*/ 29 h 30"/>
                    <a:gd name="T12" fmla="*/ 77 w 263"/>
                    <a:gd name="T13" fmla="*/ 29 h 30"/>
                    <a:gd name="T14" fmla="*/ 91 w 263"/>
                    <a:gd name="T15" fmla="*/ 29 h 30"/>
                    <a:gd name="T16" fmla="*/ 112 w 263"/>
                    <a:gd name="T17" fmla="*/ 29 h 30"/>
                    <a:gd name="T18" fmla="*/ 130 w 263"/>
                    <a:gd name="T19" fmla="*/ 29 h 30"/>
                    <a:gd name="T20" fmla="*/ 147 w 263"/>
                    <a:gd name="T21" fmla="*/ 26 h 30"/>
                    <a:gd name="T22" fmla="*/ 168 w 263"/>
                    <a:gd name="T23" fmla="*/ 26 h 30"/>
                    <a:gd name="T24" fmla="*/ 185 w 263"/>
                    <a:gd name="T25" fmla="*/ 26 h 30"/>
                    <a:gd name="T26" fmla="*/ 203 w 263"/>
                    <a:gd name="T27" fmla="*/ 26 h 30"/>
                    <a:gd name="T28" fmla="*/ 218 w 263"/>
                    <a:gd name="T29" fmla="*/ 26 h 30"/>
                    <a:gd name="T30" fmla="*/ 236 w 263"/>
                    <a:gd name="T31" fmla="*/ 26 h 30"/>
                    <a:gd name="T32" fmla="*/ 247 w 263"/>
                    <a:gd name="T33" fmla="*/ 26 h 30"/>
                    <a:gd name="T34" fmla="*/ 262 w 263"/>
                    <a:gd name="T35" fmla="*/ 26 h 30"/>
                    <a:gd name="T36" fmla="*/ 262 w 263"/>
                    <a:gd name="T37" fmla="*/ 0 h 30"/>
                    <a:gd name="T38" fmla="*/ 247 w 263"/>
                    <a:gd name="T39" fmla="*/ 0 h 30"/>
                    <a:gd name="T40" fmla="*/ 233 w 263"/>
                    <a:gd name="T41" fmla="*/ 3 h 30"/>
                    <a:gd name="T42" fmla="*/ 218 w 263"/>
                    <a:gd name="T43" fmla="*/ 3 h 30"/>
                    <a:gd name="T44" fmla="*/ 203 w 263"/>
                    <a:gd name="T45" fmla="*/ 3 h 30"/>
                    <a:gd name="T46" fmla="*/ 188 w 263"/>
                    <a:gd name="T47" fmla="*/ 3 h 30"/>
                    <a:gd name="T48" fmla="*/ 171 w 263"/>
                    <a:gd name="T49" fmla="*/ 3 h 30"/>
                    <a:gd name="T50" fmla="*/ 153 w 263"/>
                    <a:gd name="T51" fmla="*/ 3 h 30"/>
                    <a:gd name="T52" fmla="*/ 138 w 263"/>
                    <a:gd name="T53" fmla="*/ 3 h 30"/>
                    <a:gd name="T54" fmla="*/ 121 w 263"/>
                    <a:gd name="T55" fmla="*/ 3 h 30"/>
                    <a:gd name="T56" fmla="*/ 103 w 263"/>
                    <a:gd name="T57" fmla="*/ 3 h 30"/>
                    <a:gd name="T58" fmla="*/ 85 w 263"/>
                    <a:gd name="T59" fmla="*/ 3 h 30"/>
                    <a:gd name="T60" fmla="*/ 71 w 263"/>
                    <a:gd name="T61" fmla="*/ 3 h 30"/>
                    <a:gd name="T62" fmla="*/ 50 w 263"/>
                    <a:gd name="T63" fmla="*/ 3 h 30"/>
                    <a:gd name="T64" fmla="*/ 35 w 263"/>
                    <a:gd name="T65" fmla="*/ 3 h 30"/>
                    <a:gd name="T66" fmla="*/ 18 w 263"/>
                    <a:gd name="T67" fmla="*/ 0 h 30"/>
                    <a:gd name="T68" fmla="*/ 0 w 263"/>
                    <a:gd name="T6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3" h="30">
                      <a:moveTo>
                        <a:pt x="0" y="0"/>
                      </a:moveTo>
                      <a:lnTo>
                        <a:pt x="0" y="26"/>
                      </a:lnTo>
                      <a:lnTo>
                        <a:pt x="15" y="26"/>
                      </a:lnTo>
                      <a:lnTo>
                        <a:pt x="24" y="26"/>
                      </a:lnTo>
                      <a:lnTo>
                        <a:pt x="41" y="29"/>
                      </a:lnTo>
                      <a:lnTo>
                        <a:pt x="56" y="29"/>
                      </a:lnTo>
                      <a:lnTo>
                        <a:pt x="77" y="29"/>
                      </a:lnTo>
                      <a:lnTo>
                        <a:pt x="91" y="29"/>
                      </a:lnTo>
                      <a:lnTo>
                        <a:pt x="112" y="29"/>
                      </a:lnTo>
                      <a:lnTo>
                        <a:pt x="130" y="29"/>
                      </a:lnTo>
                      <a:lnTo>
                        <a:pt x="147" y="26"/>
                      </a:lnTo>
                      <a:lnTo>
                        <a:pt x="168" y="26"/>
                      </a:lnTo>
                      <a:lnTo>
                        <a:pt x="185" y="26"/>
                      </a:lnTo>
                      <a:lnTo>
                        <a:pt x="203" y="26"/>
                      </a:lnTo>
                      <a:lnTo>
                        <a:pt x="218" y="26"/>
                      </a:lnTo>
                      <a:lnTo>
                        <a:pt x="236" y="26"/>
                      </a:lnTo>
                      <a:lnTo>
                        <a:pt x="247" y="26"/>
                      </a:lnTo>
                      <a:lnTo>
                        <a:pt x="262" y="26"/>
                      </a:lnTo>
                      <a:lnTo>
                        <a:pt x="262" y="0"/>
                      </a:lnTo>
                      <a:lnTo>
                        <a:pt x="247" y="0"/>
                      </a:lnTo>
                      <a:lnTo>
                        <a:pt x="233" y="3"/>
                      </a:lnTo>
                      <a:lnTo>
                        <a:pt x="218" y="3"/>
                      </a:lnTo>
                      <a:lnTo>
                        <a:pt x="203" y="3"/>
                      </a:lnTo>
                      <a:lnTo>
                        <a:pt x="188" y="3"/>
                      </a:lnTo>
                      <a:lnTo>
                        <a:pt x="171" y="3"/>
                      </a:lnTo>
                      <a:lnTo>
                        <a:pt x="153" y="3"/>
                      </a:lnTo>
                      <a:lnTo>
                        <a:pt x="138" y="3"/>
                      </a:lnTo>
                      <a:lnTo>
                        <a:pt x="121" y="3"/>
                      </a:lnTo>
                      <a:lnTo>
                        <a:pt x="103" y="3"/>
                      </a:lnTo>
                      <a:lnTo>
                        <a:pt x="85" y="3"/>
                      </a:lnTo>
                      <a:lnTo>
                        <a:pt x="71" y="3"/>
                      </a:lnTo>
                      <a:lnTo>
                        <a:pt x="50" y="3"/>
                      </a:lnTo>
                      <a:lnTo>
                        <a:pt x="35" y="3"/>
                      </a:lnTo>
                      <a:lnTo>
                        <a:pt x="18" y="0"/>
                      </a:lnTo>
                      <a:lnTo>
                        <a:pt x="0" y="0"/>
                      </a:lnTo>
                    </a:path>
                  </a:pathLst>
                </a:custGeom>
                <a:solidFill>
                  <a:srgbClr val="BFBFB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6" name="Freeform 44"/>
                <p:cNvSpPr/>
                <p:nvPr/>
              </p:nvSpPr>
              <p:spPr bwMode="auto">
                <a:xfrm>
                  <a:off x="2942" y="3963"/>
                  <a:ext cx="221" cy="27"/>
                </a:xfrm>
                <a:custGeom>
                  <a:avLst/>
                  <a:gdLst>
                    <a:gd name="T0" fmla="*/ 0 w 221"/>
                    <a:gd name="T1" fmla="*/ 0 h 27"/>
                    <a:gd name="T2" fmla="*/ 0 w 221"/>
                    <a:gd name="T3" fmla="*/ 23 h 27"/>
                    <a:gd name="T4" fmla="*/ 12 w 221"/>
                    <a:gd name="T5" fmla="*/ 23 h 27"/>
                    <a:gd name="T6" fmla="*/ 23 w 221"/>
                    <a:gd name="T7" fmla="*/ 23 h 27"/>
                    <a:gd name="T8" fmla="*/ 35 w 221"/>
                    <a:gd name="T9" fmla="*/ 26 h 27"/>
                    <a:gd name="T10" fmla="*/ 50 w 221"/>
                    <a:gd name="T11" fmla="*/ 26 h 27"/>
                    <a:gd name="T12" fmla="*/ 65 w 221"/>
                    <a:gd name="T13" fmla="*/ 26 h 27"/>
                    <a:gd name="T14" fmla="*/ 79 w 221"/>
                    <a:gd name="T15" fmla="*/ 26 h 27"/>
                    <a:gd name="T16" fmla="*/ 94 w 221"/>
                    <a:gd name="T17" fmla="*/ 26 h 27"/>
                    <a:gd name="T18" fmla="*/ 109 w 221"/>
                    <a:gd name="T19" fmla="*/ 26 h 27"/>
                    <a:gd name="T20" fmla="*/ 123 w 221"/>
                    <a:gd name="T21" fmla="*/ 23 h 27"/>
                    <a:gd name="T22" fmla="*/ 141 w 221"/>
                    <a:gd name="T23" fmla="*/ 23 h 27"/>
                    <a:gd name="T24" fmla="*/ 155 w 221"/>
                    <a:gd name="T25" fmla="*/ 23 h 27"/>
                    <a:gd name="T26" fmla="*/ 170 w 221"/>
                    <a:gd name="T27" fmla="*/ 23 h 27"/>
                    <a:gd name="T28" fmla="*/ 185 w 221"/>
                    <a:gd name="T29" fmla="*/ 23 h 27"/>
                    <a:gd name="T30" fmla="*/ 197 w 221"/>
                    <a:gd name="T31" fmla="*/ 23 h 27"/>
                    <a:gd name="T32" fmla="*/ 208 w 221"/>
                    <a:gd name="T33" fmla="*/ 23 h 27"/>
                    <a:gd name="T34" fmla="*/ 220 w 221"/>
                    <a:gd name="T35" fmla="*/ 23 h 27"/>
                    <a:gd name="T36" fmla="*/ 220 w 221"/>
                    <a:gd name="T37" fmla="*/ 0 h 27"/>
                    <a:gd name="T38" fmla="*/ 205 w 221"/>
                    <a:gd name="T39" fmla="*/ 0 h 27"/>
                    <a:gd name="T40" fmla="*/ 194 w 221"/>
                    <a:gd name="T41" fmla="*/ 0 h 27"/>
                    <a:gd name="T42" fmla="*/ 182 w 221"/>
                    <a:gd name="T43" fmla="*/ 0 h 27"/>
                    <a:gd name="T44" fmla="*/ 170 w 221"/>
                    <a:gd name="T45" fmla="*/ 3 h 27"/>
                    <a:gd name="T46" fmla="*/ 155 w 221"/>
                    <a:gd name="T47" fmla="*/ 3 h 27"/>
                    <a:gd name="T48" fmla="*/ 144 w 221"/>
                    <a:gd name="T49" fmla="*/ 3 h 27"/>
                    <a:gd name="T50" fmla="*/ 129 w 221"/>
                    <a:gd name="T51" fmla="*/ 3 h 27"/>
                    <a:gd name="T52" fmla="*/ 117 w 221"/>
                    <a:gd name="T53" fmla="*/ 3 h 27"/>
                    <a:gd name="T54" fmla="*/ 103 w 221"/>
                    <a:gd name="T55" fmla="*/ 3 h 27"/>
                    <a:gd name="T56" fmla="*/ 88 w 221"/>
                    <a:gd name="T57" fmla="*/ 3 h 27"/>
                    <a:gd name="T58" fmla="*/ 73 w 221"/>
                    <a:gd name="T59" fmla="*/ 3 h 27"/>
                    <a:gd name="T60" fmla="*/ 59 w 221"/>
                    <a:gd name="T61" fmla="*/ 3 h 27"/>
                    <a:gd name="T62" fmla="*/ 44 w 221"/>
                    <a:gd name="T63" fmla="*/ 3 h 27"/>
                    <a:gd name="T64" fmla="*/ 29 w 221"/>
                    <a:gd name="T65" fmla="*/ 3 h 27"/>
                    <a:gd name="T66" fmla="*/ 15 w 221"/>
                    <a:gd name="T67" fmla="*/ 0 h 27"/>
                    <a:gd name="T68" fmla="*/ 0 w 221"/>
                    <a:gd name="T6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1" h="27">
                      <a:moveTo>
                        <a:pt x="0" y="0"/>
                      </a:moveTo>
                      <a:lnTo>
                        <a:pt x="0" y="23"/>
                      </a:lnTo>
                      <a:lnTo>
                        <a:pt x="12" y="23"/>
                      </a:lnTo>
                      <a:lnTo>
                        <a:pt x="23" y="23"/>
                      </a:lnTo>
                      <a:lnTo>
                        <a:pt x="35" y="26"/>
                      </a:lnTo>
                      <a:lnTo>
                        <a:pt x="50" y="26"/>
                      </a:lnTo>
                      <a:lnTo>
                        <a:pt x="65" y="26"/>
                      </a:lnTo>
                      <a:lnTo>
                        <a:pt x="79" y="26"/>
                      </a:lnTo>
                      <a:lnTo>
                        <a:pt x="94" y="26"/>
                      </a:lnTo>
                      <a:lnTo>
                        <a:pt x="109" y="26"/>
                      </a:lnTo>
                      <a:lnTo>
                        <a:pt x="123" y="23"/>
                      </a:lnTo>
                      <a:lnTo>
                        <a:pt x="141" y="23"/>
                      </a:lnTo>
                      <a:lnTo>
                        <a:pt x="155" y="23"/>
                      </a:lnTo>
                      <a:lnTo>
                        <a:pt x="170" y="23"/>
                      </a:lnTo>
                      <a:lnTo>
                        <a:pt x="185" y="23"/>
                      </a:lnTo>
                      <a:lnTo>
                        <a:pt x="197" y="23"/>
                      </a:lnTo>
                      <a:lnTo>
                        <a:pt x="208" y="23"/>
                      </a:lnTo>
                      <a:lnTo>
                        <a:pt x="220" y="23"/>
                      </a:lnTo>
                      <a:lnTo>
                        <a:pt x="220" y="0"/>
                      </a:lnTo>
                      <a:lnTo>
                        <a:pt x="205" y="0"/>
                      </a:lnTo>
                      <a:lnTo>
                        <a:pt x="194" y="0"/>
                      </a:lnTo>
                      <a:lnTo>
                        <a:pt x="182" y="0"/>
                      </a:lnTo>
                      <a:lnTo>
                        <a:pt x="170" y="3"/>
                      </a:lnTo>
                      <a:lnTo>
                        <a:pt x="155" y="3"/>
                      </a:lnTo>
                      <a:lnTo>
                        <a:pt x="144" y="3"/>
                      </a:lnTo>
                      <a:lnTo>
                        <a:pt x="129" y="3"/>
                      </a:lnTo>
                      <a:lnTo>
                        <a:pt x="117" y="3"/>
                      </a:lnTo>
                      <a:lnTo>
                        <a:pt x="103" y="3"/>
                      </a:lnTo>
                      <a:lnTo>
                        <a:pt x="88" y="3"/>
                      </a:lnTo>
                      <a:lnTo>
                        <a:pt x="73" y="3"/>
                      </a:lnTo>
                      <a:lnTo>
                        <a:pt x="59" y="3"/>
                      </a:lnTo>
                      <a:lnTo>
                        <a:pt x="44" y="3"/>
                      </a:lnTo>
                      <a:lnTo>
                        <a:pt x="29" y="3"/>
                      </a:lnTo>
                      <a:lnTo>
                        <a:pt x="15" y="0"/>
                      </a:lnTo>
                      <a:lnTo>
                        <a:pt x="0" y="0"/>
                      </a:lnTo>
                    </a:path>
                  </a:pathLst>
                </a:custGeom>
                <a:solidFill>
                  <a:srgbClr val="CCCCC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7" name="Freeform 45"/>
                <p:cNvSpPr/>
                <p:nvPr/>
              </p:nvSpPr>
              <p:spPr bwMode="auto">
                <a:xfrm>
                  <a:off x="2962" y="3963"/>
                  <a:ext cx="183" cy="27"/>
                </a:xfrm>
                <a:custGeom>
                  <a:avLst/>
                  <a:gdLst>
                    <a:gd name="T0" fmla="*/ 0 w 183"/>
                    <a:gd name="T1" fmla="*/ 0 h 27"/>
                    <a:gd name="T2" fmla="*/ 0 w 183"/>
                    <a:gd name="T3" fmla="*/ 23 h 27"/>
                    <a:gd name="T4" fmla="*/ 9 w 183"/>
                    <a:gd name="T5" fmla="*/ 23 h 27"/>
                    <a:gd name="T6" fmla="*/ 18 w 183"/>
                    <a:gd name="T7" fmla="*/ 26 h 27"/>
                    <a:gd name="T8" fmla="*/ 29 w 183"/>
                    <a:gd name="T9" fmla="*/ 26 h 27"/>
                    <a:gd name="T10" fmla="*/ 41 w 183"/>
                    <a:gd name="T11" fmla="*/ 26 h 27"/>
                    <a:gd name="T12" fmla="*/ 53 w 183"/>
                    <a:gd name="T13" fmla="*/ 26 h 27"/>
                    <a:gd name="T14" fmla="*/ 65 w 183"/>
                    <a:gd name="T15" fmla="*/ 26 h 27"/>
                    <a:gd name="T16" fmla="*/ 79 w 183"/>
                    <a:gd name="T17" fmla="*/ 26 h 27"/>
                    <a:gd name="T18" fmla="*/ 91 w 183"/>
                    <a:gd name="T19" fmla="*/ 26 h 27"/>
                    <a:gd name="T20" fmla="*/ 103 w 183"/>
                    <a:gd name="T21" fmla="*/ 23 h 27"/>
                    <a:gd name="T22" fmla="*/ 117 w 183"/>
                    <a:gd name="T23" fmla="*/ 23 h 27"/>
                    <a:gd name="T24" fmla="*/ 126 w 183"/>
                    <a:gd name="T25" fmla="*/ 23 h 27"/>
                    <a:gd name="T26" fmla="*/ 141 w 183"/>
                    <a:gd name="T27" fmla="*/ 23 h 27"/>
                    <a:gd name="T28" fmla="*/ 153 w 183"/>
                    <a:gd name="T29" fmla="*/ 23 h 27"/>
                    <a:gd name="T30" fmla="*/ 164 w 183"/>
                    <a:gd name="T31" fmla="*/ 23 h 27"/>
                    <a:gd name="T32" fmla="*/ 170 w 183"/>
                    <a:gd name="T33" fmla="*/ 23 h 27"/>
                    <a:gd name="T34" fmla="*/ 182 w 183"/>
                    <a:gd name="T35" fmla="*/ 23 h 27"/>
                    <a:gd name="T36" fmla="*/ 182 w 183"/>
                    <a:gd name="T37" fmla="*/ 0 h 27"/>
                    <a:gd name="T38" fmla="*/ 170 w 183"/>
                    <a:gd name="T39" fmla="*/ 0 h 27"/>
                    <a:gd name="T40" fmla="*/ 161 w 183"/>
                    <a:gd name="T41" fmla="*/ 0 h 27"/>
                    <a:gd name="T42" fmla="*/ 150 w 183"/>
                    <a:gd name="T43" fmla="*/ 0 h 27"/>
                    <a:gd name="T44" fmla="*/ 141 w 183"/>
                    <a:gd name="T45" fmla="*/ 3 h 27"/>
                    <a:gd name="T46" fmla="*/ 126 w 183"/>
                    <a:gd name="T47" fmla="*/ 3 h 27"/>
                    <a:gd name="T48" fmla="*/ 117 w 183"/>
                    <a:gd name="T49" fmla="*/ 3 h 27"/>
                    <a:gd name="T50" fmla="*/ 106 w 183"/>
                    <a:gd name="T51" fmla="*/ 3 h 27"/>
                    <a:gd name="T52" fmla="*/ 94 w 183"/>
                    <a:gd name="T53" fmla="*/ 3 h 27"/>
                    <a:gd name="T54" fmla="*/ 82 w 183"/>
                    <a:gd name="T55" fmla="*/ 3 h 27"/>
                    <a:gd name="T56" fmla="*/ 73 w 183"/>
                    <a:gd name="T57" fmla="*/ 3 h 27"/>
                    <a:gd name="T58" fmla="*/ 59 w 183"/>
                    <a:gd name="T59" fmla="*/ 3 h 27"/>
                    <a:gd name="T60" fmla="*/ 47 w 183"/>
                    <a:gd name="T61" fmla="*/ 3 h 27"/>
                    <a:gd name="T62" fmla="*/ 35 w 183"/>
                    <a:gd name="T63" fmla="*/ 3 h 27"/>
                    <a:gd name="T64" fmla="*/ 23 w 183"/>
                    <a:gd name="T65" fmla="*/ 3 h 27"/>
                    <a:gd name="T66" fmla="*/ 12 w 183"/>
                    <a:gd name="T67" fmla="*/ 0 h 27"/>
                    <a:gd name="T68" fmla="*/ 0 w 183"/>
                    <a:gd name="T6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3" h="27">
                      <a:moveTo>
                        <a:pt x="0" y="0"/>
                      </a:moveTo>
                      <a:lnTo>
                        <a:pt x="0" y="23"/>
                      </a:lnTo>
                      <a:lnTo>
                        <a:pt x="9" y="23"/>
                      </a:lnTo>
                      <a:lnTo>
                        <a:pt x="18" y="26"/>
                      </a:lnTo>
                      <a:lnTo>
                        <a:pt x="29" y="26"/>
                      </a:lnTo>
                      <a:lnTo>
                        <a:pt x="41" y="26"/>
                      </a:lnTo>
                      <a:lnTo>
                        <a:pt x="53" y="26"/>
                      </a:lnTo>
                      <a:lnTo>
                        <a:pt x="65" y="26"/>
                      </a:lnTo>
                      <a:lnTo>
                        <a:pt x="79" y="26"/>
                      </a:lnTo>
                      <a:lnTo>
                        <a:pt x="91" y="26"/>
                      </a:lnTo>
                      <a:lnTo>
                        <a:pt x="103" y="23"/>
                      </a:lnTo>
                      <a:lnTo>
                        <a:pt x="117" y="23"/>
                      </a:lnTo>
                      <a:lnTo>
                        <a:pt x="126" y="23"/>
                      </a:lnTo>
                      <a:lnTo>
                        <a:pt x="141" y="23"/>
                      </a:lnTo>
                      <a:lnTo>
                        <a:pt x="153" y="23"/>
                      </a:lnTo>
                      <a:lnTo>
                        <a:pt x="164" y="23"/>
                      </a:lnTo>
                      <a:lnTo>
                        <a:pt x="170" y="23"/>
                      </a:lnTo>
                      <a:lnTo>
                        <a:pt x="182" y="23"/>
                      </a:lnTo>
                      <a:lnTo>
                        <a:pt x="182" y="0"/>
                      </a:lnTo>
                      <a:lnTo>
                        <a:pt x="170" y="0"/>
                      </a:lnTo>
                      <a:lnTo>
                        <a:pt x="161" y="0"/>
                      </a:lnTo>
                      <a:lnTo>
                        <a:pt x="150" y="0"/>
                      </a:lnTo>
                      <a:lnTo>
                        <a:pt x="141" y="3"/>
                      </a:lnTo>
                      <a:lnTo>
                        <a:pt x="126" y="3"/>
                      </a:lnTo>
                      <a:lnTo>
                        <a:pt x="117" y="3"/>
                      </a:lnTo>
                      <a:lnTo>
                        <a:pt x="106" y="3"/>
                      </a:lnTo>
                      <a:lnTo>
                        <a:pt x="94" y="3"/>
                      </a:lnTo>
                      <a:lnTo>
                        <a:pt x="82" y="3"/>
                      </a:lnTo>
                      <a:lnTo>
                        <a:pt x="73" y="3"/>
                      </a:lnTo>
                      <a:lnTo>
                        <a:pt x="59" y="3"/>
                      </a:lnTo>
                      <a:lnTo>
                        <a:pt x="47" y="3"/>
                      </a:lnTo>
                      <a:lnTo>
                        <a:pt x="35" y="3"/>
                      </a:lnTo>
                      <a:lnTo>
                        <a:pt x="23" y="3"/>
                      </a:lnTo>
                      <a:lnTo>
                        <a:pt x="12" y="0"/>
                      </a:lnTo>
                      <a:lnTo>
                        <a:pt x="0" y="0"/>
                      </a:lnTo>
                    </a:path>
                  </a:pathLst>
                </a:custGeom>
                <a:solidFill>
                  <a:srgbClr val="D8D8D8"/>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8" name="Freeform 46"/>
                <p:cNvSpPr/>
                <p:nvPr/>
              </p:nvSpPr>
              <p:spPr bwMode="auto">
                <a:xfrm>
                  <a:off x="2977" y="3963"/>
                  <a:ext cx="151" cy="27"/>
                </a:xfrm>
                <a:custGeom>
                  <a:avLst/>
                  <a:gdLst>
                    <a:gd name="T0" fmla="*/ 0 w 151"/>
                    <a:gd name="T1" fmla="*/ 0 h 27"/>
                    <a:gd name="T2" fmla="*/ 0 w 151"/>
                    <a:gd name="T3" fmla="*/ 23 h 27"/>
                    <a:gd name="T4" fmla="*/ 9 w 151"/>
                    <a:gd name="T5" fmla="*/ 23 h 27"/>
                    <a:gd name="T6" fmla="*/ 18 w 151"/>
                    <a:gd name="T7" fmla="*/ 23 h 27"/>
                    <a:gd name="T8" fmla="*/ 29 w 151"/>
                    <a:gd name="T9" fmla="*/ 23 h 27"/>
                    <a:gd name="T10" fmla="*/ 38 w 151"/>
                    <a:gd name="T11" fmla="*/ 23 h 27"/>
                    <a:gd name="T12" fmla="*/ 47 w 151"/>
                    <a:gd name="T13" fmla="*/ 26 h 27"/>
                    <a:gd name="T14" fmla="*/ 59 w 151"/>
                    <a:gd name="T15" fmla="*/ 26 h 27"/>
                    <a:gd name="T16" fmla="*/ 68 w 151"/>
                    <a:gd name="T17" fmla="*/ 26 h 27"/>
                    <a:gd name="T18" fmla="*/ 76 w 151"/>
                    <a:gd name="T19" fmla="*/ 26 h 27"/>
                    <a:gd name="T20" fmla="*/ 85 w 151"/>
                    <a:gd name="T21" fmla="*/ 26 h 27"/>
                    <a:gd name="T22" fmla="*/ 97 w 151"/>
                    <a:gd name="T23" fmla="*/ 26 h 27"/>
                    <a:gd name="T24" fmla="*/ 106 w 151"/>
                    <a:gd name="T25" fmla="*/ 23 h 27"/>
                    <a:gd name="T26" fmla="*/ 115 w 151"/>
                    <a:gd name="T27" fmla="*/ 23 h 27"/>
                    <a:gd name="T28" fmla="*/ 124 w 151"/>
                    <a:gd name="T29" fmla="*/ 23 h 27"/>
                    <a:gd name="T30" fmla="*/ 135 w 151"/>
                    <a:gd name="T31" fmla="*/ 23 h 27"/>
                    <a:gd name="T32" fmla="*/ 141 w 151"/>
                    <a:gd name="T33" fmla="*/ 23 h 27"/>
                    <a:gd name="T34" fmla="*/ 150 w 151"/>
                    <a:gd name="T35" fmla="*/ 23 h 27"/>
                    <a:gd name="T36" fmla="*/ 150 w 151"/>
                    <a:gd name="T37" fmla="*/ 0 h 27"/>
                    <a:gd name="T38" fmla="*/ 141 w 151"/>
                    <a:gd name="T39" fmla="*/ 0 h 27"/>
                    <a:gd name="T40" fmla="*/ 135 w 151"/>
                    <a:gd name="T41" fmla="*/ 0 h 27"/>
                    <a:gd name="T42" fmla="*/ 126 w 151"/>
                    <a:gd name="T43" fmla="*/ 0 h 27"/>
                    <a:gd name="T44" fmla="*/ 118 w 151"/>
                    <a:gd name="T45" fmla="*/ 3 h 27"/>
                    <a:gd name="T46" fmla="*/ 106 w 151"/>
                    <a:gd name="T47" fmla="*/ 3 h 27"/>
                    <a:gd name="T48" fmla="*/ 100 w 151"/>
                    <a:gd name="T49" fmla="*/ 3 h 27"/>
                    <a:gd name="T50" fmla="*/ 88 w 151"/>
                    <a:gd name="T51" fmla="*/ 3 h 27"/>
                    <a:gd name="T52" fmla="*/ 79 w 151"/>
                    <a:gd name="T53" fmla="*/ 3 h 27"/>
                    <a:gd name="T54" fmla="*/ 71 w 151"/>
                    <a:gd name="T55" fmla="*/ 3 h 27"/>
                    <a:gd name="T56" fmla="*/ 62 w 151"/>
                    <a:gd name="T57" fmla="*/ 3 h 27"/>
                    <a:gd name="T58" fmla="*/ 50 w 151"/>
                    <a:gd name="T59" fmla="*/ 3 h 27"/>
                    <a:gd name="T60" fmla="*/ 41 w 151"/>
                    <a:gd name="T61" fmla="*/ 3 h 27"/>
                    <a:gd name="T62" fmla="*/ 29 w 151"/>
                    <a:gd name="T63" fmla="*/ 3 h 27"/>
                    <a:gd name="T64" fmla="*/ 21 w 151"/>
                    <a:gd name="T65" fmla="*/ 3 h 27"/>
                    <a:gd name="T66" fmla="*/ 9 w 151"/>
                    <a:gd name="T67" fmla="*/ 0 h 27"/>
                    <a:gd name="T68" fmla="*/ 0 w 151"/>
                    <a:gd name="T69"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1" h="27">
                      <a:moveTo>
                        <a:pt x="0" y="0"/>
                      </a:moveTo>
                      <a:lnTo>
                        <a:pt x="0" y="23"/>
                      </a:lnTo>
                      <a:lnTo>
                        <a:pt x="9" y="23"/>
                      </a:lnTo>
                      <a:lnTo>
                        <a:pt x="18" y="23"/>
                      </a:lnTo>
                      <a:lnTo>
                        <a:pt x="29" y="23"/>
                      </a:lnTo>
                      <a:lnTo>
                        <a:pt x="38" y="23"/>
                      </a:lnTo>
                      <a:lnTo>
                        <a:pt x="47" y="26"/>
                      </a:lnTo>
                      <a:lnTo>
                        <a:pt x="59" y="26"/>
                      </a:lnTo>
                      <a:lnTo>
                        <a:pt x="68" y="26"/>
                      </a:lnTo>
                      <a:lnTo>
                        <a:pt x="76" y="26"/>
                      </a:lnTo>
                      <a:lnTo>
                        <a:pt x="85" y="26"/>
                      </a:lnTo>
                      <a:lnTo>
                        <a:pt x="97" y="26"/>
                      </a:lnTo>
                      <a:lnTo>
                        <a:pt x="106" y="23"/>
                      </a:lnTo>
                      <a:lnTo>
                        <a:pt x="115" y="23"/>
                      </a:lnTo>
                      <a:lnTo>
                        <a:pt x="124" y="23"/>
                      </a:lnTo>
                      <a:lnTo>
                        <a:pt x="135" y="23"/>
                      </a:lnTo>
                      <a:lnTo>
                        <a:pt x="141" y="23"/>
                      </a:lnTo>
                      <a:lnTo>
                        <a:pt x="150" y="23"/>
                      </a:lnTo>
                      <a:lnTo>
                        <a:pt x="150" y="0"/>
                      </a:lnTo>
                      <a:lnTo>
                        <a:pt x="141" y="0"/>
                      </a:lnTo>
                      <a:lnTo>
                        <a:pt x="135" y="0"/>
                      </a:lnTo>
                      <a:lnTo>
                        <a:pt x="126" y="0"/>
                      </a:lnTo>
                      <a:lnTo>
                        <a:pt x="118" y="3"/>
                      </a:lnTo>
                      <a:lnTo>
                        <a:pt x="106" y="3"/>
                      </a:lnTo>
                      <a:lnTo>
                        <a:pt x="100" y="3"/>
                      </a:lnTo>
                      <a:lnTo>
                        <a:pt x="88" y="3"/>
                      </a:lnTo>
                      <a:lnTo>
                        <a:pt x="79" y="3"/>
                      </a:lnTo>
                      <a:lnTo>
                        <a:pt x="71" y="3"/>
                      </a:lnTo>
                      <a:lnTo>
                        <a:pt x="62" y="3"/>
                      </a:lnTo>
                      <a:lnTo>
                        <a:pt x="50" y="3"/>
                      </a:lnTo>
                      <a:lnTo>
                        <a:pt x="41" y="3"/>
                      </a:lnTo>
                      <a:lnTo>
                        <a:pt x="29" y="3"/>
                      </a:lnTo>
                      <a:lnTo>
                        <a:pt x="21" y="3"/>
                      </a:lnTo>
                      <a:lnTo>
                        <a:pt x="9" y="0"/>
                      </a:lnTo>
                      <a:lnTo>
                        <a:pt x="0" y="0"/>
                      </a:lnTo>
                    </a:path>
                  </a:pathLst>
                </a:custGeom>
                <a:solidFill>
                  <a:srgbClr val="E5E5E5"/>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99" name="Freeform 47"/>
                <p:cNvSpPr/>
                <p:nvPr/>
              </p:nvSpPr>
              <p:spPr bwMode="auto">
                <a:xfrm>
                  <a:off x="2581" y="3799"/>
                  <a:ext cx="995" cy="157"/>
                </a:xfrm>
                <a:custGeom>
                  <a:avLst/>
                  <a:gdLst>
                    <a:gd name="T0" fmla="*/ 547 w 995"/>
                    <a:gd name="T1" fmla="*/ 153 h 157"/>
                    <a:gd name="T2" fmla="*/ 621 w 995"/>
                    <a:gd name="T3" fmla="*/ 153 h 157"/>
                    <a:gd name="T4" fmla="*/ 688 w 995"/>
                    <a:gd name="T5" fmla="*/ 147 h 157"/>
                    <a:gd name="T6" fmla="*/ 756 w 995"/>
                    <a:gd name="T7" fmla="*/ 144 h 157"/>
                    <a:gd name="T8" fmla="*/ 812 w 995"/>
                    <a:gd name="T9" fmla="*/ 138 h 157"/>
                    <a:gd name="T10" fmla="*/ 865 w 995"/>
                    <a:gd name="T11" fmla="*/ 130 h 157"/>
                    <a:gd name="T12" fmla="*/ 909 w 995"/>
                    <a:gd name="T13" fmla="*/ 121 h 157"/>
                    <a:gd name="T14" fmla="*/ 944 w 995"/>
                    <a:gd name="T15" fmla="*/ 112 h 157"/>
                    <a:gd name="T16" fmla="*/ 970 w 995"/>
                    <a:gd name="T17" fmla="*/ 100 h 157"/>
                    <a:gd name="T18" fmla="*/ 988 w 995"/>
                    <a:gd name="T19" fmla="*/ 88 h 157"/>
                    <a:gd name="T20" fmla="*/ 994 w 995"/>
                    <a:gd name="T21" fmla="*/ 79 h 157"/>
                    <a:gd name="T22" fmla="*/ 988 w 995"/>
                    <a:gd name="T23" fmla="*/ 68 h 157"/>
                    <a:gd name="T24" fmla="*/ 970 w 995"/>
                    <a:gd name="T25" fmla="*/ 53 h 157"/>
                    <a:gd name="T26" fmla="*/ 944 w 995"/>
                    <a:gd name="T27" fmla="*/ 44 h 157"/>
                    <a:gd name="T28" fmla="*/ 909 w 995"/>
                    <a:gd name="T29" fmla="*/ 32 h 157"/>
                    <a:gd name="T30" fmla="*/ 865 w 995"/>
                    <a:gd name="T31" fmla="*/ 26 h 157"/>
                    <a:gd name="T32" fmla="*/ 812 w 995"/>
                    <a:gd name="T33" fmla="*/ 18 h 157"/>
                    <a:gd name="T34" fmla="*/ 756 w 995"/>
                    <a:gd name="T35" fmla="*/ 9 h 157"/>
                    <a:gd name="T36" fmla="*/ 688 w 995"/>
                    <a:gd name="T37" fmla="*/ 6 h 157"/>
                    <a:gd name="T38" fmla="*/ 621 w 995"/>
                    <a:gd name="T39" fmla="*/ 3 h 157"/>
                    <a:gd name="T40" fmla="*/ 547 w 995"/>
                    <a:gd name="T41" fmla="*/ 0 h 157"/>
                    <a:gd name="T42" fmla="*/ 471 w 995"/>
                    <a:gd name="T43" fmla="*/ 0 h 157"/>
                    <a:gd name="T44" fmla="*/ 397 w 995"/>
                    <a:gd name="T45" fmla="*/ 3 h 157"/>
                    <a:gd name="T46" fmla="*/ 323 w 995"/>
                    <a:gd name="T47" fmla="*/ 6 h 157"/>
                    <a:gd name="T48" fmla="*/ 262 w 995"/>
                    <a:gd name="T49" fmla="*/ 9 h 157"/>
                    <a:gd name="T50" fmla="*/ 200 w 995"/>
                    <a:gd name="T51" fmla="*/ 15 h 157"/>
                    <a:gd name="T52" fmla="*/ 147 w 995"/>
                    <a:gd name="T53" fmla="*/ 24 h 157"/>
                    <a:gd name="T54" fmla="*/ 100 w 995"/>
                    <a:gd name="T55" fmla="*/ 29 h 157"/>
                    <a:gd name="T56" fmla="*/ 62 w 995"/>
                    <a:gd name="T57" fmla="*/ 41 h 157"/>
                    <a:gd name="T58" fmla="*/ 32 w 995"/>
                    <a:gd name="T59" fmla="*/ 50 h 157"/>
                    <a:gd name="T60" fmla="*/ 12 w 995"/>
                    <a:gd name="T61" fmla="*/ 65 h 157"/>
                    <a:gd name="T62" fmla="*/ 0 w 995"/>
                    <a:gd name="T63" fmla="*/ 74 h 157"/>
                    <a:gd name="T64" fmla="*/ 0 w 995"/>
                    <a:gd name="T65" fmla="*/ 85 h 157"/>
                    <a:gd name="T66" fmla="*/ 15 w 995"/>
                    <a:gd name="T67" fmla="*/ 94 h 157"/>
                    <a:gd name="T68" fmla="*/ 38 w 995"/>
                    <a:gd name="T69" fmla="*/ 106 h 157"/>
                    <a:gd name="T70" fmla="*/ 68 w 995"/>
                    <a:gd name="T71" fmla="*/ 115 h 157"/>
                    <a:gd name="T72" fmla="*/ 112 w 995"/>
                    <a:gd name="T73" fmla="*/ 127 h 157"/>
                    <a:gd name="T74" fmla="*/ 162 w 995"/>
                    <a:gd name="T75" fmla="*/ 132 h 157"/>
                    <a:gd name="T76" fmla="*/ 218 w 995"/>
                    <a:gd name="T77" fmla="*/ 141 h 157"/>
                    <a:gd name="T78" fmla="*/ 279 w 995"/>
                    <a:gd name="T79" fmla="*/ 147 h 157"/>
                    <a:gd name="T80" fmla="*/ 347 w 995"/>
                    <a:gd name="T81" fmla="*/ 150 h 157"/>
                    <a:gd name="T82" fmla="*/ 421 w 995"/>
                    <a:gd name="T83" fmla="*/ 153 h 157"/>
                    <a:gd name="T84" fmla="*/ 494 w 995"/>
                    <a:gd name="T85" fmla="*/ 15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5" h="157">
                      <a:moveTo>
                        <a:pt x="494" y="156"/>
                      </a:moveTo>
                      <a:lnTo>
                        <a:pt x="523" y="156"/>
                      </a:lnTo>
                      <a:lnTo>
                        <a:pt x="547" y="153"/>
                      </a:lnTo>
                      <a:lnTo>
                        <a:pt x="571" y="153"/>
                      </a:lnTo>
                      <a:lnTo>
                        <a:pt x="594" y="153"/>
                      </a:lnTo>
                      <a:lnTo>
                        <a:pt x="621" y="153"/>
                      </a:lnTo>
                      <a:lnTo>
                        <a:pt x="647" y="153"/>
                      </a:lnTo>
                      <a:lnTo>
                        <a:pt x="668" y="150"/>
                      </a:lnTo>
                      <a:lnTo>
                        <a:pt x="688" y="147"/>
                      </a:lnTo>
                      <a:lnTo>
                        <a:pt x="712" y="147"/>
                      </a:lnTo>
                      <a:lnTo>
                        <a:pt x="735" y="147"/>
                      </a:lnTo>
                      <a:lnTo>
                        <a:pt x="756" y="144"/>
                      </a:lnTo>
                      <a:lnTo>
                        <a:pt x="773" y="144"/>
                      </a:lnTo>
                      <a:lnTo>
                        <a:pt x="797" y="141"/>
                      </a:lnTo>
                      <a:lnTo>
                        <a:pt x="812" y="138"/>
                      </a:lnTo>
                      <a:lnTo>
                        <a:pt x="829" y="135"/>
                      </a:lnTo>
                      <a:lnTo>
                        <a:pt x="847" y="132"/>
                      </a:lnTo>
                      <a:lnTo>
                        <a:pt x="865" y="130"/>
                      </a:lnTo>
                      <a:lnTo>
                        <a:pt x="879" y="127"/>
                      </a:lnTo>
                      <a:lnTo>
                        <a:pt x="897" y="124"/>
                      </a:lnTo>
                      <a:lnTo>
                        <a:pt x="909" y="121"/>
                      </a:lnTo>
                      <a:lnTo>
                        <a:pt x="923" y="118"/>
                      </a:lnTo>
                      <a:lnTo>
                        <a:pt x="932" y="115"/>
                      </a:lnTo>
                      <a:lnTo>
                        <a:pt x="944" y="112"/>
                      </a:lnTo>
                      <a:lnTo>
                        <a:pt x="953" y="106"/>
                      </a:lnTo>
                      <a:lnTo>
                        <a:pt x="962" y="103"/>
                      </a:lnTo>
                      <a:lnTo>
                        <a:pt x="970" y="100"/>
                      </a:lnTo>
                      <a:lnTo>
                        <a:pt x="979" y="97"/>
                      </a:lnTo>
                      <a:lnTo>
                        <a:pt x="982" y="94"/>
                      </a:lnTo>
                      <a:lnTo>
                        <a:pt x="988" y="88"/>
                      </a:lnTo>
                      <a:lnTo>
                        <a:pt x="991" y="88"/>
                      </a:lnTo>
                      <a:lnTo>
                        <a:pt x="994" y="82"/>
                      </a:lnTo>
                      <a:lnTo>
                        <a:pt x="994" y="79"/>
                      </a:lnTo>
                      <a:lnTo>
                        <a:pt x="994" y="74"/>
                      </a:lnTo>
                      <a:lnTo>
                        <a:pt x="991" y="68"/>
                      </a:lnTo>
                      <a:lnTo>
                        <a:pt x="988" y="68"/>
                      </a:lnTo>
                      <a:lnTo>
                        <a:pt x="982" y="65"/>
                      </a:lnTo>
                      <a:lnTo>
                        <a:pt x="979" y="59"/>
                      </a:lnTo>
                      <a:lnTo>
                        <a:pt x="970" y="53"/>
                      </a:lnTo>
                      <a:lnTo>
                        <a:pt x="962" y="50"/>
                      </a:lnTo>
                      <a:lnTo>
                        <a:pt x="953" y="50"/>
                      </a:lnTo>
                      <a:lnTo>
                        <a:pt x="944" y="44"/>
                      </a:lnTo>
                      <a:lnTo>
                        <a:pt x="932" y="41"/>
                      </a:lnTo>
                      <a:lnTo>
                        <a:pt x="923" y="38"/>
                      </a:lnTo>
                      <a:lnTo>
                        <a:pt x="909" y="32"/>
                      </a:lnTo>
                      <a:lnTo>
                        <a:pt x="897" y="29"/>
                      </a:lnTo>
                      <a:lnTo>
                        <a:pt x="879" y="29"/>
                      </a:lnTo>
                      <a:lnTo>
                        <a:pt x="865" y="26"/>
                      </a:lnTo>
                      <a:lnTo>
                        <a:pt x="847" y="24"/>
                      </a:lnTo>
                      <a:lnTo>
                        <a:pt x="829" y="21"/>
                      </a:lnTo>
                      <a:lnTo>
                        <a:pt x="812" y="18"/>
                      </a:lnTo>
                      <a:lnTo>
                        <a:pt x="797" y="15"/>
                      </a:lnTo>
                      <a:lnTo>
                        <a:pt x="773" y="12"/>
                      </a:lnTo>
                      <a:lnTo>
                        <a:pt x="756" y="9"/>
                      </a:lnTo>
                      <a:lnTo>
                        <a:pt x="735" y="9"/>
                      </a:lnTo>
                      <a:lnTo>
                        <a:pt x="712" y="9"/>
                      </a:lnTo>
                      <a:lnTo>
                        <a:pt x="688" y="6"/>
                      </a:lnTo>
                      <a:lnTo>
                        <a:pt x="668" y="6"/>
                      </a:lnTo>
                      <a:lnTo>
                        <a:pt x="647" y="6"/>
                      </a:lnTo>
                      <a:lnTo>
                        <a:pt x="621" y="3"/>
                      </a:lnTo>
                      <a:lnTo>
                        <a:pt x="594" y="3"/>
                      </a:lnTo>
                      <a:lnTo>
                        <a:pt x="571" y="0"/>
                      </a:lnTo>
                      <a:lnTo>
                        <a:pt x="547" y="0"/>
                      </a:lnTo>
                      <a:lnTo>
                        <a:pt x="523" y="0"/>
                      </a:lnTo>
                      <a:lnTo>
                        <a:pt x="494" y="0"/>
                      </a:lnTo>
                      <a:lnTo>
                        <a:pt x="471" y="0"/>
                      </a:lnTo>
                      <a:lnTo>
                        <a:pt x="444" y="0"/>
                      </a:lnTo>
                      <a:lnTo>
                        <a:pt x="423" y="0"/>
                      </a:lnTo>
                      <a:lnTo>
                        <a:pt x="397" y="3"/>
                      </a:lnTo>
                      <a:lnTo>
                        <a:pt x="373" y="3"/>
                      </a:lnTo>
                      <a:lnTo>
                        <a:pt x="347" y="6"/>
                      </a:lnTo>
                      <a:lnTo>
                        <a:pt x="323" y="6"/>
                      </a:lnTo>
                      <a:lnTo>
                        <a:pt x="306" y="6"/>
                      </a:lnTo>
                      <a:lnTo>
                        <a:pt x="282" y="9"/>
                      </a:lnTo>
                      <a:lnTo>
                        <a:pt x="262" y="9"/>
                      </a:lnTo>
                      <a:lnTo>
                        <a:pt x="238" y="9"/>
                      </a:lnTo>
                      <a:lnTo>
                        <a:pt x="218" y="12"/>
                      </a:lnTo>
                      <a:lnTo>
                        <a:pt x="200" y="15"/>
                      </a:lnTo>
                      <a:lnTo>
                        <a:pt x="182" y="18"/>
                      </a:lnTo>
                      <a:lnTo>
                        <a:pt x="165" y="21"/>
                      </a:lnTo>
                      <a:lnTo>
                        <a:pt x="147" y="24"/>
                      </a:lnTo>
                      <a:lnTo>
                        <a:pt x="129" y="26"/>
                      </a:lnTo>
                      <a:lnTo>
                        <a:pt x="115" y="29"/>
                      </a:lnTo>
                      <a:lnTo>
                        <a:pt x="100" y="29"/>
                      </a:lnTo>
                      <a:lnTo>
                        <a:pt x="85" y="32"/>
                      </a:lnTo>
                      <a:lnTo>
                        <a:pt x="71" y="38"/>
                      </a:lnTo>
                      <a:lnTo>
                        <a:pt x="62" y="41"/>
                      </a:lnTo>
                      <a:lnTo>
                        <a:pt x="50" y="44"/>
                      </a:lnTo>
                      <a:lnTo>
                        <a:pt x="41" y="50"/>
                      </a:lnTo>
                      <a:lnTo>
                        <a:pt x="32" y="50"/>
                      </a:lnTo>
                      <a:lnTo>
                        <a:pt x="24" y="53"/>
                      </a:lnTo>
                      <a:lnTo>
                        <a:pt x="18" y="59"/>
                      </a:lnTo>
                      <a:lnTo>
                        <a:pt x="12" y="65"/>
                      </a:lnTo>
                      <a:lnTo>
                        <a:pt x="6" y="68"/>
                      </a:lnTo>
                      <a:lnTo>
                        <a:pt x="3" y="68"/>
                      </a:lnTo>
                      <a:lnTo>
                        <a:pt x="0" y="74"/>
                      </a:lnTo>
                      <a:lnTo>
                        <a:pt x="0" y="79"/>
                      </a:lnTo>
                      <a:lnTo>
                        <a:pt x="0" y="82"/>
                      </a:lnTo>
                      <a:lnTo>
                        <a:pt x="0" y="85"/>
                      </a:lnTo>
                      <a:lnTo>
                        <a:pt x="6" y="88"/>
                      </a:lnTo>
                      <a:lnTo>
                        <a:pt x="9" y="91"/>
                      </a:lnTo>
                      <a:lnTo>
                        <a:pt x="15" y="94"/>
                      </a:lnTo>
                      <a:lnTo>
                        <a:pt x="21" y="97"/>
                      </a:lnTo>
                      <a:lnTo>
                        <a:pt x="29" y="103"/>
                      </a:lnTo>
                      <a:lnTo>
                        <a:pt x="38" y="106"/>
                      </a:lnTo>
                      <a:lnTo>
                        <a:pt x="47" y="109"/>
                      </a:lnTo>
                      <a:lnTo>
                        <a:pt x="59" y="112"/>
                      </a:lnTo>
                      <a:lnTo>
                        <a:pt x="68" y="115"/>
                      </a:lnTo>
                      <a:lnTo>
                        <a:pt x="82" y="118"/>
                      </a:lnTo>
                      <a:lnTo>
                        <a:pt x="97" y="124"/>
                      </a:lnTo>
                      <a:lnTo>
                        <a:pt x="112" y="127"/>
                      </a:lnTo>
                      <a:lnTo>
                        <a:pt x="129" y="127"/>
                      </a:lnTo>
                      <a:lnTo>
                        <a:pt x="144" y="130"/>
                      </a:lnTo>
                      <a:lnTo>
                        <a:pt x="162" y="132"/>
                      </a:lnTo>
                      <a:lnTo>
                        <a:pt x="179" y="135"/>
                      </a:lnTo>
                      <a:lnTo>
                        <a:pt x="197" y="138"/>
                      </a:lnTo>
                      <a:lnTo>
                        <a:pt x="218" y="141"/>
                      </a:lnTo>
                      <a:lnTo>
                        <a:pt x="238" y="144"/>
                      </a:lnTo>
                      <a:lnTo>
                        <a:pt x="259" y="147"/>
                      </a:lnTo>
                      <a:lnTo>
                        <a:pt x="279" y="147"/>
                      </a:lnTo>
                      <a:lnTo>
                        <a:pt x="303" y="147"/>
                      </a:lnTo>
                      <a:lnTo>
                        <a:pt x="323" y="150"/>
                      </a:lnTo>
                      <a:lnTo>
                        <a:pt x="347" y="150"/>
                      </a:lnTo>
                      <a:lnTo>
                        <a:pt x="373" y="153"/>
                      </a:lnTo>
                      <a:lnTo>
                        <a:pt x="397" y="153"/>
                      </a:lnTo>
                      <a:lnTo>
                        <a:pt x="421" y="153"/>
                      </a:lnTo>
                      <a:lnTo>
                        <a:pt x="444" y="153"/>
                      </a:lnTo>
                      <a:lnTo>
                        <a:pt x="471" y="156"/>
                      </a:lnTo>
                      <a:lnTo>
                        <a:pt x="494" y="156"/>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0" name="Freeform 48"/>
                <p:cNvSpPr/>
                <p:nvPr/>
              </p:nvSpPr>
              <p:spPr bwMode="auto">
                <a:xfrm>
                  <a:off x="2989" y="1334"/>
                  <a:ext cx="130" cy="259"/>
                </a:xfrm>
                <a:custGeom>
                  <a:avLst/>
                  <a:gdLst>
                    <a:gd name="T0" fmla="*/ 129 w 130"/>
                    <a:gd name="T1" fmla="*/ 258 h 259"/>
                    <a:gd name="T2" fmla="*/ 129 w 130"/>
                    <a:gd name="T3" fmla="*/ 0 h 259"/>
                    <a:gd name="T4" fmla="*/ 0 w 130"/>
                    <a:gd name="T5" fmla="*/ 0 h 259"/>
                    <a:gd name="T6" fmla="*/ 0 w 130"/>
                    <a:gd name="T7" fmla="*/ 258 h 259"/>
                    <a:gd name="T8" fmla="*/ 129 w 130"/>
                    <a:gd name="T9" fmla="*/ 258 h 259"/>
                  </a:gdLst>
                  <a:ahLst/>
                  <a:cxnLst>
                    <a:cxn ang="0">
                      <a:pos x="T0" y="T1"/>
                    </a:cxn>
                    <a:cxn ang="0">
                      <a:pos x="T2" y="T3"/>
                    </a:cxn>
                    <a:cxn ang="0">
                      <a:pos x="T4" y="T5"/>
                    </a:cxn>
                    <a:cxn ang="0">
                      <a:pos x="T6" y="T7"/>
                    </a:cxn>
                    <a:cxn ang="0">
                      <a:pos x="T8" y="T9"/>
                    </a:cxn>
                  </a:cxnLst>
                  <a:rect l="0" t="0" r="r" b="b"/>
                  <a:pathLst>
                    <a:path w="130" h="259">
                      <a:moveTo>
                        <a:pt x="129" y="258"/>
                      </a:moveTo>
                      <a:lnTo>
                        <a:pt x="129" y="0"/>
                      </a:lnTo>
                      <a:lnTo>
                        <a:pt x="0" y="0"/>
                      </a:lnTo>
                      <a:lnTo>
                        <a:pt x="0" y="258"/>
                      </a:lnTo>
                      <a:lnTo>
                        <a:pt x="129" y="258"/>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1" name="Freeform 49"/>
                <p:cNvSpPr/>
                <p:nvPr/>
              </p:nvSpPr>
              <p:spPr bwMode="auto">
                <a:xfrm>
                  <a:off x="2939" y="3654"/>
                  <a:ext cx="227" cy="136"/>
                </a:xfrm>
                <a:custGeom>
                  <a:avLst/>
                  <a:gdLst>
                    <a:gd name="T0" fmla="*/ 73 w 227"/>
                    <a:gd name="T1" fmla="*/ 135 h 136"/>
                    <a:gd name="T2" fmla="*/ 0 w 227"/>
                    <a:gd name="T3" fmla="*/ 68 h 136"/>
                    <a:gd name="T4" fmla="*/ 70 w 227"/>
                    <a:gd name="T5" fmla="*/ 0 h 136"/>
                    <a:gd name="T6" fmla="*/ 156 w 227"/>
                    <a:gd name="T7" fmla="*/ 0 h 136"/>
                    <a:gd name="T8" fmla="*/ 226 w 227"/>
                    <a:gd name="T9" fmla="*/ 68 h 136"/>
                    <a:gd name="T10" fmla="*/ 153 w 227"/>
                    <a:gd name="T11" fmla="*/ 135 h 136"/>
                    <a:gd name="T12" fmla="*/ 73 w 227"/>
                    <a:gd name="T13" fmla="*/ 135 h 136"/>
                  </a:gdLst>
                  <a:ahLst/>
                  <a:cxnLst>
                    <a:cxn ang="0">
                      <a:pos x="T0" y="T1"/>
                    </a:cxn>
                    <a:cxn ang="0">
                      <a:pos x="T2" y="T3"/>
                    </a:cxn>
                    <a:cxn ang="0">
                      <a:pos x="T4" y="T5"/>
                    </a:cxn>
                    <a:cxn ang="0">
                      <a:pos x="T6" y="T7"/>
                    </a:cxn>
                    <a:cxn ang="0">
                      <a:pos x="T8" y="T9"/>
                    </a:cxn>
                    <a:cxn ang="0">
                      <a:pos x="T10" y="T11"/>
                    </a:cxn>
                    <a:cxn ang="0">
                      <a:pos x="T12" y="T13"/>
                    </a:cxn>
                  </a:cxnLst>
                  <a:rect l="0" t="0" r="r" b="b"/>
                  <a:pathLst>
                    <a:path w="227" h="136">
                      <a:moveTo>
                        <a:pt x="73" y="135"/>
                      </a:moveTo>
                      <a:lnTo>
                        <a:pt x="0" y="68"/>
                      </a:lnTo>
                      <a:lnTo>
                        <a:pt x="70" y="0"/>
                      </a:lnTo>
                      <a:lnTo>
                        <a:pt x="156" y="0"/>
                      </a:lnTo>
                      <a:lnTo>
                        <a:pt x="226" y="68"/>
                      </a:lnTo>
                      <a:lnTo>
                        <a:pt x="153" y="135"/>
                      </a:lnTo>
                      <a:lnTo>
                        <a:pt x="73" y="135"/>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2" name="Freeform 50"/>
                <p:cNvSpPr/>
                <p:nvPr/>
              </p:nvSpPr>
              <p:spPr bwMode="auto">
                <a:xfrm>
                  <a:off x="3000" y="1616"/>
                  <a:ext cx="107" cy="2015"/>
                </a:xfrm>
                <a:custGeom>
                  <a:avLst/>
                  <a:gdLst>
                    <a:gd name="T0" fmla="*/ 74 w 107"/>
                    <a:gd name="T1" fmla="*/ 0 h 2015"/>
                    <a:gd name="T2" fmla="*/ 106 w 107"/>
                    <a:gd name="T3" fmla="*/ 38 h 2015"/>
                    <a:gd name="T4" fmla="*/ 82 w 107"/>
                    <a:gd name="T5" fmla="*/ 76 h 2015"/>
                    <a:gd name="T6" fmla="*/ 106 w 107"/>
                    <a:gd name="T7" fmla="*/ 106 h 2015"/>
                    <a:gd name="T8" fmla="*/ 106 w 107"/>
                    <a:gd name="T9" fmla="*/ 115 h 2015"/>
                    <a:gd name="T10" fmla="*/ 106 w 107"/>
                    <a:gd name="T11" fmla="*/ 2014 h 2015"/>
                    <a:gd name="T12" fmla="*/ 103 w 107"/>
                    <a:gd name="T13" fmla="*/ 2014 h 2015"/>
                    <a:gd name="T14" fmla="*/ 100 w 107"/>
                    <a:gd name="T15" fmla="*/ 2014 h 2015"/>
                    <a:gd name="T16" fmla="*/ 91 w 107"/>
                    <a:gd name="T17" fmla="*/ 2014 h 2015"/>
                    <a:gd name="T18" fmla="*/ 82 w 107"/>
                    <a:gd name="T19" fmla="*/ 2014 h 2015"/>
                    <a:gd name="T20" fmla="*/ 74 w 107"/>
                    <a:gd name="T21" fmla="*/ 2014 h 2015"/>
                    <a:gd name="T22" fmla="*/ 62 w 107"/>
                    <a:gd name="T23" fmla="*/ 2014 h 2015"/>
                    <a:gd name="T24" fmla="*/ 53 w 107"/>
                    <a:gd name="T25" fmla="*/ 2014 h 2015"/>
                    <a:gd name="T26" fmla="*/ 47 w 107"/>
                    <a:gd name="T27" fmla="*/ 2014 h 2015"/>
                    <a:gd name="T28" fmla="*/ 32 w 107"/>
                    <a:gd name="T29" fmla="*/ 2014 h 2015"/>
                    <a:gd name="T30" fmla="*/ 27 w 107"/>
                    <a:gd name="T31" fmla="*/ 2014 h 2015"/>
                    <a:gd name="T32" fmla="*/ 18 w 107"/>
                    <a:gd name="T33" fmla="*/ 2014 h 2015"/>
                    <a:gd name="T34" fmla="*/ 9 w 107"/>
                    <a:gd name="T35" fmla="*/ 2014 h 2015"/>
                    <a:gd name="T36" fmla="*/ 6 w 107"/>
                    <a:gd name="T37" fmla="*/ 2014 h 2015"/>
                    <a:gd name="T38" fmla="*/ 0 w 107"/>
                    <a:gd name="T39" fmla="*/ 2014 h 2015"/>
                    <a:gd name="T40" fmla="*/ 0 w 107"/>
                    <a:gd name="T41" fmla="*/ 106 h 2015"/>
                    <a:gd name="T42" fmla="*/ 27 w 107"/>
                    <a:gd name="T43" fmla="*/ 76 h 2015"/>
                    <a:gd name="T44" fmla="*/ 3 w 107"/>
                    <a:gd name="T45" fmla="*/ 38 h 2015"/>
                    <a:gd name="T46" fmla="*/ 32 w 107"/>
                    <a:gd name="T47" fmla="*/ 0 h 2015"/>
                    <a:gd name="T48" fmla="*/ 74 w 107"/>
                    <a:gd name="T49" fmla="*/ 0 h 2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7" h="2015">
                      <a:moveTo>
                        <a:pt x="74" y="0"/>
                      </a:moveTo>
                      <a:lnTo>
                        <a:pt x="106" y="38"/>
                      </a:lnTo>
                      <a:lnTo>
                        <a:pt x="82" y="76"/>
                      </a:lnTo>
                      <a:lnTo>
                        <a:pt x="106" y="106"/>
                      </a:lnTo>
                      <a:lnTo>
                        <a:pt x="106" y="115"/>
                      </a:lnTo>
                      <a:lnTo>
                        <a:pt x="106" y="2014"/>
                      </a:lnTo>
                      <a:lnTo>
                        <a:pt x="103" y="2014"/>
                      </a:lnTo>
                      <a:lnTo>
                        <a:pt x="100" y="2014"/>
                      </a:lnTo>
                      <a:lnTo>
                        <a:pt x="91" y="2014"/>
                      </a:lnTo>
                      <a:lnTo>
                        <a:pt x="82" y="2014"/>
                      </a:lnTo>
                      <a:lnTo>
                        <a:pt x="74" y="2014"/>
                      </a:lnTo>
                      <a:lnTo>
                        <a:pt x="62" y="2014"/>
                      </a:lnTo>
                      <a:lnTo>
                        <a:pt x="53" y="2014"/>
                      </a:lnTo>
                      <a:lnTo>
                        <a:pt x="47" y="2014"/>
                      </a:lnTo>
                      <a:lnTo>
                        <a:pt x="32" y="2014"/>
                      </a:lnTo>
                      <a:lnTo>
                        <a:pt x="27" y="2014"/>
                      </a:lnTo>
                      <a:lnTo>
                        <a:pt x="18" y="2014"/>
                      </a:lnTo>
                      <a:lnTo>
                        <a:pt x="9" y="2014"/>
                      </a:lnTo>
                      <a:lnTo>
                        <a:pt x="6" y="2014"/>
                      </a:lnTo>
                      <a:lnTo>
                        <a:pt x="0" y="2014"/>
                      </a:lnTo>
                      <a:lnTo>
                        <a:pt x="0" y="106"/>
                      </a:lnTo>
                      <a:lnTo>
                        <a:pt x="27" y="76"/>
                      </a:lnTo>
                      <a:lnTo>
                        <a:pt x="3" y="38"/>
                      </a:lnTo>
                      <a:lnTo>
                        <a:pt x="32" y="0"/>
                      </a:lnTo>
                      <a:lnTo>
                        <a:pt x="74" y="0"/>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3" name="Freeform 51"/>
                <p:cNvSpPr/>
                <p:nvPr/>
              </p:nvSpPr>
              <p:spPr bwMode="auto">
                <a:xfrm>
                  <a:off x="3089" y="1613"/>
                  <a:ext cx="21" cy="22"/>
                </a:xfrm>
                <a:custGeom>
                  <a:avLst/>
                  <a:gdLst>
                    <a:gd name="T0" fmla="*/ 20 w 21"/>
                    <a:gd name="T1" fmla="*/ 21 h 22"/>
                    <a:gd name="T2" fmla="*/ 3 w 21"/>
                    <a:gd name="T3" fmla="*/ 0 h 22"/>
                    <a:gd name="T4" fmla="*/ 0 w 21"/>
                    <a:gd name="T5" fmla="*/ 0 h 22"/>
                    <a:gd name="T6" fmla="*/ 17 w 21"/>
                    <a:gd name="T7" fmla="*/ 21 h 22"/>
                    <a:gd name="T8" fmla="*/ 20 w 21"/>
                    <a:gd name="T9" fmla="*/ 21 h 22"/>
                  </a:gdLst>
                  <a:ahLst/>
                  <a:cxnLst>
                    <a:cxn ang="0">
                      <a:pos x="T0" y="T1"/>
                    </a:cxn>
                    <a:cxn ang="0">
                      <a:pos x="T2" y="T3"/>
                    </a:cxn>
                    <a:cxn ang="0">
                      <a:pos x="T4" y="T5"/>
                    </a:cxn>
                    <a:cxn ang="0">
                      <a:pos x="T6" y="T7"/>
                    </a:cxn>
                    <a:cxn ang="0">
                      <a:pos x="T8" y="T9"/>
                    </a:cxn>
                  </a:cxnLst>
                  <a:rect l="0" t="0" r="r" b="b"/>
                  <a:pathLst>
                    <a:path w="21" h="22">
                      <a:moveTo>
                        <a:pt x="20" y="21"/>
                      </a:moveTo>
                      <a:lnTo>
                        <a:pt x="3" y="0"/>
                      </a:lnTo>
                      <a:lnTo>
                        <a:pt x="0" y="0"/>
                      </a:lnTo>
                      <a:lnTo>
                        <a:pt x="17" y="21"/>
                      </a:lnTo>
                      <a:lnTo>
                        <a:pt x="20" y="21"/>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4" name="Freeform 52"/>
                <p:cNvSpPr/>
                <p:nvPr/>
              </p:nvSpPr>
              <p:spPr bwMode="auto">
                <a:xfrm>
                  <a:off x="3097" y="1654"/>
                  <a:ext cx="13" cy="19"/>
                </a:xfrm>
                <a:custGeom>
                  <a:avLst/>
                  <a:gdLst>
                    <a:gd name="T0" fmla="*/ 3 w 13"/>
                    <a:gd name="T1" fmla="*/ 15 h 19"/>
                    <a:gd name="T2" fmla="*/ 3 w 13"/>
                    <a:gd name="T3" fmla="*/ 18 h 19"/>
                    <a:gd name="T4" fmla="*/ 12 w 13"/>
                    <a:gd name="T5" fmla="*/ 0 h 19"/>
                    <a:gd name="T6" fmla="*/ 9 w 13"/>
                    <a:gd name="T7" fmla="*/ 0 h 19"/>
                    <a:gd name="T8" fmla="*/ 0 w 13"/>
                    <a:gd name="T9" fmla="*/ 15 h 19"/>
                    <a:gd name="T10" fmla="*/ 0 w 13"/>
                    <a:gd name="T11" fmla="*/ 18 h 19"/>
                    <a:gd name="T12" fmla="*/ 0 w 13"/>
                    <a:gd name="T13" fmla="*/ 15 h 19"/>
                    <a:gd name="T14" fmla="*/ 0 w 13"/>
                    <a:gd name="T15" fmla="*/ 18 h 19"/>
                    <a:gd name="T16" fmla="*/ 3 w 13"/>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9">
                      <a:moveTo>
                        <a:pt x="3" y="15"/>
                      </a:moveTo>
                      <a:lnTo>
                        <a:pt x="3" y="18"/>
                      </a:lnTo>
                      <a:lnTo>
                        <a:pt x="12" y="0"/>
                      </a:lnTo>
                      <a:lnTo>
                        <a:pt x="9" y="0"/>
                      </a:lnTo>
                      <a:lnTo>
                        <a:pt x="0" y="15"/>
                      </a:lnTo>
                      <a:lnTo>
                        <a:pt x="0" y="18"/>
                      </a:lnTo>
                      <a:lnTo>
                        <a:pt x="0" y="15"/>
                      </a:lnTo>
                      <a:lnTo>
                        <a:pt x="0" y="18"/>
                      </a:lnTo>
                      <a:lnTo>
                        <a:pt x="3" y="15"/>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5" name="Freeform 53"/>
                <p:cNvSpPr/>
                <p:nvPr/>
              </p:nvSpPr>
              <p:spPr bwMode="auto">
                <a:xfrm>
                  <a:off x="3100" y="1690"/>
                  <a:ext cx="13" cy="12"/>
                </a:xfrm>
                <a:custGeom>
                  <a:avLst/>
                  <a:gdLst>
                    <a:gd name="T0" fmla="*/ 12 w 13"/>
                    <a:gd name="T1" fmla="*/ 11 h 12"/>
                    <a:gd name="T2" fmla="*/ 0 w 13"/>
                    <a:gd name="T3" fmla="*/ 0 h 12"/>
                    <a:gd name="T4" fmla="*/ 0 w 13"/>
                    <a:gd name="T5" fmla="*/ 3 h 12"/>
                    <a:gd name="T6" fmla="*/ 9 w 13"/>
                    <a:gd name="T7" fmla="*/ 11 h 12"/>
                    <a:gd name="T8" fmla="*/ 12 w 13"/>
                    <a:gd name="T9" fmla="*/ 11 h 12"/>
                  </a:gdLst>
                  <a:ahLst/>
                  <a:cxnLst>
                    <a:cxn ang="0">
                      <a:pos x="T0" y="T1"/>
                    </a:cxn>
                    <a:cxn ang="0">
                      <a:pos x="T2" y="T3"/>
                    </a:cxn>
                    <a:cxn ang="0">
                      <a:pos x="T4" y="T5"/>
                    </a:cxn>
                    <a:cxn ang="0">
                      <a:pos x="T6" y="T7"/>
                    </a:cxn>
                    <a:cxn ang="0">
                      <a:pos x="T8" y="T9"/>
                    </a:cxn>
                  </a:cxnLst>
                  <a:rect l="0" t="0" r="r" b="b"/>
                  <a:pathLst>
                    <a:path w="13" h="12">
                      <a:moveTo>
                        <a:pt x="12" y="11"/>
                      </a:moveTo>
                      <a:lnTo>
                        <a:pt x="0" y="0"/>
                      </a:lnTo>
                      <a:lnTo>
                        <a:pt x="0" y="3"/>
                      </a:lnTo>
                      <a:lnTo>
                        <a:pt x="9" y="11"/>
                      </a:lnTo>
                      <a:lnTo>
                        <a:pt x="12" y="11"/>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6" name="Freeform 54"/>
                <p:cNvSpPr/>
                <p:nvPr/>
              </p:nvSpPr>
              <p:spPr bwMode="auto">
                <a:xfrm>
                  <a:off x="3112" y="1707"/>
                  <a:ext cx="16" cy="16"/>
                </a:xfrm>
                <a:custGeom>
                  <a:avLst/>
                  <a:gdLst>
                    <a:gd name="T0" fmla="*/ 0 w 16"/>
                    <a:gd name="T1" fmla="*/ 0 h 16"/>
                    <a:gd name="T2" fmla="*/ 0 w 16"/>
                    <a:gd name="T3" fmla="*/ 15 h 16"/>
                    <a:gd name="T4" fmla="*/ 15 w 16"/>
                    <a:gd name="T5" fmla="*/ 15 h 16"/>
                    <a:gd name="T6" fmla="*/ 15 w 16"/>
                    <a:gd name="T7" fmla="*/ 0 h 16"/>
                    <a:gd name="T8" fmla="*/ 0 w 16"/>
                    <a:gd name="T9" fmla="*/ 0 h 16"/>
                  </a:gdLst>
                  <a:ahLst/>
                  <a:cxnLst>
                    <a:cxn ang="0">
                      <a:pos x="T0" y="T1"/>
                    </a:cxn>
                    <a:cxn ang="0">
                      <a:pos x="T2" y="T3"/>
                    </a:cxn>
                    <a:cxn ang="0">
                      <a:pos x="T4" y="T5"/>
                    </a:cxn>
                    <a:cxn ang="0">
                      <a:pos x="T6" y="T7"/>
                    </a:cxn>
                    <a:cxn ang="0">
                      <a:pos x="T8" y="T9"/>
                    </a:cxn>
                  </a:cxnLst>
                  <a:rect l="0" t="0" r="r" b="b"/>
                  <a:pathLst>
                    <a:path w="16" h="16">
                      <a:moveTo>
                        <a:pt x="0" y="0"/>
                      </a:moveTo>
                      <a:lnTo>
                        <a:pt x="0" y="15"/>
                      </a:lnTo>
                      <a:lnTo>
                        <a:pt x="15" y="15"/>
                      </a:lnTo>
                      <a:lnTo>
                        <a:pt x="15" y="0"/>
                      </a:lnTo>
                      <a:lnTo>
                        <a:pt x="0" y="0"/>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7" name="Freeform 55"/>
                <p:cNvSpPr/>
                <p:nvPr/>
              </p:nvSpPr>
              <p:spPr bwMode="auto">
                <a:xfrm>
                  <a:off x="3112" y="1731"/>
                  <a:ext cx="16" cy="1903"/>
                </a:xfrm>
                <a:custGeom>
                  <a:avLst/>
                  <a:gdLst>
                    <a:gd name="T0" fmla="*/ 9 w 16"/>
                    <a:gd name="T1" fmla="*/ 1893 h 1903"/>
                    <a:gd name="T2" fmla="*/ 0 w 16"/>
                    <a:gd name="T3" fmla="*/ 1899 h 1903"/>
                    <a:gd name="T4" fmla="*/ 0 w 16"/>
                    <a:gd name="T5" fmla="*/ 0 h 1903"/>
                    <a:gd name="T6" fmla="*/ 15 w 16"/>
                    <a:gd name="T7" fmla="*/ 0 h 1903"/>
                    <a:gd name="T8" fmla="*/ 15 w 16"/>
                    <a:gd name="T9" fmla="*/ 1899 h 1903"/>
                    <a:gd name="T10" fmla="*/ 6 w 16"/>
                    <a:gd name="T11" fmla="*/ 1902 h 1903"/>
                    <a:gd name="T12" fmla="*/ 15 w 16"/>
                    <a:gd name="T13" fmla="*/ 1899 h 1903"/>
                    <a:gd name="T14" fmla="*/ 15 w 16"/>
                    <a:gd name="T15" fmla="*/ 1902 h 1903"/>
                    <a:gd name="T16" fmla="*/ 6 w 16"/>
                    <a:gd name="T17" fmla="*/ 1902 h 1903"/>
                    <a:gd name="T18" fmla="*/ 9 w 16"/>
                    <a:gd name="T19" fmla="*/ 1893 h 1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903">
                      <a:moveTo>
                        <a:pt x="9" y="1893"/>
                      </a:moveTo>
                      <a:lnTo>
                        <a:pt x="0" y="1899"/>
                      </a:lnTo>
                      <a:lnTo>
                        <a:pt x="0" y="0"/>
                      </a:lnTo>
                      <a:lnTo>
                        <a:pt x="15" y="0"/>
                      </a:lnTo>
                      <a:lnTo>
                        <a:pt x="15" y="1899"/>
                      </a:lnTo>
                      <a:lnTo>
                        <a:pt x="6" y="1902"/>
                      </a:lnTo>
                      <a:lnTo>
                        <a:pt x="15" y="1899"/>
                      </a:lnTo>
                      <a:lnTo>
                        <a:pt x="15" y="1902"/>
                      </a:lnTo>
                      <a:lnTo>
                        <a:pt x="6" y="1902"/>
                      </a:lnTo>
                      <a:lnTo>
                        <a:pt x="9" y="1893"/>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8" name="Freeform 56"/>
                <p:cNvSpPr/>
                <p:nvPr/>
              </p:nvSpPr>
              <p:spPr bwMode="auto">
                <a:xfrm>
                  <a:off x="2997" y="3633"/>
                  <a:ext cx="113" cy="16"/>
                </a:xfrm>
                <a:custGeom>
                  <a:avLst/>
                  <a:gdLst>
                    <a:gd name="T0" fmla="*/ 0 w 113"/>
                    <a:gd name="T1" fmla="*/ 6 h 16"/>
                    <a:gd name="T2" fmla="*/ 3 w 113"/>
                    <a:gd name="T3" fmla="*/ 0 h 16"/>
                    <a:gd name="T4" fmla="*/ 6 w 113"/>
                    <a:gd name="T5" fmla="*/ 0 h 16"/>
                    <a:gd name="T6" fmla="*/ 12 w 113"/>
                    <a:gd name="T7" fmla="*/ 0 h 16"/>
                    <a:gd name="T8" fmla="*/ 21 w 113"/>
                    <a:gd name="T9" fmla="*/ 0 h 16"/>
                    <a:gd name="T10" fmla="*/ 29 w 113"/>
                    <a:gd name="T11" fmla="*/ 0 h 16"/>
                    <a:gd name="T12" fmla="*/ 35 w 113"/>
                    <a:gd name="T13" fmla="*/ 0 h 16"/>
                    <a:gd name="T14" fmla="*/ 50 w 113"/>
                    <a:gd name="T15" fmla="*/ 0 h 16"/>
                    <a:gd name="T16" fmla="*/ 56 w 113"/>
                    <a:gd name="T17" fmla="*/ 0 h 16"/>
                    <a:gd name="T18" fmla="*/ 65 w 113"/>
                    <a:gd name="T19" fmla="*/ 0 h 16"/>
                    <a:gd name="T20" fmla="*/ 77 w 113"/>
                    <a:gd name="T21" fmla="*/ 0 h 16"/>
                    <a:gd name="T22" fmla="*/ 85 w 113"/>
                    <a:gd name="T23" fmla="*/ 0 h 16"/>
                    <a:gd name="T24" fmla="*/ 94 w 113"/>
                    <a:gd name="T25" fmla="*/ 0 h 16"/>
                    <a:gd name="T26" fmla="*/ 103 w 113"/>
                    <a:gd name="T27" fmla="*/ 0 h 16"/>
                    <a:gd name="T28" fmla="*/ 106 w 113"/>
                    <a:gd name="T29" fmla="*/ 0 h 16"/>
                    <a:gd name="T30" fmla="*/ 109 w 113"/>
                    <a:gd name="T31" fmla="*/ 0 h 16"/>
                    <a:gd name="T32" fmla="*/ 109 w 113"/>
                    <a:gd name="T33" fmla="*/ 15 h 16"/>
                    <a:gd name="T34" fmla="*/ 112 w 113"/>
                    <a:gd name="T35" fmla="*/ 0 h 16"/>
                    <a:gd name="T36" fmla="*/ 109 w 113"/>
                    <a:gd name="T37" fmla="*/ 15 h 16"/>
                    <a:gd name="T38" fmla="*/ 106 w 113"/>
                    <a:gd name="T39" fmla="*/ 15 h 16"/>
                    <a:gd name="T40" fmla="*/ 103 w 113"/>
                    <a:gd name="T41" fmla="*/ 15 h 16"/>
                    <a:gd name="T42" fmla="*/ 94 w 113"/>
                    <a:gd name="T43" fmla="*/ 15 h 16"/>
                    <a:gd name="T44" fmla="*/ 85 w 113"/>
                    <a:gd name="T45" fmla="*/ 15 h 16"/>
                    <a:gd name="T46" fmla="*/ 77 w 113"/>
                    <a:gd name="T47" fmla="*/ 15 h 16"/>
                    <a:gd name="T48" fmla="*/ 65 w 113"/>
                    <a:gd name="T49" fmla="*/ 15 h 16"/>
                    <a:gd name="T50" fmla="*/ 56 w 113"/>
                    <a:gd name="T51" fmla="*/ 15 h 16"/>
                    <a:gd name="T52" fmla="*/ 50 w 113"/>
                    <a:gd name="T53" fmla="*/ 15 h 16"/>
                    <a:gd name="T54" fmla="*/ 35 w 113"/>
                    <a:gd name="T55" fmla="*/ 15 h 16"/>
                    <a:gd name="T56" fmla="*/ 29 w 113"/>
                    <a:gd name="T57" fmla="*/ 15 h 16"/>
                    <a:gd name="T58" fmla="*/ 21 w 113"/>
                    <a:gd name="T59" fmla="*/ 15 h 16"/>
                    <a:gd name="T60" fmla="*/ 12 w 113"/>
                    <a:gd name="T61" fmla="*/ 15 h 16"/>
                    <a:gd name="T62" fmla="*/ 6 w 113"/>
                    <a:gd name="T63" fmla="*/ 15 h 16"/>
                    <a:gd name="T64" fmla="*/ 3 w 113"/>
                    <a:gd name="T65" fmla="*/ 15 h 16"/>
                    <a:gd name="T66" fmla="*/ 6 w 113"/>
                    <a:gd name="T67" fmla="*/ 6 h 16"/>
                    <a:gd name="T68" fmla="*/ 0 w 113"/>
                    <a:gd name="T69" fmla="*/ 6 h 16"/>
                    <a:gd name="T70" fmla="*/ 0 w 113"/>
                    <a:gd name="T71" fmla="*/ 0 h 16"/>
                    <a:gd name="T72" fmla="*/ 3 w 113"/>
                    <a:gd name="T73" fmla="*/ 0 h 16"/>
                    <a:gd name="T74" fmla="*/ 0 w 113"/>
                    <a:gd name="T75"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16">
                      <a:moveTo>
                        <a:pt x="0" y="6"/>
                      </a:moveTo>
                      <a:lnTo>
                        <a:pt x="3" y="0"/>
                      </a:lnTo>
                      <a:lnTo>
                        <a:pt x="6" y="0"/>
                      </a:lnTo>
                      <a:lnTo>
                        <a:pt x="12" y="0"/>
                      </a:lnTo>
                      <a:lnTo>
                        <a:pt x="21" y="0"/>
                      </a:lnTo>
                      <a:lnTo>
                        <a:pt x="29" y="0"/>
                      </a:lnTo>
                      <a:lnTo>
                        <a:pt x="35" y="0"/>
                      </a:lnTo>
                      <a:lnTo>
                        <a:pt x="50" y="0"/>
                      </a:lnTo>
                      <a:lnTo>
                        <a:pt x="56" y="0"/>
                      </a:lnTo>
                      <a:lnTo>
                        <a:pt x="65" y="0"/>
                      </a:lnTo>
                      <a:lnTo>
                        <a:pt x="77" y="0"/>
                      </a:lnTo>
                      <a:lnTo>
                        <a:pt x="85" y="0"/>
                      </a:lnTo>
                      <a:lnTo>
                        <a:pt x="94" y="0"/>
                      </a:lnTo>
                      <a:lnTo>
                        <a:pt x="103" y="0"/>
                      </a:lnTo>
                      <a:lnTo>
                        <a:pt x="106" y="0"/>
                      </a:lnTo>
                      <a:lnTo>
                        <a:pt x="109" y="0"/>
                      </a:lnTo>
                      <a:lnTo>
                        <a:pt x="109" y="15"/>
                      </a:lnTo>
                      <a:lnTo>
                        <a:pt x="112" y="0"/>
                      </a:lnTo>
                      <a:lnTo>
                        <a:pt x="109" y="15"/>
                      </a:lnTo>
                      <a:lnTo>
                        <a:pt x="106" y="15"/>
                      </a:lnTo>
                      <a:lnTo>
                        <a:pt x="103" y="15"/>
                      </a:lnTo>
                      <a:lnTo>
                        <a:pt x="94" y="15"/>
                      </a:lnTo>
                      <a:lnTo>
                        <a:pt x="85" y="15"/>
                      </a:lnTo>
                      <a:lnTo>
                        <a:pt x="77" y="15"/>
                      </a:lnTo>
                      <a:lnTo>
                        <a:pt x="65" y="15"/>
                      </a:lnTo>
                      <a:lnTo>
                        <a:pt x="56" y="15"/>
                      </a:lnTo>
                      <a:lnTo>
                        <a:pt x="50" y="15"/>
                      </a:lnTo>
                      <a:lnTo>
                        <a:pt x="35" y="15"/>
                      </a:lnTo>
                      <a:lnTo>
                        <a:pt x="29" y="15"/>
                      </a:lnTo>
                      <a:lnTo>
                        <a:pt x="21" y="15"/>
                      </a:lnTo>
                      <a:lnTo>
                        <a:pt x="12" y="15"/>
                      </a:lnTo>
                      <a:lnTo>
                        <a:pt x="6" y="15"/>
                      </a:lnTo>
                      <a:lnTo>
                        <a:pt x="3" y="15"/>
                      </a:lnTo>
                      <a:lnTo>
                        <a:pt x="6" y="6"/>
                      </a:lnTo>
                      <a:lnTo>
                        <a:pt x="0" y="6"/>
                      </a:lnTo>
                      <a:lnTo>
                        <a:pt x="0" y="0"/>
                      </a:lnTo>
                      <a:lnTo>
                        <a:pt x="3" y="0"/>
                      </a:lnTo>
                      <a:lnTo>
                        <a:pt x="0" y="6"/>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09" name="Freeform 57"/>
                <p:cNvSpPr/>
                <p:nvPr/>
              </p:nvSpPr>
              <p:spPr bwMode="auto">
                <a:xfrm>
                  <a:off x="2980" y="1722"/>
                  <a:ext cx="18" cy="1909"/>
                </a:xfrm>
                <a:custGeom>
                  <a:avLst/>
                  <a:gdLst>
                    <a:gd name="T0" fmla="*/ 17 w 18"/>
                    <a:gd name="T1" fmla="*/ 0 h 1909"/>
                    <a:gd name="T2" fmla="*/ 17 w 18"/>
                    <a:gd name="T3" fmla="*/ 1908 h 1909"/>
                    <a:gd name="T4" fmla="*/ 0 w 18"/>
                    <a:gd name="T5" fmla="*/ 1908 h 1909"/>
                    <a:gd name="T6" fmla="*/ 0 w 18"/>
                    <a:gd name="T7" fmla="*/ 0 h 1909"/>
                    <a:gd name="T8" fmla="*/ 0 w 18"/>
                    <a:gd name="T9" fmla="*/ 6 h 1909"/>
                    <a:gd name="T10" fmla="*/ 17 w 18"/>
                    <a:gd name="T11" fmla="*/ 0 h 1909"/>
                  </a:gdLst>
                  <a:ahLst/>
                  <a:cxnLst>
                    <a:cxn ang="0">
                      <a:pos x="T0" y="T1"/>
                    </a:cxn>
                    <a:cxn ang="0">
                      <a:pos x="T2" y="T3"/>
                    </a:cxn>
                    <a:cxn ang="0">
                      <a:pos x="T4" y="T5"/>
                    </a:cxn>
                    <a:cxn ang="0">
                      <a:pos x="T6" y="T7"/>
                    </a:cxn>
                    <a:cxn ang="0">
                      <a:pos x="T8" y="T9"/>
                    </a:cxn>
                    <a:cxn ang="0">
                      <a:pos x="T10" y="T11"/>
                    </a:cxn>
                  </a:cxnLst>
                  <a:rect l="0" t="0" r="r" b="b"/>
                  <a:pathLst>
                    <a:path w="18" h="1909">
                      <a:moveTo>
                        <a:pt x="17" y="0"/>
                      </a:moveTo>
                      <a:lnTo>
                        <a:pt x="17" y="1908"/>
                      </a:lnTo>
                      <a:lnTo>
                        <a:pt x="0" y="1908"/>
                      </a:lnTo>
                      <a:lnTo>
                        <a:pt x="0" y="0"/>
                      </a:lnTo>
                      <a:lnTo>
                        <a:pt x="0" y="6"/>
                      </a:lnTo>
                      <a:lnTo>
                        <a:pt x="17" y="0"/>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0" name="Freeform 58"/>
                <p:cNvSpPr/>
                <p:nvPr/>
              </p:nvSpPr>
              <p:spPr bwMode="auto">
                <a:xfrm>
                  <a:off x="2997" y="1690"/>
                  <a:ext cx="16" cy="15"/>
                </a:xfrm>
                <a:custGeom>
                  <a:avLst/>
                  <a:gdLst>
                    <a:gd name="T0" fmla="*/ 12 w 16"/>
                    <a:gd name="T1" fmla="*/ 3 h 15"/>
                    <a:gd name="T2" fmla="*/ 12 w 16"/>
                    <a:gd name="T3" fmla="*/ 0 h 15"/>
                    <a:gd name="T4" fmla="*/ 0 w 16"/>
                    <a:gd name="T5" fmla="*/ 11 h 15"/>
                    <a:gd name="T6" fmla="*/ 3 w 16"/>
                    <a:gd name="T7" fmla="*/ 14 h 15"/>
                    <a:gd name="T8" fmla="*/ 15 w 16"/>
                    <a:gd name="T9" fmla="*/ 3 h 15"/>
                    <a:gd name="T10" fmla="*/ 15 w 16"/>
                    <a:gd name="T11" fmla="*/ 0 h 15"/>
                    <a:gd name="T12" fmla="*/ 15 w 16"/>
                    <a:gd name="T13" fmla="*/ 3 h 15"/>
                    <a:gd name="T14" fmla="*/ 15 w 16"/>
                    <a:gd name="T15" fmla="*/ 0 h 15"/>
                    <a:gd name="T16" fmla="*/ 12 w 16"/>
                    <a:gd name="T17"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5">
                      <a:moveTo>
                        <a:pt x="12" y="3"/>
                      </a:moveTo>
                      <a:lnTo>
                        <a:pt x="12" y="0"/>
                      </a:lnTo>
                      <a:lnTo>
                        <a:pt x="0" y="11"/>
                      </a:lnTo>
                      <a:lnTo>
                        <a:pt x="3" y="14"/>
                      </a:lnTo>
                      <a:lnTo>
                        <a:pt x="15" y="3"/>
                      </a:lnTo>
                      <a:lnTo>
                        <a:pt x="15" y="0"/>
                      </a:lnTo>
                      <a:lnTo>
                        <a:pt x="15" y="3"/>
                      </a:lnTo>
                      <a:lnTo>
                        <a:pt x="15" y="0"/>
                      </a:lnTo>
                      <a:lnTo>
                        <a:pt x="12" y="3"/>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1" name="Freeform 59"/>
                <p:cNvSpPr/>
                <p:nvPr/>
              </p:nvSpPr>
              <p:spPr bwMode="auto">
                <a:xfrm>
                  <a:off x="3000" y="1654"/>
                  <a:ext cx="10" cy="19"/>
                </a:xfrm>
                <a:custGeom>
                  <a:avLst/>
                  <a:gdLst>
                    <a:gd name="T0" fmla="*/ 0 w 10"/>
                    <a:gd name="T1" fmla="*/ 0 h 19"/>
                    <a:gd name="T2" fmla="*/ 6 w 10"/>
                    <a:gd name="T3" fmla="*/ 18 h 19"/>
                    <a:gd name="T4" fmla="*/ 9 w 10"/>
                    <a:gd name="T5" fmla="*/ 15 h 19"/>
                    <a:gd name="T6" fmla="*/ 3 w 10"/>
                    <a:gd name="T7" fmla="*/ 0 h 19"/>
                    <a:gd name="T8" fmla="*/ 0 w 10"/>
                    <a:gd name="T9" fmla="*/ 0 h 19"/>
                  </a:gdLst>
                  <a:ahLst/>
                  <a:cxnLst>
                    <a:cxn ang="0">
                      <a:pos x="T0" y="T1"/>
                    </a:cxn>
                    <a:cxn ang="0">
                      <a:pos x="T2" y="T3"/>
                    </a:cxn>
                    <a:cxn ang="0">
                      <a:pos x="T4" y="T5"/>
                    </a:cxn>
                    <a:cxn ang="0">
                      <a:pos x="T6" y="T7"/>
                    </a:cxn>
                    <a:cxn ang="0">
                      <a:pos x="T8" y="T9"/>
                    </a:cxn>
                  </a:cxnLst>
                  <a:rect l="0" t="0" r="r" b="b"/>
                  <a:pathLst>
                    <a:path w="10" h="19">
                      <a:moveTo>
                        <a:pt x="0" y="0"/>
                      </a:moveTo>
                      <a:lnTo>
                        <a:pt x="6" y="18"/>
                      </a:lnTo>
                      <a:lnTo>
                        <a:pt x="9" y="15"/>
                      </a:lnTo>
                      <a:lnTo>
                        <a:pt x="3" y="0"/>
                      </a:lnTo>
                      <a:lnTo>
                        <a:pt x="0" y="0"/>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2" name="Freeform 60"/>
                <p:cNvSpPr/>
                <p:nvPr/>
              </p:nvSpPr>
              <p:spPr bwMode="auto">
                <a:xfrm>
                  <a:off x="3000" y="1610"/>
                  <a:ext cx="22" cy="25"/>
                </a:xfrm>
                <a:custGeom>
                  <a:avLst/>
                  <a:gdLst>
                    <a:gd name="T0" fmla="*/ 21 w 22"/>
                    <a:gd name="T1" fmla="*/ 0 h 25"/>
                    <a:gd name="T2" fmla="*/ 18 w 22"/>
                    <a:gd name="T3" fmla="*/ 3 h 25"/>
                    <a:gd name="T4" fmla="*/ 0 w 22"/>
                    <a:gd name="T5" fmla="*/ 24 h 25"/>
                    <a:gd name="T6" fmla="*/ 3 w 22"/>
                    <a:gd name="T7" fmla="*/ 24 h 25"/>
                    <a:gd name="T8" fmla="*/ 21 w 22"/>
                    <a:gd name="T9" fmla="*/ 3 h 25"/>
                    <a:gd name="T10" fmla="*/ 21 w 22"/>
                    <a:gd name="T11" fmla="*/ 6 h 25"/>
                    <a:gd name="T12" fmla="*/ 21 w 22"/>
                    <a:gd name="T13" fmla="*/ 0 h 25"/>
                    <a:gd name="T14" fmla="*/ 18 w 22"/>
                    <a:gd name="T15" fmla="*/ 0 h 25"/>
                    <a:gd name="T16" fmla="*/ 18 w 22"/>
                    <a:gd name="T17" fmla="*/ 3 h 25"/>
                    <a:gd name="T18" fmla="*/ 21 w 22"/>
                    <a:gd name="T1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5">
                      <a:moveTo>
                        <a:pt x="21" y="0"/>
                      </a:moveTo>
                      <a:lnTo>
                        <a:pt x="18" y="3"/>
                      </a:lnTo>
                      <a:lnTo>
                        <a:pt x="0" y="24"/>
                      </a:lnTo>
                      <a:lnTo>
                        <a:pt x="3" y="24"/>
                      </a:lnTo>
                      <a:lnTo>
                        <a:pt x="21" y="3"/>
                      </a:lnTo>
                      <a:lnTo>
                        <a:pt x="21" y="6"/>
                      </a:lnTo>
                      <a:lnTo>
                        <a:pt x="21" y="0"/>
                      </a:lnTo>
                      <a:lnTo>
                        <a:pt x="18" y="0"/>
                      </a:lnTo>
                      <a:lnTo>
                        <a:pt x="18" y="3"/>
                      </a:lnTo>
                      <a:lnTo>
                        <a:pt x="21" y="0"/>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3" name="Freeform 61"/>
                <p:cNvSpPr/>
                <p:nvPr/>
              </p:nvSpPr>
              <p:spPr bwMode="auto">
                <a:xfrm>
                  <a:off x="3041" y="1595"/>
                  <a:ext cx="31" cy="16"/>
                </a:xfrm>
                <a:custGeom>
                  <a:avLst/>
                  <a:gdLst>
                    <a:gd name="T0" fmla="*/ 30 w 31"/>
                    <a:gd name="T1" fmla="*/ 9 h 16"/>
                    <a:gd name="T2" fmla="*/ 27 w 31"/>
                    <a:gd name="T3" fmla="*/ 15 h 16"/>
                    <a:gd name="T4" fmla="*/ 0 w 31"/>
                    <a:gd name="T5" fmla="*/ 15 h 16"/>
                    <a:gd name="T6" fmla="*/ 0 w 31"/>
                    <a:gd name="T7" fmla="*/ 0 h 16"/>
                    <a:gd name="T8" fmla="*/ 27 w 31"/>
                    <a:gd name="T9" fmla="*/ 0 h 16"/>
                    <a:gd name="T10" fmla="*/ 27 w 31"/>
                    <a:gd name="T11" fmla="*/ 6 h 16"/>
                    <a:gd name="T12" fmla="*/ 30 w 31"/>
                    <a:gd name="T13" fmla="*/ 9 h 16"/>
                    <a:gd name="T14" fmla="*/ 27 w 31"/>
                    <a:gd name="T15" fmla="*/ 15 h 16"/>
                    <a:gd name="T16" fmla="*/ 30 w 31"/>
                    <a:gd name="T17"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6">
                      <a:moveTo>
                        <a:pt x="30" y="9"/>
                      </a:moveTo>
                      <a:lnTo>
                        <a:pt x="27" y="15"/>
                      </a:lnTo>
                      <a:lnTo>
                        <a:pt x="0" y="15"/>
                      </a:lnTo>
                      <a:lnTo>
                        <a:pt x="0" y="0"/>
                      </a:lnTo>
                      <a:lnTo>
                        <a:pt x="27" y="0"/>
                      </a:lnTo>
                      <a:lnTo>
                        <a:pt x="27" y="6"/>
                      </a:lnTo>
                      <a:lnTo>
                        <a:pt x="30" y="9"/>
                      </a:lnTo>
                      <a:lnTo>
                        <a:pt x="27" y="15"/>
                      </a:lnTo>
                      <a:lnTo>
                        <a:pt x="30" y="9"/>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4" name="Freeform 62"/>
                <p:cNvSpPr/>
                <p:nvPr/>
              </p:nvSpPr>
              <p:spPr bwMode="auto">
                <a:xfrm>
                  <a:off x="2980" y="1072"/>
                  <a:ext cx="142" cy="142"/>
                </a:xfrm>
                <a:custGeom>
                  <a:avLst/>
                  <a:gdLst>
                    <a:gd name="T0" fmla="*/ 71 w 142"/>
                    <a:gd name="T1" fmla="*/ 141 h 142"/>
                    <a:gd name="T2" fmla="*/ 82 w 142"/>
                    <a:gd name="T3" fmla="*/ 141 h 142"/>
                    <a:gd name="T4" fmla="*/ 97 w 142"/>
                    <a:gd name="T5" fmla="*/ 135 h 142"/>
                    <a:gd name="T6" fmla="*/ 109 w 142"/>
                    <a:gd name="T7" fmla="*/ 132 h 142"/>
                    <a:gd name="T8" fmla="*/ 120 w 142"/>
                    <a:gd name="T9" fmla="*/ 120 h 142"/>
                    <a:gd name="T10" fmla="*/ 129 w 142"/>
                    <a:gd name="T11" fmla="*/ 112 h 142"/>
                    <a:gd name="T12" fmla="*/ 135 w 142"/>
                    <a:gd name="T13" fmla="*/ 97 h 142"/>
                    <a:gd name="T14" fmla="*/ 138 w 142"/>
                    <a:gd name="T15" fmla="*/ 85 h 142"/>
                    <a:gd name="T16" fmla="*/ 141 w 142"/>
                    <a:gd name="T17" fmla="*/ 71 h 142"/>
                    <a:gd name="T18" fmla="*/ 138 w 142"/>
                    <a:gd name="T19" fmla="*/ 59 h 142"/>
                    <a:gd name="T20" fmla="*/ 135 w 142"/>
                    <a:gd name="T21" fmla="*/ 44 h 142"/>
                    <a:gd name="T22" fmla="*/ 129 w 142"/>
                    <a:gd name="T23" fmla="*/ 29 h 142"/>
                    <a:gd name="T24" fmla="*/ 120 w 142"/>
                    <a:gd name="T25" fmla="*/ 21 h 142"/>
                    <a:gd name="T26" fmla="*/ 109 w 142"/>
                    <a:gd name="T27" fmla="*/ 12 h 142"/>
                    <a:gd name="T28" fmla="*/ 97 w 142"/>
                    <a:gd name="T29" fmla="*/ 6 h 142"/>
                    <a:gd name="T30" fmla="*/ 82 w 142"/>
                    <a:gd name="T31" fmla="*/ 3 h 142"/>
                    <a:gd name="T32" fmla="*/ 71 w 142"/>
                    <a:gd name="T33" fmla="*/ 0 h 142"/>
                    <a:gd name="T34" fmla="*/ 56 w 142"/>
                    <a:gd name="T35" fmla="*/ 3 h 142"/>
                    <a:gd name="T36" fmla="*/ 44 w 142"/>
                    <a:gd name="T37" fmla="*/ 6 h 142"/>
                    <a:gd name="T38" fmla="*/ 29 w 142"/>
                    <a:gd name="T39" fmla="*/ 12 h 142"/>
                    <a:gd name="T40" fmla="*/ 21 w 142"/>
                    <a:gd name="T41" fmla="*/ 21 h 142"/>
                    <a:gd name="T42" fmla="*/ 9 w 142"/>
                    <a:gd name="T43" fmla="*/ 29 h 142"/>
                    <a:gd name="T44" fmla="*/ 6 w 142"/>
                    <a:gd name="T45" fmla="*/ 44 h 142"/>
                    <a:gd name="T46" fmla="*/ 0 w 142"/>
                    <a:gd name="T47" fmla="*/ 59 h 142"/>
                    <a:gd name="T48" fmla="*/ 0 w 142"/>
                    <a:gd name="T49" fmla="*/ 71 h 142"/>
                    <a:gd name="T50" fmla="*/ 0 w 142"/>
                    <a:gd name="T51" fmla="*/ 85 h 142"/>
                    <a:gd name="T52" fmla="*/ 6 w 142"/>
                    <a:gd name="T53" fmla="*/ 97 h 142"/>
                    <a:gd name="T54" fmla="*/ 9 w 142"/>
                    <a:gd name="T55" fmla="*/ 112 h 142"/>
                    <a:gd name="T56" fmla="*/ 21 w 142"/>
                    <a:gd name="T57" fmla="*/ 120 h 142"/>
                    <a:gd name="T58" fmla="*/ 29 w 142"/>
                    <a:gd name="T59" fmla="*/ 132 h 142"/>
                    <a:gd name="T60" fmla="*/ 44 w 142"/>
                    <a:gd name="T61" fmla="*/ 135 h 142"/>
                    <a:gd name="T62" fmla="*/ 56 w 142"/>
                    <a:gd name="T63" fmla="*/ 141 h 142"/>
                    <a:gd name="T64" fmla="*/ 71 w 142"/>
                    <a:gd name="T65" fmla="*/ 1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42">
                      <a:moveTo>
                        <a:pt x="71" y="141"/>
                      </a:moveTo>
                      <a:lnTo>
                        <a:pt x="82" y="141"/>
                      </a:lnTo>
                      <a:lnTo>
                        <a:pt x="97" y="135"/>
                      </a:lnTo>
                      <a:lnTo>
                        <a:pt x="109" y="132"/>
                      </a:lnTo>
                      <a:lnTo>
                        <a:pt x="120" y="120"/>
                      </a:lnTo>
                      <a:lnTo>
                        <a:pt x="129" y="112"/>
                      </a:lnTo>
                      <a:lnTo>
                        <a:pt x="135" y="97"/>
                      </a:lnTo>
                      <a:lnTo>
                        <a:pt x="138" y="85"/>
                      </a:lnTo>
                      <a:lnTo>
                        <a:pt x="141" y="71"/>
                      </a:lnTo>
                      <a:lnTo>
                        <a:pt x="138" y="59"/>
                      </a:lnTo>
                      <a:lnTo>
                        <a:pt x="135" y="44"/>
                      </a:lnTo>
                      <a:lnTo>
                        <a:pt x="129" y="29"/>
                      </a:lnTo>
                      <a:lnTo>
                        <a:pt x="120" y="21"/>
                      </a:lnTo>
                      <a:lnTo>
                        <a:pt x="109" y="12"/>
                      </a:lnTo>
                      <a:lnTo>
                        <a:pt x="97" y="6"/>
                      </a:lnTo>
                      <a:lnTo>
                        <a:pt x="82" y="3"/>
                      </a:lnTo>
                      <a:lnTo>
                        <a:pt x="71" y="0"/>
                      </a:lnTo>
                      <a:lnTo>
                        <a:pt x="56" y="3"/>
                      </a:lnTo>
                      <a:lnTo>
                        <a:pt x="44" y="6"/>
                      </a:lnTo>
                      <a:lnTo>
                        <a:pt x="29" y="12"/>
                      </a:lnTo>
                      <a:lnTo>
                        <a:pt x="21" y="21"/>
                      </a:lnTo>
                      <a:lnTo>
                        <a:pt x="9" y="29"/>
                      </a:lnTo>
                      <a:lnTo>
                        <a:pt x="6" y="44"/>
                      </a:lnTo>
                      <a:lnTo>
                        <a:pt x="0" y="59"/>
                      </a:lnTo>
                      <a:lnTo>
                        <a:pt x="0" y="71"/>
                      </a:lnTo>
                      <a:lnTo>
                        <a:pt x="0" y="85"/>
                      </a:lnTo>
                      <a:lnTo>
                        <a:pt x="6" y="97"/>
                      </a:lnTo>
                      <a:lnTo>
                        <a:pt x="9" y="112"/>
                      </a:lnTo>
                      <a:lnTo>
                        <a:pt x="21" y="120"/>
                      </a:lnTo>
                      <a:lnTo>
                        <a:pt x="29" y="132"/>
                      </a:lnTo>
                      <a:lnTo>
                        <a:pt x="44" y="135"/>
                      </a:lnTo>
                      <a:lnTo>
                        <a:pt x="56" y="141"/>
                      </a:lnTo>
                      <a:lnTo>
                        <a:pt x="71" y="141"/>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5" name="Freeform 63"/>
                <p:cNvSpPr/>
                <p:nvPr/>
              </p:nvSpPr>
              <p:spPr bwMode="auto">
                <a:xfrm>
                  <a:off x="2989" y="1231"/>
                  <a:ext cx="130" cy="80"/>
                </a:xfrm>
                <a:custGeom>
                  <a:avLst/>
                  <a:gdLst>
                    <a:gd name="T0" fmla="*/ 129 w 130"/>
                    <a:gd name="T1" fmla="*/ 79 h 80"/>
                    <a:gd name="T2" fmla="*/ 0 w 130"/>
                    <a:gd name="T3" fmla="*/ 79 h 80"/>
                    <a:gd name="T4" fmla="*/ 3 w 130"/>
                    <a:gd name="T5" fmla="*/ 76 h 80"/>
                    <a:gd name="T6" fmla="*/ 6 w 130"/>
                    <a:gd name="T7" fmla="*/ 73 h 80"/>
                    <a:gd name="T8" fmla="*/ 9 w 130"/>
                    <a:gd name="T9" fmla="*/ 70 h 80"/>
                    <a:gd name="T10" fmla="*/ 18 w 130"/>
                    <a:gd name="T11" fmla="*/ 64 h 80"/>
                    <a:gd name="T12" fmla="*/ 23 w 130"/>
                    <a:gd name="T13" fmla="*/ 53 h 80"/>
                    <a:gd name="T14" fmla="*/ 29 w 130"/>
                    <a:gd name="T15" fmla="*/ 38 h 80"/>
                    <a:gd name="T16" fmla="*/ 32 w 130"/>
                    <a:gd name="T17" fmla="*/ 20 h 80"/>
                    <a:gd name="T18" fmla="*/ 35 w 130"/>
                    <a:gd name="T19" fmla="*/ 0 h 80"/>
                    <a:gd name="T20" fmla="*/ 91 w 130"/>
                    <a:gd name="T21" fmla="*/ 0 h 80"/>
                    <a:gd name="T22" fmla="*/ 94 w 130"/>
                    <a:gd name="T23" fmla="*/ 15 h 80"/>
                    <a:gd name="T24" fmla="*/ 94 w 130"/>
                    <a:gd name="T25" fmla="*/ 26 h 80"/>
                    <a:gd name="T26" fmla="*/ 97 w 130"/>
                    <a:gd name="T27" fmla="*/ 35 h 80"/>
                    <a:gd name="T28" fmla="*/ 100 w 130"/>
                    <a:gd name="T29" fmla="*/ 44 h 80"/>
                    <a:gd name="T30" fmla="*/ 106 w 130"/>
                    <a:gd name="T31" fmla="*/ 56 h 80"/>
                    <a:gd name="T32" fmla="*/ 108 w 130"/>
                    <a:gd name="T33" fmla="*/ 61 h 80"/>
                    <a:gd name="T34" fmla="*/ 120 w 130"/>
                    <a:gd name="T35" fmla="*/ 70 h 80"/>
                    <a:gd name="T36" fmla="*/ 129 w 130"/>
                    <a:gd name="T37"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 h="80">
                      <a:moveTo>
                        <a:pt x="129" y="79"/>
                      </a:moveTo>
                      <a:lnTo>
                        <a:pt x="0" y="79"/>
                      </a:lnTo>
                      <a:lnTo>
                        <a:pt x="3" y="76"/>
                      </a:lnTo>
                      <a:lnTo>
                        <a:pt x="6" y="73"/>
                      </a:lnTo>
                      <a:lnTo>
                        <a:pt x="9" y="70"/>
                      </a:lnTo>
                      <a:lnTo>
                        <a:pt x="18" y="64"/>
                      </a:lnTo>
                      <a:lnTo>
                        <a:pt x="23" y="53"/>
                      </a:lnTo>
                      <a:lnTo>
                        <a:pt x="29" y="38"/>
                      </a:lnTo>
                      <a:lnTo>
                        <a:pt x="32" y="20"/>
                      </a:lnTo>
                      <a:lnTo>
                        <a:pt x="35" y="0"/>
                      </a:lnTo>
                      <a:lnTo>
                        <a:pt x="91" y="0"/>
                      </a:lnTo>
                      <a:lnTo>
                        <a:pt x="94" y="15"/>
                      </a:lnTo>
                      <a:lnTo>
                        <a:pt x="94" y="26"/>
                      </a:lnTo>
                      <a:lnTo>
                        <a:pt x="97" y="35"/>
                      </a:lnTo>
                      <a:lnTo>
                        <a:pt x="100" y="44"/>
                      </a:lnTo>
                      <a:lnTo>
                        <a:pt x="106" y="56"/>
                      </a:lnTo>
                      <a:lnTo>
                        <a:pt x="108" y="61"/>
                      </a:lnTo>
                      <a:lnTo>
                        <a:pt x="120" y="70"/>
                      </a:lnTo>
                      <a:lnTo>
                        <a:pt x="129" y="79"/>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6" name="Freeform 64"/>
                <p:cNvSpPr/>
                <p:nvPr/>
              </p:nvSpPr>
              <p:spPr bwMode="auto">
                <a:xfrm>
                  <a:off x="3015" y="1637"/>
                  <a:ext cx="92" cy="15"/>
                </a:xfrm>
                <a:custGeom>
                  <a:avLst/>
                  <a:gdLst>
                    <a:gd name="T0" fmla="*/ 91 w 92"/>
                    <a:gd name="T1" fmla="*/ 8 h 15"/>
                    <a:gd name="T2" fmla="*/ 91 w 92"/>
                    <a:gd name="T3" fmla="*/ 14 h 15"/>
                    <a:gd name="T4" fmla="*/ 0 w 92"/>
                    <a:gd name="T5" fmla="*/ 14 h 15"/>
                    <a:gd name="T6" fmla="*/ 0 w 92"/>
                    <a:gd name="T7" fmla="*/ 0 h 15"/>
                    <a:gd name="T8" fmla="*/ 91 w 92"/>
                    <a:gd name="T9" fmla="*/ 0 h 15"/>
                    <a:gd name="T10" fmla="*/ 91 w 92"/>
                    <a:gd name="T11" fmla="*/ 8 h 15"/>
                  </a:gdLst>
                  <a:ahLst/>
                  <a:cxnLst>
                    <a:cxn ang="0">
                      <a:pos x="T0" y="T1"/>
                    </a:cxn>
                    <a:cxn ang="0">
                      <a:pos x="T2" y="T3"/>
                    </a:cxn>
                    <a:cxn ang="0">
                      <a:pos x="T4" y="T5"/>
                    </a:cxn>
                    <a:cxn ang="0">
                      <a:pos x="T6" y="T7"/>
                    </a:cxn>
                    <a:cxn ang="0">
                      <a:pos x="T8" y="T9"/>
                    </a:cxn>
                    <a:cxn ang="0">
                      <a:pos x="T10" y="T11"/>
                    </a:cxn>
                  </a:cxnLst>
                  <a:rect l="0" t="0" r="r" b="b"/>
                  <a:pathLst>
                    <a:path w="92" h="15">
                      <a:moveTo>
                        <a:pt x="91" y="8"/>
                      </a:moveTo>
                      <a:lnTo>
                        <a:pt x="91" y="14"/>
                      </a:lnTo>
                      <a:lnTo>
                        <a:pt x="0" y="14"/>
                      </a:lnTo>
                      <a:lnTo>
                        <a:pt x="0" y="0"/>
                      </a:lnTo>
                      <a:lnTo>
                        <a:pt x="91" y="0"/>
                      </a:lnTo>
                      <a:lnTo>
                        <a:pt x="91" y="8"/>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7" name="Freeform 65"/>
                <p:cNvSpPr/>
                <p:nvPr/>
              </p:nvSpPr>
              <p:spPr bwMode="auto">
                <a:xfrm>
                  <a:off x="2797" y="3810"/>
                  <a:ext cx="213" cy="39"/>
                </a:xfrm>
                <a:custGeom>
                  <a:avLst/>
                  <a:gdLst>
                    <a:gd name="T0" fmla="*/ 206 w 213"/>
                    <a:gd name="T1" fmla="*/ 0 h 39"/>
                    <a:gd name="T2" fmla="*/ 206 w 213"/>
                    <a:gd name="T3" fmla="*/ 3 h 39"/>
                    <a:gd name="T4" fmla="*/ 200 w 213"/>
                    <a:gd name="T5" fmla="*/ 3 h 39"/>
                    <a:gd name="T6" fmla="*/ 191 w 213"/>
                    <a:gd name="T7" fmla="*/ 6 h 39"/>
                    <a:gd name="T8" fmla="*/ 183 w 213"/>
                    <a:gd name="T9" fmla="*/ 12 h 39"/>
                    <a:gd name="T10" fmla="*/ 174 w 213"/>
                    <a:gd name="T11" fmla="*/ 15 h 39"/>
                    <a:gd name="T12" fmla="*/ 159 w 213"/>
                    <a:gd name="T13" fmla="*/ 18 h 39"/>
                    <a:gd name="T14" fmla="*/ 147 w 213"/>
                    <a:gd name="T15" fmla="*/ 20 h 39"/>
                    <a:gd name="T16" fmla="*/ 133 w 213"/>
                    <a:gd name="T17" fmla="*/ 23 h 39"/>
                    <a:gd name="T18" fmla="*/ 118 w 213"/>
                    <a:gd name="T19" fmla="*/ 26 h 39"/>
                    <a:gd name="T20" fmla="*/ 100 w 213"/>
                    <a:gd name="T21" fmla="*/ 29 h 39"/>
                    <a:gd name="T22" fmla="*/ 85 w 213"/>
                    <a:gd name="T23" fmla="*/ 29 h 39"/>
                    <a:gd name="T24" fmla="*/ 68 w 213"/>
                    <a:gd name="T25" fmla="*/ 32 h 39"/>
                    <a:gd name="T26" fmla="*/ 50 w 213"/>
                    <a:gd name="T27" fmla="*/ 32 h 39"/>
                    <a:gd name="T28" fmla="*/ 32 w 213"/>
                    <a:gd name="T29" fmla="*/ 35 h 39"/>
                    <a:gd name="T30" fmla="*/ 15 w 213"/>
                    <a:gd name="T31" fmla="*/ 35 h 39"/>
                    <a:gd name="T32" fmla="*/ 0 w 213"/>
                    <a:gd name="T33" fmla="*/ 35 h 39"/>
                    <a:gd name="T34" fmla="*/ 0 w 213"/>
                    <a:gd name="T35" fmla="*/ 38 h 39"/>
                    <a:gd name="T36" fmla="*/ 15 w 213"/>
                    <a:gd name="T37" fmla="*/ 38 h 39"/>
                    <a:gd name="T38" fmla="*/ 32 w 213"/>
                    <a:gd name="T39" fmla="*/ 38 h 39"/>
                    <a:gd name="T40" fmla="*/ 50 w 213"/>
                    <a:gd name="T41" fmla="*/ 35 h 39"/>
                    <a:gd name="T42" fmla="*/ 68 w 213"/>
                    <a:gd name="T43" fmla="*/ 35 h 39"/>
                    <a:gd name="T44" fmla="*/ 85 w 213"/>
                    <a:gd name="T45" fmla="*/ 35 h 39"/>
                    <a:gd name="T46" fmla="*/ 103 w 213"/>
                    <a:gd name="T47" fmla="*/ 32 h 39"/>
                    <a:gd name="T48" fmla="*/ 121 w 213"/>
                    <a:gd name="T49" fmla="*/ 29 h 39"/>
                    <a:gd name="T50" fmla="*/ 135 w 213"/>
                    <a:gd name="T51" fmla="*/ 26 h 39"/>
                    <a:gd name="T52" fmla="*/ 147 w 213"/>
                    <a:gd name="T53" fmla="*/ 26 h 39"/>
                    <a:gd name="T54" fmla="*/ 162 w 213"/>
                    <a:gd name="T55" fmla="*/ 20 h 39"/>
                    <a:gd name="T56" fmla="*/ 174 w 213"/>
                    <a:gd name="T57" fmla="*/ 18 h 39"/>
                    <a:gd name="T58" fmla="*/ 186 w 213"/>
                    <a:gd name="T59" fmla="*/ 15 h 39"/>
                    <a:gd name="T60" fmla="*/ 197 w 213"/>
                    <a:gd name="T61" fmla="*/ 12 h 39"/>
                    <a:gd name="T62" fmla="*/ 203 w 213"/>
                    <a:gd name="T63" fmla="*/ 6 h 39"/>
                    <a:gd name="T64" fmla="*/ 209 w 213"/>
                    <a:gd name="T65" fmla="*/ 6 h 39"/>
                    <a:gd name="T66" fmla="*/ 212 w 213"/>
                    <a:gd name="T67" fmla="*/ 3 h 39"/>
                    <a:gd name="T68" fmla="*/ 206 w 213"/>
                    <a:gd name="T6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3" h="39">
                      <a:moveTo>
                        <a:pt x="206" y="0"/>
                      </a:moveTo>
                      <a:lnTo>
                        <a:pt x="206" y="3"/>
                      </a:lnTo>
                      <a:lnTo>
                        <a:pt x="200" y="3"/>
                      </a:lnTo>
                      <a:lnTo>
                        <a:pt x="191" y="6"/>
                      </a:lnTo>
                      <a:lnTo>
                        <a:pt x="183" y="12"/>
                      </a:lnTo>
                      <a:lnTo>
                        <a:pt x="174" y="15"/>
                      </a:lnTo>
                      <a:lnTo>
                        <a:pt x="159" y="18"/>
                      </a:lnTo>
                      <a:lnTo>
                        <a:pt x="147" y="20"/>
                      </a:lnTo>
                      <a:lnTo>
                        <a:pt x="133" y="23"/>
                      </a:lnTo>
                      <a:lnTo>
                        <a:pt x="118" y="26"/>
                      </a:lnTo>
                      <a:lnTo>
                        <a:pt x="100" y="29"/>
                      </a:lnTo>
                      <a:lnTo>
                        <a:pt x="85" y="29"/>
                      </a:lnTo>
                      <a:lnTo>
                        <a:pt x="68" y="32"/>
                      </a:lnTo>
                      <a:lnTo>
                        <a:pt x="50" y="32"/>
                      </a:lnTo>
                      <a:lnTo>
                        <a:pt x="32" y="35"/>
                      </a:lnTo>
                      <a:lnTo>
                        <a:pt x="15" y="35"/>
                      </a:lnTo>
                      <a:lnTo>
                        <a:pt x="0" y="35"/>
                      </a:lnTo>
                      <a:lnTo>
                        <a:pt x="0" y="38"/>
                      </a:lnTo>
                      <a:lnTo>
                        <a:pt x="15" y="38"/>
                      </a:lnTo>
                      <a:lnTo>
                        <a:pt x="32" y="38"/>
                      </a:lnTo>
                      <a:lnTo>
                        <a:pt x="50" y="35"/>
                      </a:lnTo>
                      <a:lnTo>
                        <a:pt x="68" y="35"/>
                      </a:lnTo>
                      <a:lnTo>
                        <a:pt x="85" y="35"/>
                      </a:lnTo>
                      <a:lnTo>
                        <a:pt x="103" y="32"/>
                      </a:lnTo>
                      <a:lnTo>
                        <a:pt x="121" y="29"/>
                      </a:lnTo>
                      <a:lnTo>
                        <a:pt x="135" y="26"/>
                      </a:lnTo>
                      <a:lnTo>
                        <a:pt x="147" y="26"/>
                      </a:lnTo>
                      <a:lnTo>
                        <a:pt x="162" y="20"/>
                      </a:lnTo>
                      <a:lnTo>
                        <a:pt x="174" y="18"/>
                      </a:lnTo>
                      <a:lnTo>
                        <a:pt x="186" y="15"/>
                      </a:lnTo>
                      <a:lnTo>
                        <a:pt x="197" y="12"/>
                      </a:lnTo>
                      <a:lnTo>
                        <a:pt x="203" y="6"/>
                      </a:lnTo>
                      <a:lnTo>
                        <a:pt x="209" y="6"/>
                      </a:lnTo>
                      <a:lnTo>
                        <a:pt x="212" y="3"/>
                      </a:lnTo>
                      <a:lnTo>
                        <a:pt x="206" y="0"/>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8" name="Freeform 66"/>
                <p:cNvSpPr/>
                <p:nvPr/>
              </p:nvSpPr>
              <p:spPr bwMode="auto">
                <a:xfrm>
                  <a:off x="2947" y="3713"/>
                  <a:ext cx="219" cy="15"/>
                </a:xfrm>
                <a:custGeom>
                  <a:avLst/>
                  <a:gdLst>
                    <a:gd name="T0" fmla="*/ 218 w 219"/>
                    <a:gd name="T1" fmla="*/ 6 h 15"/>
                    <a:gd name="T2" fmla="*/ 218 w 219"/>
                    <a:gd name="T3" fmla="*/ 14 h 15"/>
                    <a:gd name="T4" fmla="*/ 0 w 219"/>
                    <a:gd name="T5" fmla="*/ 14 h 15"/>
                    <a:gd name="T6" fmla="*/ 0 w 219"/>
                    <a:gd name="T7" fmla="*/ 0 h 15"/>
                    <a:gd name="T8" fmla="*/ 218 w 219"/>
                    <a:gd name="T9" fmla="*/ 0 h 15"/>
                    <a:gd name="T10" fmla="*/ 218 w 219"/>
                    <a:gd name="T11" fmla="*/ 6 h 15"/>
                  </a:gdLst>
                  <a:ahLst/>
                  <a:cxnLst>
                    <a:cxn ang="0">
                      <a:pos x="T0" y="T1"/>
                    </a:cxn>
                    <a:cxn ang="0">
                      <a:pos x="T2" y="T3"/>
                    </a:cxn>
                    <a:cxn ang="0">
                      <a:pos x="T4" y="T5"/>
                    </a:cxn>
                    <a:cxn ang="0">
                      <a:pos x="T6" y="T7"/>
                    </a:cxn>
                    <a:cxn ang="0">
                      <a:pos x="T8" y="T9"/>
                    </a:cxn>
                    <a:cxn ang="0">
                      <a:pos x="T10" y="T11"/>
                    </a:cxn>
                  </a:cxnLst>
                  <a:rect l="0" t="0" r="r" b="b"/>
                  <a:pathLst>
                    <a:path w="219" h="15">
                      <a:moveTo>
                        <a:pt x="218" y="6"/>
                      </a:moveTo>
                      <a:lnTo>
                        <a:pt x="218" y="14"/>
                      </a:lnTo>
                      <a:lnTo>
                        <a:pt x="0" y="14"/>
                      </a:lnTo>
                      <a:lnTo>
                        <a:pt x="0" y="0"/>
                      </a:lnTo>
                      <a:lnTo>
                        <a:pt x="218" y="0"/>
                      </a:lnTo>
                      <a:lnTo>
                        <a:pt x="218" y="6"/>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19" name="Freeform 67"/>
                <p:cNvSpPr/>
                <p:nvPr/>
              </p:nvSpPr>
              <p:spPr bwMode="auto">
                <a:xfrm>
                  <a:off x="2991" y="1113"/>
                  <a:ext cx="122" cy="101"/>
                </a:xfrm>
                <a:custGeom>
                  <a:avLst/>
                  <a:gdLst>
                    <a:gd name="T0" fmla="*/ 0 w 122"/>
                    <a:gd name="T1" fmla="*/ 68 h 101"/>
                    <a:gd name="T2" fmla="*/ 6 w 122"/>
                    <a:gd name="T3" fmla="*/ 68 h 101"/>
                    <a:gd name="T4" fmla="*/ 9 w 122"/>
                    <a:gd name="T5" fmla="*/ 65 h 101"/>
                    <a:gd name="T6" fmla="*/ 9 w 122"/>
                    <a:gd name="T7" fmla="*/ 62 h 101"/>
                    <a:gd name="T8" fmla="*/ 15 w 122"/>
                    <a:gd name="T9" fmla="*/ 59 h 101"/>
                    <a:gd name="T10" fmla="*/ 18 w 122"/>
                    <a:gd name="T11" fmla="*/ 56 h 101"/>
                    <a:gd name="T12" fmla="*/ 21 w 122"/>
                    <a:gd name="T13" fmla="*/ 53 h 101"/>
                    <a:gd name="T14" fmla="*/ 24 w 122"/>
                    <a:gd name="T15" fmla="*/ 47 h 101"/>
                    <a:gd name="T16" fmla="*/ 30 w 122"/>
                    <a:gd name="T17" fmla="*/ 38 h 101"/>
                    <a:gd name="T18" fmla="*/ 35 w 122"/>
                    <a:gd name="T19" fmla="*/ 47 h 101"/>
                    <a:gd name="T20" fmla="*/ 38 w 122"/>
                    <a:gd name="T21" fmla="*/ 56 h 101"/>
                    <a:gd name="T22" fmla="*/ 44 w 122"/>
                    <a:gd name="T23" fmla="*/ 65 h 101"/>
                    <a:gd name="T24" fmla="*/ 53 w 122"/>
                    <a:gd name="T25" fmla="*/ 68 h 101"/>
                    <a:gd name="T26" fmla="*/ 59 w 122"/>
                    <a:gd name="T27" fmla="*/ 68 h 101"/>
                    <a:gd name="T28" fmla="*/ 62 w 122"/>
                    <a:gd name="T29" fmla="*/ 68 h 101"/>
                    <a:gd name="T30" fmla="*/ 68 w 122"/>
                    <a:gd name="T31" fmla="*/ 68 h 101"/>
                    <a:gd name="T32" fmla="*/ 74 w 122"/>
                    <a:gd name="T33" fmla="*/ 62 h 101"/>
                    <a:gd name="T34" fmla="*/ 80 w 122"/>
                    <a:gd name="T35" fmla="*/ 56 h 101"/>
                    <a:gd name="T36" fmla="*/ 83 w 122"/>
                    <a:gd name="T37" fmla="*/ 53 h 101"/>
                    <a:gd name="T38" fmla="*/ 89 w 122"/>
                    <a:gd name="T39" fmla="*/ 44 h 101"/>
                    <a:gd name="T40" fmla="*/ 91 w 122"/>
                    <a:gd name="T41" fmla="*/ 35 h 101"/>
                    <a:gd name="T42" fmla="*/ 97 w 122"/>
                    <a:gd name="T43" fmla="*/ 29 h 101"/>
                    <a:gd name="T44" fmla="*/ 97 w 122"/>
                    <a:gd name="T45" fmla="*/ 18 h 101"/>
                    <a:gd name="T46" fmla="*/ 97 w 122"/>
                    <a:gd name="T47" fmla="*/ 9 h 101"/>
                    <a:gd name="T48" fmla="*/ 97 w 122"/>
                    <a:gd name="T49" fmla="*/ 0 h 101"/>
                    <a:gd name="T50" fmla="*/ 106 w 122"/>
                    <a:gd name="T51" fmla="*/ 6 h 101"/>
                    <a:gd name="T52" fmla="*/ 112 w 122"/>
                    <a:gd name="T53" fmla="*/ 12 h 101"/>
                    <a:gd name="T54" fmla="*/ 115 w 122"/>
                    <a:gd name="T55" fmla="*/ 21 h 101"/>
                    <a:gd name="T56" fmla="*/ 121 w 122"/>
                    <a:gd name="T57" fmla="*/ 29 h 101"/>
                    <a:gd name="T58" fmla="*/ 121 w 122"/>
                    <a:gd name="T59" fmla="*/ 38 h 101"/>
                    <a:gd name="T60" fmla="*/ 121 w 122"/>
                    <a:gd name="T61" fmla="*/ 47 h 101"/>
                    <a:gd name="T62" fmla="*/ 121 w 122"/>
                    <a:gd name="T63" fmla="*/ 56 h 101"/>
                    <a:gd name="T64" fmla="*/ 115 w 122"/>
                    <a:gd name="T65" fmla="*/ 68 h 101"/>
                    <a:gd name="T66" fmla="*/ 112 w 122"/>
                    <a:gd name="T67" fmla="*/ 76 h 101"/>
                    <a:gd name="T68" fmla="*/ 106 w 122"/>
                    <a:gd name="T69" fmla="*/ 82 h 101"/>
                    <a:gd name="T70" fmla="*/ 97 w 122"/>
                    <a:gd name="T71" fmla="*/ 85 h 101"/>
                    <a:gd name="T72" fmla="*/ 91 w 122"/>
                    <a:gd name="T73" fmla="*/ 91 h 101"/>
                    <a:gd name="T74" fmla="*/ 83 w 122"/>
                    <a:gd name="T75" fmla="*/ 94 h 101"/>
                    <a:gd name="T76" fmla="*/ 71 w 122"/>
                    <a:gd name="T77" fmla="*/ 97 h 101"/>
                    <a:gd name="T78" fmla="*/ 65 w 122"/>
                    <a:gd name="T79" fmla="*/ 100 h 101"/>
                    <a:gd name="T80" fmla="*/ 59 w 122"/>
                    <a:gd name="T81" fmla="*/ 100 h 101"/>
                    <a:gd name="T82" fmla="*/ 53 w 122"/>
                    <a:gd name="T83" fmla="*/ 100 h 101"/>
                    <a:gd name="T84" fmla="*/ 47 w 122"/>
                    <a:gd name="T85" fmla="*/ 100 h 101"/>
                    <a:gd name="T86" fmla="*/ 38 w 122"/>
                    <a:gd name="T87" fmla="*/ 100 h 101"/>
                    <a:gd name="T88" fmla="*/ 32 w 122"/>
                    <a:gd name="T89" fmla="*/ 94 h 101"/>
                    <a:gd name="T90" fmla="*/ 24 w 122"/>
                    <a:gd name="T91" fmla="*/ 94 h 101"/>
                    <a:gd name="T92" fmla="*/ 18 w 122"/>
                    <a:gd name="T93" fmla="*/ 85 h 101"/>
                    <a:gd name="T94" fmla="*/ 9 w 122"/>
                    <a:gd name="T95" fmla="*/ 79 h 101"/>
                    <a:gd name="T96" fmla="*/ 0 w 122"/>
                    <a:gd name="T97" fmla="*/ 6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 h="101">
                      <a:moveTo>
                        <a:pt x="0" y="68"/>
                      </a:moveTo>
                      <a:lnTo>
                        <a:pt x="6" y="68"/>
                      </a:lnTo>
                      <a:lnTo>
                        <a:pt x="9" y="65"/>
                      </a:lnTo>
                      <a:lnTo>
                        <a:pt x="9" y="62"/>
                      </a:lnTo>
                      <a:lnTo>
                        <a:pt x="15" y="59"/>
                      </a:lnTo>
                      <a:lnTo>
                        <a:pt x="18" y="56"/>
                      </a:lnTo>
                      <a:lnTo>
                        <a:pt x="21" y="53"/>
                      </a:lnTo>
                      <a:lnTo>
                        <a:pt x="24" y="47"/>
                      </a:lnTo>
                      <a:lnTo>
                        <a:pt x="30" y="38"/>
                      </a:lnTo>
                      <a:lnTo>
                        <a:pt x="35" y="47"/>
                      </a:lnTo>
                      <a:lnTo>
                        <a:pt x="38" y="56"/>
                      </a:lnTo>
                      <a:lnTo>
                        <a:pt x="44" y="65"/>
                      </a:lnTo>
                      <a:lnTo>
                        <a:pt x="53" y="68"/>
                      </a:lnTo>
                      <a:lnTo>
                        <a:pt x="59" y="68"/>
                      </a:lnTo>
                      <a:lnTo>
                        <a:pt x="62" y="68"/>
                      </a:lnTo>
                      <a:lnTo>
                        <a:pt x="68" y="68"/>
                      </a:lnTo>
                      <a:lnTo>
                        <a:pt x="74" y="62"/>
                      </a:lnTo>
                      <a:lnTo>
                        <a:pt x="80" y="56"/>
                      </a:lnTo>
                      <a:lnTo>
                        <a:pt x="83" y="53"/>
                      </a:lnTo>
                      <a:lnTo>
                        <a:pt x="89" y="44"/>
                      </a:lnTo>
                      <a:lnTo>
                        <a:pt x="91" y="35"/>
                      </a:lnTo>
                      <a:lnTo>
                        <a:pt x="97" y="29"/>
                      </a:lnTo>
                      <a:lnTo>
                        <a:pt x="97" y="18"/>
                      </a:lnTo>
                      <a:lnTo>
                        <a:pt x="97" y="9"/>
                      </a:lnTo>
                      <a:lnTo>
                        <a:pt x="97" y="0"/>
                      </a:lnTo>
                      <a:lnTo>
                        <a:pt x="106" y="6"/>
                      </a:lnTo>
                      <a:lnTo>
                        <a:pt x="112" y="12"/>
                      </a:lnTo>
                      <a:lnTo>
                        <a:pt x="115" y="21"/>
                      </a:lnTo>
                      <a:lnTo>
                        <a:pt x="121" y="29"/>
                      </a:lnTo>
                      <a:lnTo>
                        <a:pt x="121" y="38"/>
                      </a:lnTo>
                      <a:lnTo>
                        <a:pt x="121" y="47"/>
                      </a:lnTo>
                      <a:lnTo>
                        <a:pt x="121" y="56"/>
                      </a:lnTo>
                      <a:lnTo>
                        <a:pt x="115" y="68"/>
                      </a:lnTo>
                      <a:lnTo>
                        <a:pt x="112" y="76"/>
                      </a:lnTo>
                      <a:lnTo>
                        <a:pt x="106" y="82"/>
                      </a:lnTo>
                      <a:lnTo>
                        <a:pt x="97" y="85"/>
                      </a:lnTo>
                      <a:lnTo>
                        <a:pt x="91" y="91"/>
                      </a:lnTo>
                      <a:lnTo>
                        <a:pt x="83" y="94"/>
                      </a:lnTo>
                      <a:lnTo>
                        <a:pt x="71" y="97"/>
                      </a:lnTo>
                      <a:lnTo>
                        <a:pt x="65" y="100"/>
                      </a:lnTo>
                      <a:lnTo>
                        <a:pt x="59" y="100"/>
                      </a:lnTo>
                      <a:lnTo>
                        <a:pt x="53" y="100"/>
                      </a:lnTo>
                      <a:lnTo>
                        <a:pt x="47" y="100"/>
                      </a:lnTo>
                      <a:lnTo>
                        <a:pt x="38" y="100"/>
                      </a:lnTo>
                      <a:lnTo>
                        <a:pt x="32" y="94"/>
                      </a:lnTo>
                      <a:lnTo>
                        <a:pt x="24" y="94"/>
                      </a:lnTo>
                      <a:lnTo>
                        <a:pt x="18" y="85"/>
                      </a:lnTo>
                      <a:lnTo>
                        <a:pt x="9" y="79"/>
                      </a:lnTo>
                      <a:lnTo>
                        <a:pt x="0" y="68"/>
                      </a:lnTo>
                    </a:path>
                  </a:pathLst>
                </a:custGeom>
                <a:solidFill>
                  <a:srgbClr val="3F3F3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0" name="Freeform 68"/>
                <p:cNvSpPr/>
                <p:nvPr/>
              </p:nvSpPr>
              <p:spPr bwMode="auto">
                <a:xfrm>
                  <a:off x="2227" y="1745"/>
                  <a:ext cx="22" cy="19"/>
                </a:xfrm>
                <a:custGeom>
                  <a:avLst/>
                  <a:gdLst>
                    <a:gd name="T0" fmla="*/ 9 w 22"/>
                    <a:gd name="T1" fmla="*/ 18 h 19"/>
                    <a:gd name="T2" fmla="*/ 12 w 22"/>
                    <a:gd name="T3" fmla="*/ 18 h 19"/>
                    <a:gd name="T4" fmla="*/ 15 w 22"/>
                    <a:gd name="T5" fmla="*/ 18 h 19"/>
                    <a:gd name="T6" fmla="*/ 18 w 22"/>
                    <a:gd name="T7" fmla="*/ 18 h 19"/>
                    <a:gd name="T8" fmla="*/ 18 w 22"/>
                    <a:gd name="T9" fmla="*/ 15 h 19"/>
                    <a:gd name="T10" fmla="*/ 21 w 22"/>
                    <a:gd name="T11" fmla="*/ 15 h 19"/>
                    <a:gd name="T12" fmla="*/ 21 w 22"/>
                    <a:gd name="T13" fmla="*/ 12 h 19"/>
                    <a:gd name="T14" fmla="*/ 21 w 22"/>
                    <a:gd name="T15" fmla="*/ 9 h 19"/>
                    <a:gd name="T16" fmla="*/ 21 w 22"/>
                    <a:gd name="T17" fmla="*/ 6 h 19"/>
                    <a:gd name="T18" fmla="*/ 21 w 22"/>
                    <a:gd name="T19" fmla="*/ 3 h 19"/>
                    <a:gd name="T20" fmla="*/ 18 w 22"/>
                    <a:gd name="T21" fmla="*/ 3 h 19"/>
                    <a:gd name="T22" fmla="*/ 18 w 22"/>
                    <a:gd name="T23" fmla="*/ 0 h 19"/>
                    <a:gd name="T24" fmla="*/ 15 w 22"/>
                    <a:gd name="T25" fmla="*/ 0 h 19"/>
                    <a:gd name="T26" fmla="*/ 12 w 22"/>
                    <a:gd name="T27" fmla="*/ 0 h 19"/>
                    <a:gd name="T28" fmla="*/ 9 w 22"/>
                    <a:gd name="T29" fmla="*/ 0 h 19"/>
                    <a:gd name="T30" fmla="*/ 6 w 22"/>
                    <a:gd name="T31" fmla="*/ 0 h 19"/>
                    <a:gd name="T32" fmla="*/ 3 w 22"/>
                    <a:gd name="T33" fmla="*/ 0 h 19"/>
                    <a:gd name="T34" fmla="*/ 3 w 22"/>
                    <a:gd name="T35" fmla="*/ 3 h 19"/>
                    <a:gd name="T36" fmla="*/ 0 w 22"/>
                    <a:gd name="T37" fmla="*/ 3 h 19"/>
                    <a:gd name="T38" fmla="*/ 0 w 22"/>
                    <a:gd name="T39" fmla="*/ 6 h 19"/>
                    <a:gd name="T40" fmla="*/ 0 w 22"/>
                    <a:gd name="T41" fmla="*/ 9 h 19"/>
                    <a:gd name="T42" fmla="*/ 0 w 22"/>
                    <a:gd name="T43" fmla="*/ 12 h 19"/>
                    <a:gd name="T44" fmla="*/ 0 w 22"/>
                    <a:gd name="T45" fmla="*/ 15 h 19"/>
                    <a:gd name="T46" fmla="*/ 3 w 22"/>
                    <a:gd name="T47" fmla="*/ 15 h 19"/>
                    <a:gd name="T48" fmla="*/ 3 w 22"/>
                    <a:gd name="T49" fmla="*/ 18 h 19"/>
                    <a:gd name="T50" fmla="*/ 6 w 22"/>
                    <a:gd name="T51" fmla="*/ 18 h 19"/>
                    <a:gd name="T52" fmla="*/ 9 w 22"/>
                    <a:gd name="T53"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 h="19">
                      <a:moveTo>
                        <a:pt x="9" y="18"/>
                      </a:moveTo>
                      <a:lnTo>
                        <a:pt x="12" y="18"/>
                      </a:lnTo>
                      <a:lnTo>
                        <a:pt x="15" y="18"/>
                      </a:lnTo>
                      <a:lnTo>
                        <a:pt x="18" y="18"/>
                      </a:lnTo>
                      <a:lnTo>
                        <a:pt x="18" y="15"/>
                      </a:lnTo>
                      <a:lnTo>
                        <a:pt x="21" y="15"/>
                      </a:lnTo>
                      <a:lnTo>
                        <a:pt x="21" y="12"/>
                      </a:lnTo>
                      <a:lnTo>
                        <a:pt x="21" y="9"/>
                      </a:lnTo>
                      <a:lnTo>
                        <a:pt x="21" y="6"/>
                      </a:lnTo>
                      <a:lnTo>
                        <a:pt x="21" y="3"/>
                      </a:lnTo>
                      <a:lnTo>
                        <a:pt x="18" y="3"/>
                      </a:lnTo>
                      <a:lnTo>
                        <a:pt x="18" y="0"/>
                      </a:lnTo>
                      <a:lnTo>
                        <a:pt x="15" y="0"/>
                      </a:lnTo>
                      <a:lnTo>
                        <a:pt x="12" y="0"/>
                      </a:lnTo>
                      <a:lnTo>
                        <a:pt x="9" y="0"/>
                      </a:lnTo>
                      <a:lnTo>
                        <a:pt x="6" y="0"/>
                      </a:lnTo>
                      <a:lnTo>
                        <a:pt x="3" y="0"/>
                      </a:lnTo>
                      <a:lnTo>
                        <a:pt x="3" y="3"/>
                      </a:lnTo>
                      <a:lnTo>
                        <a:pt x="0" y="3"/>
                      </a:lnTo>
                      <a:lnTo>
                        <a:pt x="0" y="6"/>
                      </a:lnTo>
                      <a:lnTo>
                        <a:pt x="0" y="9"/>
                      </a:lnTo>
                      <a:lnTo>
                        <a:pt x="0" y="12"/>
                      </a:lnTo>
                      <a:lnTo>
                        <a:pt x="0" y="15"/>
                      </a:lnTo>
                      <a:lnTo>
                        <a:pt x="3" y="15"/>
                      </a:lnTo>
                      <a:lnTo>
                        <a:pt x="3" y="18"/>
                      </a:lnTo>
                      <a:lnTo>
                        <a:pt x="6" y="18"/>
                      </a:lnTo>
                      <a:lnTo>
                        <a:pt x="9" y="18"/>
                      </a:lnTo>
                    </a:path>
                  </a:pathLst>
                </a:custGeom>
                <a:solidFill>
                  <a:srgbClr val="FFFFF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1" name="Freeform 69"/>
                <p:cNvSpPr/>
                <p:nvPr/>
              </p:nvSpPr>
              <p:spPr bwMode="auto">
                <a:xfrm>
                  <a:off x="3021" y="1734"/>
                  <a:ext cx="45" cy="1885"/>
                </a:xfrm>
                <a:custGeom>
                  <a:avLst/>
                  <a:gdLst>
                    <a:gd name="T0" fmla="*/ 44 w 45"/>
                    <a:gd name="T1" fmla="*/ 1884 h 1885"/>
                    <a:gd name="T2" fmla="*/ 44 w 45"/>
                    <a:gd name="T3" fmla="*/ 0 h 1885"/>
                    <a:gd name="T4" fmla="*/ 0 w 45"/>
                    <a:gd name="T5" fmla="*/ 0 h 1885"/>
                    <a:gd name="T6" fmla="*/ 0 w 45"/>
                    <a:gd name="T7" fmla="*/ 1884 h 1885"/>
                    <a:gd name="T8" fmla="*/ 44 w 45"/>
                    <a:gd name="T9" fmla="*/ 1884 h 1885"/>
                  </a:gdLst>
                  <a:ahLst/>
                  <a:cxnLst>
                    <a:cxn ang="0">
                      <a:pos x="T0" y="T1"/>
                    </a:cxn>
                    <a:cxn ang="0">
                      <a:pos x="T2" y="T3"/>
                    </a:cxn>
                    <a:cxn ang="0">
                      <a:pos x="T4" y="T5"/>
                    </a:cxn>
                    <a:cxn ang="0">
                      <a:pos x="T6" y="T7"/>
                    </a:cxn>
                    <a:cxn ang="0">
                      <a:pos x="T8" y="T9"/>
                    </a:cxn>
                  </a:cxnLst>
                  <a:rect l="0" t="0" r="r" b="b"/>
                  <a:pathLst>
                    <a:path w="45" h="1885">
                      <a:moveTo>
                        <a:pt x="44" y="1884"/>
                      </a:moveTo>
                      <a:lnTo>
                        <a:pt x="44" y="0"/>
                      </a:lnTo>
                      <a:lnTo>
                        <a:pt x="0" y="0"/>
                      </a:lnTo>
                      <a:lnTo>
                        <a:pt x="0" y="1884"/>
                      </a:lnTo>
                      <a:lnTo>
                        <a:pt x="44" y="1884"/>
                      </a:lnTo>
                    </a:path>
                  </a:pathLst>
                </a:custGeom>
                <a:solidFill>
                  <a:srgbClr val="8C8C8C"/>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2" name="Freeform 70"/>
                <p:cNvSpPr/>
                <p:nvPr/>
              </p:nvSpPr>
              <p:spPr bwMode="auto">
                <a:xfrm>
                  <a:off x="3027" y="1734"/>
                  <a:ext cx="33" cy="1885"/>
                </a:xfrm>
                <a:custGeom>
                  <a:avLst/>
                  <a:gdLst>
                    <a:gd name="T0" fmla="*/ 32 w 33"/>
                    <a:gd name="T1" fmla="*/ 1884 h 1885"/>
                    <a:gd name="T2" fmla="*/ 32 w 33"/>
                    <a:gd name="T3" fmla="*/ 0 h 1885"/>
                    <a:gd name="T4" fmla="*/ 0 w 33"/>
                    <a:gd name="T5" fmla="*/ 0 h 1885"/>
                    <a:gd name="T6" fmla="*/ 0 w 33"/>
                    <a:gd name="T7" fmla="*/ 1884 h 1885"/>
                    <a:gd name="T8" fmla="*/ 32 w 33"/>
                    <a:gd name="T9" fmla="*/ 1884 h 1885"/>
                  </a:gdLst>
                  <a:ahLst/>
                  <a:cxnLst>
                    <a:cxn ang="0">
                      <a:pos x="T0" y="T1"/>
                    </a:cxn>
                    <a:cxn ang="0">
                      <a:pos x="T2" y="T3"/>
                    </a:cxn>
                    <a:cxn ang="0">
                      <a:pos x="T4" y="T5"/>
                    </a:cxn>
                    <a:cxn ang="0">
                      <a:pos x="T6" y="T7"/>
                    </a:cxn>
                    <a:cxn ang="0">
                      <a:pos x="T8" y="T9"/>
                    </a:cxn>
                  </a:cxnLst>
                  <a:rect l="0" t="0" r="r" b="b"/>
                  <a:pathLst>
                    <a:path w="33" h="1885">
                      <a:moveTo>
                        <a:pt x="32" y="1884"/>
                      </a:moveTo>
                      <a:lnTo>
                        <a:pt x="32" y="0"/>
                      </a:lnTo>
                      <a:lnTo>
                        <a:pt x="0" y="0"/>
                      </a:lnTo>
                      <a:lnTo>
                        <a:pt x="0" y="1884"/>
                      </a:lnTo>
                      <a:lnTo>
                        <a:pt x="32" y="1884"/>
                      </a:lnTo>
                    </a:path>
                  </a:pathLst>
                </a:custGeom>
                <a:solidFill>
                  <a:srgbClr val="999999"/>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3" name="Freeform 71"/>
                <p:cNvSpPr/>
                <p:nvPr/>
              </p:nvSpPr>
              <p:spPr bwMode="auto">
                <a:xfrm>
                  <a:off x="3030" y="1734"/>
                  <a:ext cx="27" cy="1885"/>
                </a:xfrm>
                <a:custGeom>
                  <a:avLst/>
                  <a:gdLst>
                    <a:gd name="T0" fmla="*/ 26 w 27"/>
                    <a:gd name="T1" fmla="*/ 1884 h 1885"/>
                    <a:gd name="T2" fmla="*/ 26 w 27"/>
                    <a:gd name="T3" fmla="*/ 0 h 1885"/>
                    <a:gd name="T4" fmla="*/ 0 w 27"/>
                    <a:gd name="T5" fmla="*/ 0 h 1885"/>
                    <a:gd name="T6" fmla="*/ 0 w 27"/>
                    <a:gd name="T7" fmla="*/ 1884 h 1885"/>
                    <a:gd name="T8" fmla="*/ 26 w 27"/>
                    <a:gd name="T9" fmla="*/ 1884 h 1885"/>
                  </a:gdLst>
                  <a:ahLst/>
                  <a:cxnLst>
                    <a:cxn ang="0">
                      <a:pos x="T0" y="T1"/>
                    </a:cxn>
                    <a:cxn ang="0">
                      <a:pos x="T2" y="T3"/>
                    </a:cxn>
                    <a:cxn ang="0">
                      <a:pos x="T4" y="T5"/>
                    </a:cxn>
                    <a:cxn ang="0">
                      <a:pos x="T6" y="T7"/>
                    </a:cxn>
                    <a:cxn ang="0">
                      <a:pos x="T8" y="T9"/>
                    </a:cxn>
                  </a:cxnLst>
                  <a:rect l="0" t="0" r="r" b="b"/>
                  <a:pathLst>
                    <a:path w="27" h="1885">
                      <a:moveTo>
                        <a:pt x="26" y="1884"/>
                      </a:moveTo>
                      <a:lnTo>
                        <a:pt x="26" y="0"/>
                      </a:lnTo>
                      <a:lnTo>
                        <a:pt x="0" y="0"/>
                      </a:lnTo>
                      <a:lnTo>
                        <a:pt x="0" y="1884"/>
                      </a:lnTo>
                      <a:lnTo>
                        <a:pt x="26" y="1884"/>
                      </a:lnTo>
                    </a:path>
                  </a:pathLst>
                </a:custGeom>
                <a:solidFill>
                  <a:srgbClr val="A5A5A5"/>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4" name="Freeform 72"/>
                <p:cNvSpPr/>
                <p:nvPr/>
              </p:nvSpPr>
              <p:spPr bwMode="auto">
                <a:xfrm>
                  <a:off x="3033" y="1734"/>
                  <a:ext cx="21" cy="1885"/>
                </a:xfrm>
                <a:custGeom>
                  <a:avLst/>
                  <a:gdLst>
                    <a:gd name="T0" fmla="*/ 20 w 21"/>
                    <a:gd name="T1" fmla="*/ 1884 h 1885"/>
                    <a:gd name="T2" fmla="*/ 20 w 21"/>
                    <a:gd name="T3" fmla="*/ 0 h 1885"/>
                    <a:gd name="T4" fmla="*/ 0 w 21"/>
                    <a:gd name="T5" fmla="*/ 0 h 1885"/>
                    <a:gd name="T6" fmla="*/ 0 w 21"/>
                    <a:gd name="T7" fmla="*/ 1884 h 1885"/>
                    <a:gd name="T8" fmla="*/ 20 w 21"/>
                    <a:gd name="T9" fmla="*/ 1884 h 1885"/>
                  </a:gdLst>
                  <a:ahLst/>
                  <a:cxnLst>
                    <a:cxn ang="0">
                      <a:pos x="T0" y="T1"/>
                    </a:cxn>
                    <a:cxn ang="0">
                      <a:pos x="T2" y="T3"/>
                    </a:cxn>
                    <a:cxn ang="0">
                      <a:pos x="T4" y="T5"/>
                    </a:cxn>
                    <a:cxn ang="0">
                      <a:pos x="T6" y="T7"/>
                    </a:cxn>
                    <a:cxn ang="0">
                      <a:pos x="T8" y="T9"/>
                    </a:cxn>
                  </a:cxnLst>
                  <a:rect l="0" t="0" r="r" b="b"/>
                  <a:pathLst>
                    <a:path w="21" h="1885">
                      <a:moveTo>
                        <a:pt x="20" y="1884"/>
                      </a:moveTo>
                      <a:lnTo>
                        <a:pt x="20" y="0"/>
                      </a:lnTo>
                      <a:lnTo>
                        <a:pt x="0" y="0"/>
                      </a:lnTo>
                      <a:lnTo>
                        <a:pt x="0" y="1884"/>
                      </a:lnTo>
                      <a:lnTo>
                        <a:pt x="20" y="1884"/>
                      </a:lnTo>
                    </a:path>
                  </a:pathLst>
                </a:custGeom>
                <a:solidFill>
                  <a:srgbClr val="B2B2B2"/>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5" name="Freeform 73"/>
                <p:cNvSpPr/>
                <p:nvPr/>
              </p:nvSpPr>
              <p:spPr bwMode="auto">
                <a:xfrm>
                  <a:off x="3036" y="1734"/>
                  <a:ext cx="12" cy="1885"/>
                </a:xfrm>
                <a:custGeom>
                  <a:avLst/>
                  <a:gdLst>
                    <a:gd name="T0" fmla="*/ 11 w 12"/>
                    <a:gd name="T1" fmla="*/ 1884 h 1885"/>
                    <a:gd name="T2" fmla="*/ 11 w 12"/>
                    <a:gd name="T3" fmla="*/ 0 h 1885"/>
                    <a:gd name="T4" fmla="*/ 0 w 12"/>
                    <a:gd name="T5" fmla="*/ 0 h 1885"/>
                    <a:gd name="T6" fmla="*/ 0 w 12"/>
                    <a:gd name="T7" fmla="*/ 1884 h 1885"/>
                    <a:gd name="T8" fmla="*/ 11 w 12"/>
                    <a:gd name="T9" fmla="*/ 1884 h 1885"/>
                  </a:gdLst>
                  <a:ahLst/>
                  <a:cxnLst>
                    <a:cxn ang="0">
                      <a:pos x="T0" y="T1"/>
                    </a:cxn>
                    <a:cxn ang="0">
                      <a:pos x="T2" y="T3"/>
                    </a:cxn>
                    <a:cxn ang="0">
                      <a:pos x="T4" y="T5"/>
                    </a:cxn>
                    <a:cxn ang="0">
                      <a:pos x="T6" y="T7"/>
                    </a:cxn>
                    <a:cxn ang="0">
                      <a:pos x="T8" y="T9"/>
                    </a:cxn>
                  </a:cxnLst>
                  <a:rect l="0" t="0" r="r" b="b"/>
                  <a:pathLst>
                    <a:path w="12" h="1885">
                      <a:moveTo>
                        <a:pt x="11" y="1884"/>
                      </a:moveTo>
                      <a:lnTo>
                        <a:pt x="11" y="0"/>
                      </a:lnTo>
                      <a:lnTo>
                        <a:pt x="0" y="0"/>
                      </a:lnTo>
                      <a:lnTo>
                        <a:pt x="0" y="1884"/>
                      </a:lnTo>
                      <a:lnTo>
                        <a:pt x="11" y="1884"/>
                      </a:lnTo>
                    </a:path>
                  </a:pathLst>
                </a:custGeom>
                <a:solidFill>
                  <a:srgbClr val="BFBFB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6" name="Freeform 74"/>
                <p:cNvSpPr/>
                <p:nvPr/>
              </p:nvSpPr>
              <p:spPr bwMode="auto">
                <a:xfrm>
                  <a:off x="3089" y="3810"/>
                  <a:ext cx="215" cy="39"/>
                </a:xfrm>
                <a:custGeom>
                  <a:avLst/>
                  <a:gdLst>
                    <a:gd name="T0" fmla="*/ 0 w 215"/>
                    <a:gd name="T1" fmla="*/ 3 h 39"/>
                    <a:gd name="T2" fmla="*/ 6 w 215"/>
                    <a:gd name="T3" fmla="*/ 6 h 39"/>
                    <a:gd name="T4" fmla="*/ 12 w 215"/>
                    <a:gd name="T5" fmla="*/ 6 h 39"/>
                    <a:gd name="T6" fmla="*/ 18 w 215"/>
                    <a:gd name="T7" fmla="*/ 12 h 39"/>
                    <a:gd name="T8" fmla="*/ 29 w 215"/>
                    <a:gd name="T9" fmla="*/ 15 h 39"/>
                    <a:gd name="T10" fmla="*/ 41 w 215"/>
                    <a:gd name="T11" fmla="*/ 18 h 39"/>
                    <a:gd name="T12" fmla="*/ 53 w 215"/>
                    <a:gd name="T13" fmla="*/ 20 h 39"/>
                    <a:gd name="T14" fmla="*/ 67 w 215"/>
                    <a:gd name="T15" fmla="*/ 26 h 39"/>
                    <a:gd name="T16" fmla="*/ 79 w 215"/>
                    <a:gd name="T17" fmla="*/ 26 h 39"/>
                    <a:gd name="T18" fmla="*/ 94 w 215"/>
                    <a:gd name="T19" fmla="*/ 29 h 39"/>
                    <a:gd name="T20" fmla="*/ 111 w 215"/>
                    <a:gd name="T21" fmla="*/ 32 h 39"/>
                    <a:gd name="T22" fmla="*/ 129 w 215"/>
                    <a:gd name="T23" fmla="*/ 35 h 39"/>
                    <a:gd name="T24" fmla="*/ 147 w 215"/>
                    <a:gd name="T25" fmla="*/ 35 h 39"/>
                    <a:gd name="T26" fmla="*/ 164 w 215"/>
                    <a:gd name="T27" fmla="*/ 35 h 39"/>
                    <a:gd name="T28" fmla="*/ 179 w 215"/>
                    <a:gd name="T29" fmla="*/ 38 h 39"/>
                    <a:gd name="T30" fmla="*/ 196 w 215"/>
                    <a:gd name="T31" fmla="*/ 38 h 39"/>
                    <a:gd name="T32" fmla="*/ 214 w 215"/>
                    <a:gd name="T33" fmla="*/ 38 h 39"/>
                    <a:gd name="T34" fmla="*/ 214 w 215"/>
                    <a:gd name="T35" fmla="*/ 35 h 39"/>
                    <a:gd name="T36" fmla="*/ 196 w 215"/>
                    <a:gd name="T37" fmla="*/ 35 h 39"/>
                    <a:gd name="T38" fmla="*/ 179 w 215"/>
                    <a:gd name="T39" fmla="*/ 35 h 39"/>
                    <a:gd name="T40" fmla="*/ 164 w 215"/>
                    <a:gd name="T41" fmla="*/ 32 h 39"/>
                    <a:gd name="T42" fmla="*/ 147 w 215"/>
                    <a:gd name="T43" fmla="*/ 32 h 39"/>
                    <a:gd name="T44" fmla="*/ 129 w 215"/>
                    <a:gd name="T45" fmla="*/ 29 h 39"/>
                    <a:gd name="T46" fmla="*/ 114 w 215"/>
                    <a:gd name="T47" fmla="*/ 29 h 39"/>
                    <a:gd name="T48" fmla="*/ 97 w 215"/>
                    <a:gd name="T49" fmla="*/ 26 h 39"/>
                    <a:gd name="T50" fmla="*/ 82 w 215"/>
                    <a:gd name="T51" fmla="*/ 23 h 39"/>
                    <a:gd name="T52" fmla="*/ 67 w 215"/>
                    <a:gd name="T53" fmla="*/ 20 h 39"/>
                    <a:gd name="T54" fmla="*/ 53 w 215"/>
                    <a:gd name="T55" fmla="*/ 18 h 39"/>
                    <a:gd name="T56" fmla="*/ 41 w 215"/>
                    <a:gd name="T57" fmla="*/ 15 h 39"/>
                    <a:gd name="T58" fmla="*/ 32 w 215"/>
                    <a:gd name="T59" fmla="*/ 12 h 39"/>
                    <a:gd name="T60" fmla="*/ 21 w 215"/>
                    <a:gd name="T61" fmla="*/ 6 h 39"/>
                    <a:gd name="T62" fmla="*/ 15 w 215"/>
                    <a:gd name="T63" fmla="*/ 3 h 39"/>
                    <a:gd name="T64" fmla="*/ 12 w 215"/>
                    <a:gd name="T65" fmla="*/ 3 h 39"/>
                    <a:gd name="T66" fmla="*/ 6 w 215"/>
                    <a:gd name="T67" fmla="*/ 0 h 39"/>
                    <a:gd name="T68" fmla="*/ 0 w 215"/>
                    <a:gd name="T69"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39">
                      <a:moveTo>
                        <a:pt x="0" y="3"/>
                      </a:moveTo>
                      <a:lnTo>
                        <a:pt x="6" y="6"/>
                      </a:lnTo>
                      <a:lnTo>
                        <a:pt x="12" y="6"/>
                      </a:lnTo>
                      <a:lnTo>
                        <a:pt x="18" y="12"/>
                      </a:lnTo>
                      <a:lnTo>
                        <a:pt x="29" y="15"/>
                      </a:lnTo>
                      <a:lnTo>
                        <a:pt x="41" y="18"/>
                      </a:lnTo>
                      <a:lnTo>
                        <a:pt x="53" y="20"/>
                      </a:lnTo>
                      <a:lnTo>
                        <a:pt x="67" y="26"/>
                      </a:lnTo>
                      <a:lnTo>
                        <a:pt x="79" y="26"/>
                      </a:lnTo>
                      <a:lnTo>
                        <a:pt x="94" y="29"/>
                      </a:lnTo>
                      <a:lnTo>
                        <a:pt x="111" y="32"/>
                      </a:lnTo>
                      <a:lnTo>
                        <a:pt x="129" y="35"/>
                      </a:lnTo>
                      <a:lnTo>
                        <a:pt x="147" y="35"/>
                      </a:lnTo>
                      <a:lnTo>
                        <a:pt x="164" y="35"/>
                      </a:lnTo>
                      <a:lnTo>
                        <a:pt x="179" y="38"/>
                      </a:lnTo>
                      <a:lnTo>
                        <a:pt x="196" y="38"/>
                      </a:lnTo>
                      <a:lnTo>
                        <a:pt x="214" y="38"/>
                      </a:lnTo>
                      <a:lnTo>
                        <a:pt x="214" y="35"/>
                      </a:lnTo>
                      <a:lnTo>
                        <a:pt x="196" y="35"/>
                      </a:lnTo>
                      <a:lnTo>
                        <a:pt x="179" y="35"/>
                      </a:lnTo>
                      <a:lnTo>
                        <a:pt x="164" y="32"/>
                      </a:lnTo>
                      <a:lnTo>
                        <a:pt x="147" y="32"/>
                      </a:lnTo>
                      <a:lnTo>
                        <a:pt x="129" y="29"/>
                      </a:lnTo>
                      <a:lnTo>
                        <a:pt x="114" y="29"/>
                      </a:lnTo>
                      <a:lnTo>
                        <a:pt x="97" y="26"/>
                      </a:lnTo>
                      <a:lnTo>
                        <a:pt x="82" y="23"/>
                      </a:lnTo>
                      <a:lnTo>
                        <a:pt x="67" y="20"/>
                      </a:lnTo>
                      <a:lnTo>
                        <a:pt x="53" y="18"/>
                      </a:lnTo>
                      <a:lnTo>
                        <a:pt x="41" y="15"/>
                      </a:lnTo>
                      <a:lnTo>
                        <a:pt x="32" y="12"/>
                      </a:lnTo>
                      <a:lnTo>
                        <a:pt x="21" y="6"/>
                      </a:lnTo>
                      <a:lnTo>
                        <a:pt x="15" y="3"/>
                      </a:lnTo>
                      <a:lnTo>
                        <a:pt x="12" y="3"/>
                      </a:lnTo>
                      <a:lnTo>
                        <a:pt x="6" y="0"/>
                      </a:lnTo>
                      <a:lnTo>
                        <a:pt x="0" y="3"/>
                      </a:lnTo>
                    </a:path>
                  </a:pathLst>
                </a:custGeom>
                <a:solidFill>
                  <a:srgbClr val="000000"/>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127" name="Freeform 75"/>
                <p:cNvSpPr/>
                <p:nvPr/>
              </p:nvSpPr>
              <p:spPr bwMode="auto">
                <a:xfrm>
                  <a:off x="2980" y="1260"/>
                  <a:ext cx="142" cy="19"/>
                </a:xfrm>
                <a:custGeom>
                  <a:avLst/>
                  <a:gdLst>
                    <a:gd name="T0" fmla="*/ 71 w 142"/>
                    <a:gd name="T1" fmla="*/ 18 h 19"/>
                    <a:gd name="T2" fmla="*/ 82 w 142"/>
                    <a:gd name="T3" fmla="*/ 18 h 19"/>
                    <a:gd name="T4" fmla="*/ 97 w 142"/>
                    <a:gd name="T5" fmla="*/ 18 h 19"/>
                    <a:gd name="T6" fmla="*/ 109 w 142"/>
                    <a:gd name="T7" fmla="*/ 18 h 19"/>
                    <a:gd name="T8" fmla="*/ 120 w 142"/>
                    <a:gd name="T9" fmla="*/ 18 h 19"/>
                    <a:gd name="T10" fmla="*/ 129 w 142"/>
                    <a:gd name="T11" fmla="*/ 18 h 19"/>
                    <a:gd name="T12" fmla="*/ 135 w 142"/>
                    <a:gd name="T13" fmla="*/ 15 h 19"/>
                    <a:gd name="T14" fmla="*/ 138 w 142"/>
                    <a:gd name="T15" fmla="*/ 12 h 19"/>
                    <a:gd name="T16" fmla="*/ 141 w 142"/>
                    <a:gd name="T17" fmla="*/ 9 h 19"/>
                    <a:gd name="T18" fmla="*/ 138 w 142"/>
                    <a:gd name="T19" fmla="*/ 6 h 19"/>
                    <a:gd name="T20" fmla="*/ 135 w 142"/>
                    <a:gd name="T21" fmla="*/ 3 h 19"/>
                    <a:gd name="T22" fmla="*/ 129 w 142"/>
                    <a:gd name="T23" fmla="*/ 0 h 19"/>
                    <a:gd name="T24" fmla="*/ 120 w 142"/>
                    <a:gd name="T25" fmla="*/ 0 h 19"/>
                    <a:gd name="T26" fmla="*/ 109 w 142"/>
                    <a:gd name="T27" fmla="*/ 0 h 19"/>
                    <a:gd name="T28" fmla="*/ 97 w 142"/>
                    <a:gd name="T29" fmla="*/ 0 h 19"/>
                    <a:gd name="T30" fmla="*/ 82 w 142"/>
                    <a:gd name="T31" fmla="*/ 0 h 19"/>
                    <a:gd name="T32" fmla="*/ 71 w 142"/>
                    <a:gd name="T33" fmla="*/ 0 h 19"/>
                    <a:gd name="T34" fmla="*/ 56 w 142"/>
                    <a:gd name="T35" fmla="*/ 0 h 19"/>
                    <a:gd name="T36" fmla="*/ 41 w 142"/>
                    <a:gd name="T37" fmla="*/ 0 h 19"/>
                    <a:gd name="T38" fmla="*/ 26 w 142"/>
                    <a:gd name="T39" fmla="*/ 0 h 19"/>
                    <a:gd name="T40" fmla="*/ 18 w 142"/>
                    <a:gd name="T41" fmla="*/ 0 h 19"/>
                    <a:gd name="T42" fmla="*/ 9 w 142"/>
                    <a:gd name="T43" fmla="*/ 0 h 19"/>
                    <a:gd name="T44" fmla="*/ 6 w 142"/>
                    <a:gd name="T45" fmla="*/ 3 h 19"/>
                    <a:gd name="T46" fmla="*/ 0 w 142"/>
                    <a:gd name="T47" fmla="*/ 6 h 19"/>
                    <a:gd name="T48" fmla="*/ 0 w 142"/>
                    <a:gd name="T49" fmla="*/ 9 h 19"/>
                    <a:gd name="T50" fmla="*/ 0 w 142"/>
                    <a:gd name="T51" fmla="*/ 12 h 19"/>
                    <a:gd name="T52" fmla="*/ 3 w 142"/>
                    <a:gd name="T53" fmla="*/ 15 h 19"/>
                    <a:gd name="T54" fmla="*/ 9 w 142"/>
                    <a:gd name="T55" fmla="*/ 18 h 19"/>
                    <a:gd name="T56" fmla="*/ 15 w 142"/>
                    <a:gd name="T57" fmla="*/ 18 h 19"/>
                    <a:gd name="T58" fmla="*/ 26 w 142"/>
                    <a:gd name="T59" fmla="*/ 18 h 19"/>
                    <a:gd name="T60" fmla="*/ 38 w 142"/>
                    <a:gd name="T61" fmla="*/ 18 h 19"/>
                    <a:gd name="T62" fmla="*/ 53 w 142"/>
                    <a:gd name="T63" fmla="*/ 18 h 19"/>
                    <a:gd name="T64" fmla="*/ 71 w 142"/>
                    <a:gd name="T65"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9">
                      <a:moveTo>
                        <a:pt x="71" y="18"/>
                      </a:moveTo>
                      <a:lnTo>
                        <a:pt x="82" y="18"/>
                      </a:lnTo>
                      <a:lnTo>
                        <a:pt x="97" y="18"/>
                      </a:lnTo>
                      <a:lnTo>
                        <a:pt x="109" y="18"/>
                      </a:lnTo>
                      <a:lnTo>
                        <a:pt x="120" y="18"/>
                      </a:lnTo>
                      <a:lnTo>
                        <a:pt x="129" y="18"/>
                      </a:lnTo>
                      <a:lnTo>
                        <a:pt x="135" y="15"/>
                      </a:lnTo>
                      <a:lnTo>
                        <a:pt x="138" y="12"/>
                      </a:lnTo>
                      <a:lnTo>
                        <a:pt x="141" y="9"/>
                      </a:lnTo>
                      <a:lnTo>
                        <a:pt x="138" y="6"/>
                      </a:lnTo>
                      <a:lnTo>
                        <a:pt x="135" y="3"/>
                      </a:lnTo>
                      <a:lnTo>
                        <a:pt x="129" y="0"/>
                      </a:lnTo>
                      <a:lnTo>
                        <a:pt x="120" y="0"/>
                      </a:lnTo>
                      <a:lnTo>
                        <a:pt x="109" y="0"/>
                      </a:lnTo>
                      <a:lnTo>
                        <a:pt x="97" y="0"/>
                      </a:lnTo>
                      <a:lnTo>
                        <a:pt x="82" y="0"/>
                      </a:lnTo>
                      <a:lnTo>
                        <a:pt x="71" y="0"/>
                      </a:lnTo>
                      <a:lnTo>
                        <a:pt x="56" y="0"/>
                      </a:lnTo>
                      <a:lnTo>
                        <a:pt x="41" y="0"/>
                      </a:lnTo>
                      <a:lnTo>
                        <a:pt x="26" y="0"/>
                      </a:lnTo>
                      <a:lnTo>
                        <a:pt x="18" y="0"/>
                      </a:lnTo>
                      <a:lnTo>
                        <a:pt x="9" y="0"/>
                      </a:lnTo>
                      <a:lnTo>
                        <a:pt x="6" y="3"/>
                      </a:lnTo>
                      <a:lnTo>
                        <a:pt x="0" y="6"/>
                      </a:lnTo>
                      <a:lnTo>
                        <a:pt x="0" y="9"/>
                      </a:lnTo>
                      <a:lnTo>
                        <a:pt x="0" y="12"/>
                      </a:lnTo>
                      <a:lnTo>
                        <a:pt x="3" y="15"/>
                      </a:lnTo>
                      <a:lnTo>
                        <a:pt x="9" y="18"/>
                      </a:lnTo>
                      <a:lnTo>
                        <a:pt x="15" y="18"/>
                      </a:lnTo>
                      <a:lnTo>
                        <a:pt x="26" y="18"/>
                      </a:lnTo>
                      <a:lnTo>
                        <a:pt x="38" y="18"/>
                      </a:lnTo>
                      <a:lnTo>
                        <a:pt x="53" y="18"/>
                      </a:lnTo>
                      <a:lnTo>
                        <a:pt x="71" y="18"/>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grpSp>
          <p:sp>
            <p:nvSpPr>
              <p:cNvPr id="74" name="Freeform 76"/>
              <p:cNvSpPr/>
              <p:nvPr/>
            </p:nvSpPr>
            <p:spPr bwMode="auto">
              <a:xfrm>
                <a:off x="3489" y="3254"/>
                <a:ext cx="1296" cy="366"/>
              </a:xfrm>
              <a:custGeom>
                <a:avLst/>
                <a:gdLst>
                  <a:gd name="T0" fmla="*/ 739 w 1296"/>
                  <a:gd name="T1" fmla="*/ 168 h 366"/>
                  <a:gd name="T2" fmla="*/ 833 w 1296"/>
                  <a:gd name="T3" fmla="*/ 153 h 366"/>
                  <a:gd name="T4" fmla="*/ 920 w 1296"/>
                  <a:gd name="T5" fmla="*/ 136 h 366"/>
                  <a:gd name="T6" fmla="*/ 1001 w 1296"/>
                  <a:gd name="T7" fmla="*/ 120 h 366"/>
                  <a:gd name="T8" fmla="*/ 1071 w 1296"/>
                  <a:gd name="T9" fmla="*/ 102 h 366"/>
                  <a:gd name="T10" fmla="*/ 1137 w 1296"/>
                  <a:gd name="T11" fmla="*/ 80 h 366"/>
                  <a:gd name="T12" fmla="*/ 1191 w 1296"/>
                  <a:gd name="T13" fmla="*/ 63 h 366"/>
                  <a:gd name="T14" fmla="*/ 1233 w 1296"/>
                  <a:gd name="T15" fmla="*/ 41 h 366"/>
                  <a:gd name="T16" fmla="*/ 1268 w 1296"/>
                  <a:gd name="T17" fmla="*/ 24 h 366"/>
                  <a:gd name="T18" fmla="*/ 1287 w 1296"/>
                  <a:gd name="T19" fmla="*/ 13 h 366"/>
                  <a:gd name="T20" fmla="*/ 1295 w 1296"/>
                  <a:gd name="T21" fmla="*/ 0 h 366"/>
                  <a:gd name="T22" fmla="*/ 1270 w 1296"/>
                  <a:gd name="T23" fmla="*/ 47 h 366"/>
                  <a:gd name="T24" fmla="*/ 1237 w 1296"/>
                  <a:gd name="T25" fmla="*/ 88 h 366"/>
                  <a:gd name="T26" fmla="*/ 1203 w 1296"/>
                  <a:gd name="T27" fmla="*/ 133 h 366"/>
                  <a:gd name="T28" fmla="*/ 1160 w 1296"/>
                  <a:gd name="T29" fmla="*/ 175 h 366"/>
                  <a:gd name="T30" fmla="*/ 1107 w 1296"/>
                  <a:gd name="T31" fmla="*/ 215 h 366"/>
                  <a:gd name="T32" fmla="*/ 1050 w 1296"/>
                  <a:gd name="T33" fmla="*/ 253 h 366"/>
                  <a:gd name="T34" fmla="*/ 983 w 1296"/>
                  <a:gd name="T35" fmla="*/ 285 h 366"/>
                  <a:gd name="T36" fmla="*/ 911 w 1296"/>
                  <a:gd name="T37" fmla="*/ 314 h 366"/>
                  <a:gd name="T38" fmla="*/ 829 w 1296"/>
                  <a:gd name="T39" fmla="*/ 336 h 366"/>
                  <a:gd name="T40" fmla="*/ 742 w 1296"/>
                  <a:gd name="T41" fmla="*/ 352 h 366"/>
                  <a:gd name="T42" fmla="*/ 639 w 1296"/>
                  <a:gd name="T43" fmla="*/ 365 h 366"/>
                  <a:gd name="T44" fmla="*/ 549 w 1296"/>
                  <a:gd name="T45" fmla="*/ 363 h 366"/>
                  <a:gd name="T46" fmla="*/ 458 w 1296"/>
                  <a:gd name="T47" fmla="*/ 359 h 366"/>
                  <a:gd name="T48" fmla="*/ 381 w 1296"/>
                  <a:gd name="T49" fmla="*/ 346 h 366"/>
                  <a:gd name="T50" fmla="*/ 308 w 1296"/>
                  <a:gd name="T51" fmla="*/ 326 h 366"/>
                  <a:gd name="T52" fmla="*/ 242 w 1296"/>
                  <a:gd name="T53" fmla="*/ 302 h 366"/>
                  <a:gd name="T54" fmla="*/ 182 w 1296"/>
                  <a:gd name="T55" fmla="*/ 272 h 366"/>
                  <a:gd name="T56" fmla="*/ 130 w 1296"/>
                  <a:gd name="T57" fmla="*/ 238 h 366"/>
                  <a:gd name="T58" fmla="*/ 85 w 1296"/>
                  <a:gd name="T59" fmla="*/ 204 h 366"/>
                  <a:gd name="T60" fmla="*/ 46 w 1296"/>
                  <a:gd name="T61" fmla="*/ 166 h 366"/>
                  <a:gd name="T62" fmla="*/ 11 w 1296"/>
                  <a:gd name="T63" fmla="*/ 128 h 366"/>
                  <a:gd name="T64" fmla="*/ 11 w 1296"/>
                  <a:gd name="T65" fmla="*/ 122 h 366"/>
                  <a:gd name="T66" fmla="*/ 31 w 1296"/>
                  <a:gd name="T67" fmla="*/ 132 h 366"/>
                  <a:gd name="T68" fmla="*/ 65 w 1296"/>
                  <a:gd name="T69" fmla="*/ 143 h 366"/>
                  <a:gd name="T70" fmla="*/ 108 w 1296"/>
                  <a:gd name="T71" fmla="*/ 158 h 366"/>
                  <a:gd name="T72" fmla="*/ 161 w 1296"/>
                  <a:gd name="T73" fmla="*/ 165 h 366"/>
                  <a:gd name="T74" fmla="*/ 224 w 1296"/>
                  <a:gd name="T75" fmla="*/ 174 h 366"/>
                  <a:gd name="T76" fmla="*/ 293 w 1296"/>
                  <a:gd name="T77" fmla="*/ 182 h 366"/>
                  <a:gd name="T78" fmla="*/ 370 w 1296"/>
                  <a:gd name="T79" fmla="*/ 182 h 366"/>
                  <a:gd name="T80" fmla="*/ 452 w 1296"/>
                  <a:gd name="T81" fmla="*/ 184 h 366"/>
                  <a:gd name="T82" fmla="*/ 543 w 1296"/>
                  <a:gd name="T83" fmla="*/ 182 h 366"/>
                  <a:gd name="T84" fmla="*/ 636 w 1296"/>
                  <a:gd name="T85" fmla="*/ 17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6" h="366">
                    <a:moveTo>
                      <a:pt x="678" y="173"/>
                    </a:moveTo>
                    <a:lnTo>
                      <a:pt x="710" y="170"/>
                    </a:lnTo>
                    <a:lnTo>
                      <a:pt x="739" y="168"/>
                    </a:lnTo>
                    <a:lnTo>
                      <a:pt x="772" y="162"/>
                    </a:lnTo>
                    <a:lnTo>
                      <a:pt x="804" y="155"/>
                    </a:lnTo>
                    <a:lnTo>
                      <a:pt x="833" y="153"/>
                    </a:lnTo>
                    <a:lnTo>
                      <a:pt x="865" y="147"/>
                    </a:lnTo>
                    <a:lnTo>
                      <a:pt x="893" y="142"/>
                    </a:lnTo>
                    <a:lnTo>
                      <a:pt x="920" y="136"/>
                    </a:lnTo>
                    <a:lnTo>
                      <a:pt x="946" y="131"/>
                    </a:lnTo>
                    <a:lnTo>
                      <a:pt x="975" y="125"/>
                    </a:lnTo>
                    <a:lnTo>
                      <a:pt x="1001" y="120"/>
                    </a:lnTo>
                    <a:lnTo>
                      <a:pt x="1027" y="113"/>
                    </a:lnTo>
                    <a:lnTo>
                      <a:pt x="1050" y="107"/>
                    </a:lnTo>
                    <a:lnTo>
                      <a:pt x="1071" y="102"/>
                    </a:lnTo>
                    <a:lnTo>
                      <a:pt x="1093" y="95"/>
                    </a:lnTo>
                    <a:lnTo>
                      <a:pt x="1117" y="87"/>
                    </a:lnTo>
                    <a:lnTo>
                      <a:pt x="1137" y="80"/>
                    </a:lnTo>
                    <a:lnTo>
                      <a:pt x="1156" y="72"/>
                    </a:lnTo>
                    <a:lnTo>
                      <a:pt x="1176" y="67"/>
                    </a:lnTo>
                    <a:lnTo>
                      <a:pt x="1191" y="63"/>
                    </a:lnTo>
                    <a:lnTo>
                      <a:pt x="1208" y="55"/>
                    </a:lnTo>
                    <a:lnTo>
                      <a:pt x="1220" y="48"/>
                    </a:lnTo>
                    <a:lnTo>
                      <a:pt x="1233" y="41"/>
                    </a:lnTo>
                    <a:lnTo>
                      <a:pt x="1245" y="37"/>
                    </a:lnTo>
                    <a:lnTo>
                      <a:pt x="1256" y="29"/>
                    </a:lnTo>
                    <a:lnTo>
                      <a:pt x="1268" y="24"/>
                    </a:lnTo>
                    <a:lnTo>
                      <a:pt x="1276" y="23"/>
                    </a:lnTo>
                    <a:lnTo>
                      <a:pt x="1282" y="16"/>
                    </a:lnTo>
                    <a:lnTo>
                      <a:pt x="1287" y="13"/>
                    </a:lnTo>
                    <a:lnTo>
                      <a:pt x="1293" y="9"/>
                    </a:lnTo>
                    <a:lnTo>
                      <a:pt x="1292" y="4"/>
                    </a:lnTo>
                    <a:lnTo>
                      <a:pt x="1295" y="0"/>
                    </a:lnTo>
                    <a:lnTo>
                      <a:pt x="1288" y="16"/>
                    </a:lnTo>
                    <a:lnTo>
                      <a:pt x="1276" y="28"/>
                    </a:lnTo>
                    <a:lnTo>
                      <a:pt x="1270" y="47"/>
                    </a:lnTo>
                    <a:lnTo>
                      <a:pt x="1259" y="59"/>
                    </a:lnTo>
                    <a:lnTo>
                      <a:pt x="1249" y="76"/>
                    </a:lnTo>
                    <a:lnTo>
                      <a:pt x="1237" y="88"/>
                    </a:lnTo>
                    <a:lnTo>
                      <a:pt x="1228" y="104"/>
                    </a:lnTo>
                    <a:lnTo>
                      <a:pt x="1217" y="117"/>
                    </a:lnTo>
                    <a:lnTo>
                      <a:pt x="1203" y="133"/>
                    </a:lnTo>
                    <a:lnTo>
                      <a:pt x="1189" y="145"/>
                    </a:lnTo>
                    <a:lnTo>
                      <a:pt x="1174" y="162"/>
                    </a:lnTo>
                    <a:lnTo>
                      <a:pt x="1160" y="175"/>
                    </a:lnTo>
                    <a:lnTo>
                      <a:pt x="1139" y="189"/>
                    </a:lnTo>
                    <a:lnTo>
                      <a:pt x="1124" y="201"/>
                    </a:lnTo>
                    <a:lnTo>
                      <a:pt x="1107" y="215"/>
                    </a:lnTo>
                    <a:lnTo>
                      <a:pt x="1088" y="229"/>
                    </a:lnTo>
                    <a:lnTo>
                      <a:pt x="1071" y="239"/>
                    </a:lnTo>
                    <a:lnTo>
                      <a:pt x="1050" y="253"/>
                    </a:lnTo>
                    <a:lnTo>
                      <a:pt x="1029" y="263"/>
                    </a:lnTo>
                    <a:lnTo>
                      <a:pt x="1008" y="277"/>
                    </a:lnTo>
                    <a:lnTo>
                      <a:pt x="983" y="285"/>
                    </a:lnTo>
                    <a:lnTo>
                      <a:pt x="957" y="297"/>
                    </a:lnTo>
                    <a:lnTo>
                      <a:pt x="935" y="304"/>
                    </a:lnTo>
                    <a:lnTo>
                      <a:pt x="911" y="314"/>
                    </a:lnTo>
                    <a:lnTo>
                      <a:pt x="883" y="322"/>
                    </a:lnTo>
                    <a:lnTo>
                      <a:pt x="857" y="327"/>
                    </a:lnTo>
                    <a:lnTo>
                      <a:pt x="829" y="336"/>
                    </a:lnTo>
                    <a:lnTo>
                      <a:pt x="799" y="341"/>
                    </a:lnTo>
                    <a:lnTo>
                      <a:pt x="768" y="347"/>
                    </a:lnTo>
                    <a:lnTo>
                      <a:pt x="742" y="352"/>
                    </a:lnTo>
                    <a:lnTo>
                      <a:pt x="706" y="358"/>
                    </a:lnTo>
                    <a:lnTo>
                      <a:pt x="674" y="362"/>
                    </a:lnTo>
                    <a:lnTo>
                      <a:pt x="639" y="365"/>
                    </a:lnTo>
                    <a:lnTo>
                      <a:pt x="607" y="364"/>
                    </a:lnTo>
                    <a:lnTo>
                      <a:pt x="581" y="364"/>
                    </a:lnTo>
                    <a:lnTo>
                      <a:pt x="549" y="363"/>
                    </a:lnTo>
                    <a:lnTo>
                      <a:pt x="516" y="363"/>
                    </a:lnTo>
                    <a:lnTo>
                      <a:pt x="488" y="359"/>
                    </a:lnTo>
                    <a:lnTo>
                      <a:pt x="458" y="359"/>
                    </a:lnTo>
                    <a:lnTo>
                      <a:pt x="432" y="356"/>
                    </a:lnTo>
                    <a:lnTo>
                      <a:pt x="408" y="350"/>
                    </a:lnTo>
                    <a:lnTo>
                      <a:pt x="381" y="346"/>
                    </a:lnTo>
                    <a:lnTo>
                      <a:pt x="356" y="337"/>
                    </a:lnTo>
                    <a:lnTo>
                      <a:pt x="333" y="336"/>
                    </a:lnTo>
                    <a:lnTo>
                      <a:pt x="308" y="326"/>
                    </a:lnTo>
                    <a:lnTo>
                      <a:pt x="284" y="320"/>
                    </a:lnTo>
                    <a:lnTo>
                      <a:pt x="262" y="310"/>
                    </a:lnTo>
                    <a:lnTo>
                      <a:pt x="242" y="302"/>
                    </a:lnTo>
                    <a:lnTo>
                      <a:pt x="222" y="292"/>
                    </a:lnTo>
                    <a:lnTo>
                      <a:pt x="201" y="282"/>
                    </a:lnTo>
                    <a:lnTo>
                      <a:pt x="182" y="272"/>
                    </a:lnTo>
                    <a:lnTo>
                      <a:pt x="163" y="262"/>
                    </a:lnTo>
                    <a:lnTo>
                      <a:pt x="145" y="249"/>
                    </a:lnTo>
                    <a:lnTo>
                      <a:pt x="130" y="238"/>
                    </a:lnTo>
                    <a:lnTo>
                      <a:pt x="115" y="229"/>
                    </a:lnTo>
                    <a:lnTo>
                      <a:pt x="98" y="215"/>
                    </a:lnTo>
                    <a:lnTo>
                      <a:pt x="85" y="204"/>
                    </a:lnTo>
                    <a:lnTo>
                      <a:pt x="69" y="190"/>
                    </a:lnTo>
                    <a:lnTo>
                      <a:pt x="57" y="177"/>
                    </a:lnTo>
                    <a:lnTo>
                      <a:pt x="46" y="166"/>
                    </a:lnTo>
                    <a:lnTo>
                      <a:pt x="33" y="152"/>
                    </a:lnTo>
                    <a:lnTo>
                      <a:pt x="21" y="138"/>
                    </a:lnTo>
                    <a:lnTo>
                      <a:pt x="11" y="128"/>
                    </a:lnTo>
                    <a:lnTo>
                      <a:pt x="0" y="113"/>
                    </a:lnTo>
                    <a:lnTo>
                      <a:pt x="3" y="116"/>
                    </a:lnTo>
                    <a:lnTo>
                      <a:pt x="11" y="122"/>
                    </a:lnTo>
                    <a:lnTo>
                      <a:pt x="17" y="127"/>
                    </a:lnTo>
                    <a:lnTo>
                      <a:pt x="26" y="132"/>
                    </a:lnTo>
                    <a:lnTo>
                      <a:pt x="31" y="132"/>
                    </a:lnTo>
                    <a:lnTo>
                      <a:pt x="44" y="136"/>
                    </a:lnTo>
                    <a:lnTo>
                      <a:pt x="53" y="141"/>
                    </a:lnTo>
                    <a:lnTo>
                      <a:pt x="65" y="143"/>
                    </a:lnTo>
                    <a:lnTo>
                      <a:pt x="80" y="148"/>
                    </a:lnTo>
                    <a:lnTo>
                      <a:pt x="93" y="153"/>
                    </a:lnTo>
                    <a:lnTo>
                      <a:pt x="108" y="158"/>
                    </a:lnTo>
                    <a:lnTo>
                      <a:pt x="126" y="159"/>
                    </a:lnTo>
                    <a:lnTo>
                      <a:pt x="143" y="160"/>
                    </a:lnTo>
                    <a:lnTo>
                      <a:pt x="161" y="165"/>
                    </a:lnTo>
                    <a:lnTo>
                      <a:pt x="182" y="169"/>
                    </a:lnTo>
                    <a:lnTo>
                      <a:pt x="203" y="173"/>
                    </a:lnTo>
                    <a:lnTo>
                      <a:pt x="224" y="174"/>
                    </a:lnTo>
                    <a:lnTo>
                      <a:pt x="247" y="178"/>
                    </a:lnTo>
                    <a:lnTo>
                      <a:pt x="268" y="178"/>
                    </a:lnTo>
                    <a:lnTo>
                      <a:pt x="293" y="182"/>
                    </a:lnTo>
                    <a:lnTo>
                      <a:pt x="317" y="183"/>
                    </a:lnTo>
                    <a:lnTo>
                      <a:pt x="343" y="182"/>
                    </a:lnTo>
                    <a:lnTo>
                      <a:pt x="370" y="182"/>
                    </a:lnTo>
                    <a:lnTo>
                      <a:pt x="396" y="186"/>
                    </a:lnTo>
                    <a:lnTo>
                      <a:pt x="423" y="183"/>
                    </a:lnTo>
                    <a:lnTo>
                      <a:pt x="452" y="184"/>
                    </a:lnTo>
                    <a:lnTo>
                      <a:pt x="482" y="184"/>
                    </a:lnTo>
                    <a:lnTo>
                      <a:pt x="511" y="185"/>
                    </a:lnTo>
                    <a:lnTo>
                      <a:pt x="543" y="182"/>
                    </a:lnTo>
                    <a:lnTo>
                      <a:pt x="573" y="183"/>
                    </a:lnTo>
                    <a:lnTo>
                      <a:pt x="604" y="179"/>
                    </a:lnTo>
                    <a:lnTo>
                      <a:pt x="636" y="176"/>
                    </a:lnTo>
                    <a:lnTo>
                      <a:pt x="678" y="173"/>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5" name="Freeform 77"/>
              <p:cNvSpPr/>
              <p:nvPr/>
            </p:nvSpPr>
            <p:spPr bwMode="auto">
              <a:xfrm>
                <a:off x="3873" y="1576"/>
                <a:ext cx="268" cy="372"/>
              </a:xfrm>
              <a:custGeom>
                <a:avLst/>
                <a:gdLst>
                  <a:gd name="T0" fmla="*/ 104 w 268"/>
                  <a:gd name="T1" fmla="*/ 2 h 372"/>
                  <a:gd name="T2" fmla="*/ 89 w 268"/>
                  <a:gd name="T3" fmla="*/ 6 h 372"/>
                  <a:gd name="T4" fmla="*/ 90 w 268"/>
                  <a:gd name="T5" fmla="*/ 30 h 372"/>
                  <a:gd name="T6" fmla="*/ 94 w 268"/>
                  <a:gd name="T7" fmla="*/ 58 h 372"/>
                  <a:gd name="T8" fmla="*/ 83 w 268"/>
                  <a:gd name="T9" fmla="*/ 83 h 372"/>
                  <a:gd name="T10" fmla="*/ 63 w 268"/>
                  <a:gd name="T11" fmla="*/ 82 h 372"/>
                  <a:gd name="T12" fmla="*/ 62 w 268"/>
                  <a:gd name="T13" fmla="*/ 93 h 372"/>
                  <a:gd name="T14" fmla="*/ 65 w 268"/>
                  <a:gd name="T15" fmla="*/ 129 h 372"/>
                  <a:gd name="T16" fmla="*/ 69 w 268"/>
                  <a:gd name="T17" fmla="*/ 179 h 372"/>
                  <a:gd name="T18" fmla="*/ 71 w 268"/>
                  <a:gd name="T19" fmla="*/ 229 h 372"/>
                  <a:gd name="T20" fmla="*/ 72 w 268"/>
                  <a:gd name="T21" fmla="*/ 279 h 372"/>
                  <a:gd name="T22" fmla="*/ 66 w 268"/>
                  <a:gd name="T23" fmla="*/ 312 h 372"/>
                  <a:gd name="T24" fmla="*/ 53 w 268"/>
                  <a:gd name="T25" fmla="*/ 329 h 372"/>
                  <a:gd name="T26" fmla="*/ 33 w 268"/>
                  <a:gd name="T27" fmla="*/ 317 h 372"/>
                  <a:gd name="T28" fmla="*/ 13 w 268"/>
                  <a:gd name="T29" fmla="*/ 311 h 372"/>
                  <a:gd name="T30" fmla="*/ 0 w 268"/>
                  <a:gd name="T31" fmla="*/ 338 h 372"/>
                  <a:gd name="T32" fmla="*/ 20 w 268"/>
                  <a:gd name="T33" fmla="*/ 357 h 372"/>
                  <a:gd name="T34" fmla="*/ 58 w 268"/>
                  <a:gd name="T35" fmla="*/ 357 h 372"/>
                  <a:gd name="T36" fmla="*/ 78 w 268"/>
                  <a:gd name="T37" fmla="*/ 344 h 372"/>
                  <a:gd name="T38" fmla="*/ 85 w 268"/>
                  <a:gd name="T39" fmla="*/ 313 h 372"/>
                  <a:gd name="T40" fmla="*/ 92 w 268"/>
                  <a:gd name="T41" fmla="*/ 283 h 372"/>
                  <a:gd name="T42" fmla="*/ 89 w 268"/>
                  <a:gd name="T43" fmla="*/ 247 h 372"/>
                  <a:gd name="T44" fmla="*/ 89 w 268"/>
                  <a:gd name="T45" fmla="*/ 212 h 372"/>
                  <a:gd name="T46" fmla="*/ 110 w 268"/>
                  <a:gd name="T47" fmla="*/ 219 h 372"/>
                  <a:gd name="T48" fmla="*/ 113 w 268"/>
                  <a:gd name="T49" fmla="*/ 257 h 372"/>
                  <a:gd name="T50" fmla="*/ 116 w 268"/>
                  <a:gd name="T51" fmla="*/ 284 h 372"/>
                  <a:gd name="T52" fmla="*/ 117 w 268"/>
                  <a:gd name="T53" fmla="*/ 316 h 372"/>
                  <a:gd name="T54" fmla="*/ 114 w 268"/>
                  <a:gd name="T55" fmla="*/ 355 h 372"/>
                  <a:gd name="T56" fmla="*/ 132 w 268"/>
                  <a:gd name="T57" fmla="*/ 371 h 372"/>
                  <a:gd name="T58" fmla="*/ 154 w 268"/>
                  <a:gd name="T59" fmla="*/ 351 h 372"/>
                  <a:gd name="T60" fmla="*/ 145 w 268"/>
                  <a:gd name="T61" fmla="*/ 314 h 372"/>
                  <a:gd name="T62" fmla="*/ 135 w 268"/>
                  <a:gd name="T63" fmla="*/ 274 h 372"/>
                  <a:gd name="T64" fmla="*/ 132 w 268"/>
                  <a:gd name="T65" fmla="*/ 233 h 372"/>
                  <a:gd name="T66" fmla="*/ 130 w 268"/>
                  <a:gd name="T67" fmla="*/ 206 h 372"/>
                  <a:gd name="T68" fmla="*/ 154 w 268"/>
                  <a:gd name="T69" fmla="*/ 207 h 372"/>
                  <a:gd name="T70" fmla="*/ 160 w 268"/>
                  <a:gd name="T71" fmla="*/ 239 h 372"/>
                  <a:gd name="T72" fmla="*/ 166 w 268"/>
                  <a:gd name="T73" fmla="*/ 280 h 372"/>
                  <a:gd name="T74" fmla="*/ 185 w 268"/>
                  <a:gd name="T75" fmla="*/ 317 h 372"/>
                  <a:gd name="T76" fmla="*/ 204 w 268"/>
                  <a:gd name="T77" fmla="*/ 341 h 372"/>
                  <a:gd name="T78" fmla="*/ 237 w 268"/>
                  <a:gd name="T79" fmla="*/ 344 h 372"/>
                  <a:gd name="T80" fmla="*/ 264 w 268"/>
                  <a:gd name="T81" fmla="*/ 321 h 372"/>
                  <a:gd name="T82" fmla="*/ 259 w 268"/>
                  <a:gd name="T83" fmla="*/ 292 h 372"/>
                  <a:gd name="T84" fmla="*/ 236 w 268"/>
                  <a:gd name="T85" fmla="*/ 291 h 372"/>
                  <a:gd name="T86" fmla="*/ 217 w 268"/>
                  <a:gd name="T87" fmla="*/ 311 h 372"/>
                  <a:gd name="T88" fmla="*/ 200 w 268"/>
                  <a:gd name="T89" fmla="*/ 303 h 372"/>
                  <a:gd name="T90" fmla="*/ 186 w 268"/>
                  <a:gd name="T91" fmla="*/ 275 h 372"/>
                  <a:gd name="T92" fmla="*/ 178 w 268"/>
                  <a:gd name="T93" fmla="*/ 249 h 372"/>
                  <a:gd name="T94" fmla="*/ 175 w 268"/>
                  <a:gd name="T95" fmla="*/ 214 h 372"/>
                  <a:gd name="T96" fmla="*/ 169 w 268"/>
                  <a:gd name="T97" fmla="*/ 176 h 372"/>
                  <a:gd name="T98" fmla="*/ 163 w 268"/>
                  <a:gd name="T99" fmla="*/ 140 h 372"/>
                  <a:gd name="T100" fmla="*/ 159 w 268"/>
                  <a:gd name="T101" fmla="*/ 99 h 372"/>
                  <a:gd name="T102" fmla="*/ 154 w 268"/>
                  <a:gd name="T103" fmla="*/ 77 h 372"/>
                  <a:gd name="T104" fmla="*/ 133 w 268"/>
                  <a:gd name="T105" fmla="*/ 76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8" h="372">
                    <a:moveTo>
                      <a:pt x="115" y="0"/>
                    </a:moveTo>
                    <a:lnTo>
                      <a:pt x="109" y="2"/>
                    </a:lnTo>
                    <a:lnTo>
                      <a:pt x="104" y="2"/>
                    </a:lnTo>
                    <a:lnTo>
                      <a:pt x="101" y="2"/>
                    </a:lnTo>
                    <a:lnTo>
                      <a:pt x="95" y="5"/>
                    </a:lnTo>
                    <a:lnTo>
                      <a:pt x="89" y="6"/>
                    </a:lnTo>
                    <a:lnTo>
                      <a:pt x="90" y="15"/>
                    </a:lnTo>
                    <a:lnTo>
                      <a:pt x="90" y="24"/>
                    </a:lnTo>
                    <a:lnTo>
                      <a:pt x="90" y="30"/>
                    </a:lnTo>
                    <a:lnTo>
                      <a:pt x="92" y="41"/>
                    </a:lnTo>
                    <a:lnTo>
                      <a:pt x="93" y="50"/>
                    </a:lnTo>
                    <a:lnTo>
                      <a:pt x="94" y="58"/>
                    </a:lnTo>
                    <a:lnTo>
                      <a:pt x="95" y="70"/>
                    </a:lnTo>
                    <a:lnTo>
                      <a:pt x="95" y="82"/>
                    </a:lnTo>
                    <a:lnTo>
                      <a:pt x="83" y="83"/>
                    </a:lnTo>
                    <a:lnTo>
                      <a:pt x="74" y="84"/>
                    </a:lnTo>
                    <a:lnTo>
                      <a:pt x="68" y="81"/>
                    </a:lnTo>
                    <a:lnTo>
                      <a:pt x="63" y="82"/>
                    </a:lnTo>
                    <a:lnTo>
                      <a:pt x="60" y="85"/>
                    </a:lnTo>
                    <a:lnTo>
                      <a:pt x="60" y="87"/>
                    </a:lnTo>
                    <a:lnTo>
                      <a:pt x="62" y="93"/>
                    </a:lnTo>
                    <a:lnTo>
                      <a:pt x="62" y="102"/>
                    </a:lnTo>
                    <a:lnTo>
                      <a:pt x="63" y="117"/>
                    </a:lnTo>
                    <a:lnTo>
                      <a:pt x="65" y="129"/>
                    </a:lnTo>
                    <a:lnTo>
                      <a:pt x="66" y="146"/>
                    </a:lnTo>
                    <a:lnTo>
                      <a:pt x="67" y="161"/>
                    </a:lnTo>
                    <a:lnTo>
                      <a:pt x="69" y="179"/>
                    </a:lnTo>
                    <a:lnTo>
                      <a:pt x="70" y="196"/>
                    </a:lnTo>
                    <a:lnTo>
                      <a:pt x="70" y="214"/>
                    </a:lnTo>
                    <a:lnTo>
                      <a:pt x="71" y="229"/>
                    </a:lnTo>
                    <a:lnTo>
                      <a:pt x="70" y="246"/>
                    </a:lnTo>
                    <a:lnTo>
                      <a:pt x="71" y="261"/>
                    </a:lnTo>
                    <a:lnTo>
                      <a:pt x="72" y="279"/>
                    </a:lnTo>
                    <a:lnTo>
                      <a:pt x="71" y="291"/>
                    </a:lnTo>
                    <a:lnTo>
                      <a:pt x="69" y="306"/>
                    </a:lnTo>
                    <a:lnTo>
                      <a:pt x="66" y="312"/>
                    </a:lnTo>
                    <a:lnTo>
                      <a:pt x="65" y="321"/>
                    </a:lnTo>
                    <a:lnTo>
                      <a:pt x="59" y="324"/>
                    </a:lnTo>
                    <a:lnTo>
                      <a:pt x="53" y="329"/>
                    </a:lnTo>
                    <a:lnTo>
                      <a:pt x="50" y="326"/>
                    </a:lnTo>
                    <a:lnTo>
                      <a:pt x="43" y="320"/>
                    </a:lnTo>
                    <a:lnTo>
                      <a:pt x="33" y="317"/>
                    </a:lnTo>
                    <a:lnTo>
                      <a:pt x="27" y="312"/>
                    </a:lnTo>
                    <a:lnTo>
                      <a:pt x="19" y="310"/>
                    </a:lnTo>
                    <a:lnTo>
                      <a:pt x="13" y="311"/>
                    </a:lnTo>
                    <a:lnTo>
                      <a:pt x="7" y="317"/>
                    </a:lnTo>
                    <a:lnTo>
                      <a:pt x="3" y="326"/>
                    </a:lnTo>
                    <a:lnTo>
                      <a:pt x="0" y="338"/>
                    </a:lnTo>
                    <a:lnTo>
                      <a:pt x="4" y="347"/>
                    </a:lnTo>
                    <a:lnTo>
                      <a:pt x="11" y="356"/>
                    </a:lnTo>
                    <a:lnTo>
                      <a:pt x="20" y="357"/>
                    </a:lnTo>
                    <a:lnTo>
                      <a:pt x="30" y="363"/>
                    </a:lnTo>
                    <a:lnTo>
                      <a:pt x="44" y="361"/>
                    </a:lnTo>
                    <a:lnTo>
                      <a:pt x="58" y="357"/>
                    </a:lnTo>
                    <a:lnTo>
                      <a:pt x="67" y="353"/>
                    </a:lnTo>
                    <a:lnTo>
                      <a:pt x="73" y="351"/>
                    </a:lnTo>
                    <a:lnTo>
                      <a:pt x="78" y="344"/>
                    </a:lnTo>
                    <a:lnTo>
                      <a:pt x="82" y="335"/>
                    </a:lnTo>
                    <a:lnTo>
                      <a:pt x="85" y="326"/>
                    </a:lnTo>
                    <a:lnTo>
                      <a:pt x="85" y="313"/>
                    </a:lnTo>
                    <a:lnTo>
                      <a:pt x="88" y="304"/>
                    </a:lnTo>
                    <a:lnTo>
                      <a:pt x="90" y="295"/>
                    </a:lnTo>
                    <a:lnTo>
                      <a:pt x="92" y="283"/>
                    </a:lnTo>
                    <a:lnTo>
                      <a:pt x="91" y="268"/>
                    </a:lnTo>
                    <a:lnTo>
                      <a:pt x="89" y="259"/>
                    </a:lnTo>
                    <a:lnTo>
                      <a:pt x="89" y="247"/>
                    </a:lnTo>
                    <a:lnTo>
                      <a:pt x="91" y="233"/>
                    </a:lnTo>
                    <a:lnTo>
                      <a:pt x="90" y="224"/>
                    </a:lnTo>
                    <a:lnTo>
                      <a:pt x="89" y="212"/>
                    </a:lnTo>
                    <a:lnTo>
                      <a:pt x="89" y="203"/>
                    </a:lnTo>
                    <a:lnTo>
                      <a:pt x="109" y="201"/>
                    </a:lnTo>
                    <a:lnTo>
                      <a:pt x="110" y="219"/>
                    </a:lnTo>
                    <a:lnTo>
                      <a:pt x="112" y="234"/>
                    </a:lnTo>
                    <a:lnTo>
                      <a:pt x="113" y="248"/>
                    </a:lnTo>
                    <a:lnTo>
                      <a:pt x="113" y="257"/>
                    </a:lnTo>
                    <a:lnTo>
                      <a:pt x="115" y="266"/>
                    </a:lnTo>
                    <a:lnTo>
                      <a:pt x="115" y="275"/>
                    </a:lnTo>
                    <a:lnTo>
                      <a:pt x="116" y="284"/>
                    </a:lnTo>
                    <a:lnTo>
                      <a:pt x="117" y="293"/>
                    </a:lnTo>
                    <a:lnTo>
                      <a:pt x="115" y="304"/>
                    </a:lnTo>
                    <a:lnTo>
                      <a:pt x="117" y="316"/>
                    </a:lnTo>
                    <a:lnTo>
                      <a:pt x="114" y="334"/>
                    </a:lnTo>
                    <a:lnTo>
                      <a:pt x="113" y="347"/>
                    </a:lnTo>
                    <a:lnTo>
                      <a:pt x="114" y="355"/>
                    </a:lnTo>
                    <a:lnTo>
                      <a:pt x="117" y="363"/>
                    </a:lnTo>
                    <a:lnTo>
                      <a:pt x="120" y="369"/>
                    </a:lnTo>
                    <a:lnTo>
                      <a:pt x="132" y="371"/>
                    </a:lnTo>
                    <a:lnTo>
                      <a:pt x="143" y="368"/>
                    </a:lnTo>
                    <a:lnTo>
                      <a:pt x="152" y="360"/>
                    </a:lnTo>
                    <a:lnTo>
                      <a:pt x="154" y="351"/>
                    </a:lnTo>
                    <a:lnTo>
                      <a:pt x="151" y="343"/>
                    </a:lnTo>
                    <a:lnTo>
                      <a:pt x="149" y="328"/>
                    </a:lnTo>
                    <a:lnTo>
                      <a:pt x="145" y="314"/>
                    </a:lnTo>
                    <a:lnTo>
                      <a:pt x="141" y="299"/>
                    </a:lnTo>
                    <a:lnTo>
                      <a:pt x="137" y="286"/>
                    </a:lnTo>
                    <a:lnTo>
                      <a:pt x="135" y="274"/>
                    </a:lnTo>
                    <a:lnTo>
                      <a:pt x="135" y="259"/>
                    </a:lnTo>
                    <a:lnTo>
                      <a:pt x="133" y="247"/>
                    </a:lnTo>
                    <a:lnTo>
                      <a:pt x="132" y="233"/>
                    </a:lnTo>
                    <a:lnTo>
                      <a:pt x="131" y="221"/>
                    </a:lnTo>
                    <a:lnTo>
                      <a:pt x="130" y="209"/>
                    </a:lnTo>
                    <a:lnTo>
                      <a:pt x="130" y="206"/>
                    </a:lnTo>
                    <a:lnTo>
                      <a:pt x="130" y="203"/>
                    </a:lnTo>
                    <a:lnTo>
                      <a:pt x="154" y="201"/>
                    </a:lnTo>
                    <a:lnTo>
                      <a:pt x="154" y="207"/>
                    </a:lnTo>
                    <a:lnTo>
                      <a:pt x="154" y="216"/>
                    </a:lnTo>
                    <a:lnTo>
                      <a:pt x="156" y="228"/>
                    </a:lnTo>
                    <a:lnTo>
                      <a:pt x="160" y="239"/>
                    </a:lnTo>
                    <a:lnTo>
                      <a:pt x="160" y="254"/>
                    </a:lnTo>
                    <a:lnTo>
                      <a:pt x="165" y="265"/>
                    </a:lnTo>
                    <a:lnTo>
                      <a:pt x="166" y="280"/>
                    </a:lnTo>
                    <a:lnTo>
                      <a:pt x="173" y="293"/>
                    </a:lnTo>
                    <a:lnTo>
                      <a:pt x="177" y="305"/>
                    </a:lnTo>
                    <a:lnTo>
                      <a:pt x="185" y="317"/>
                    </a:lnTo>
                    <a:lnTo>
                      <a:pt x="187" y="328"/>
                    </a:lnTo>
                    <a:lnTo>
                      <a:pt x="198" y="340"/>
                    </a:lnTo>
                    <a:lnTo>
                      <a:pt x="204" y="341"/>
                    </a:lnTo>
                    <a:lnTo>
                      <a:pt x="216" y="346"/>
                    </a:lnTo>
                    <a:lnTo>
                      <a:pt x="225" y="346"/>
                    </a:lnTo>
                    <a:lnTo>
                      <a:pt x="237" y="344"/>
                    </a:lnTo>
                    <a:lnTo>
                      <a:pt x="251" y="337"/>
                    </a:lnTo>
                    <a:lnTo>
                      <a:pt x="259" y="331"/>
                    </a:lnTo>
                    <a:lnTo>
                      <a:pt x="264" y="321"/>
                    </a:lnTo>
                    <a:lnTo>
                      <a:pt x="267" y="309"/>
                    </a:lnTo>
                    <a:lnTo>
                      <a:pt x="265" y="300"/>
                    </a:lnTo>
                    <a:lnTo>
                      <a:pt x="259" y="292"/>
                    </a:lnTo>
                    <a:lnTo>
                      <a:pt x="253" y="290"/>
                    </a:lnTo>
                    <a:lnTo>
                      <a:pt x="247" y="290"/>
                    </a:lnTo>
                    <a:lnTo>
                      <a:pt x="236" y="291"/>
                    </a:lnTo>
                    <a:lnTo>
                      <a:pt x="227" y="297"/>
                    </a:lnTo>
                    <a:lnTo>
                      <a:pt x="221" y="305"/>
                    </a:lnTo>
                    <a:lnTo>
                      <a:pt x="217" y="311"/>
                    </a:lnTo>
                    <a:lnTo>
                      <a:pt x="214" y="314"/>
                    </a:lnTo>
                    <a:lnTo>
                      <a:pt x="208" y="311"/>
                    </a:lnTo>
                    <a:lnTo>
                      <a:pt x="200" y="303"/>
                    </a:lnTo>
                    <a:lnTo>
                      <a:pt x="190" y="287"/>
                    </a:lnTo>
                    <a:lnTo>
                      <a:pt x="187" y="281"/>
                    </a:lnTo>
                    <a:lnTo>
                      <a:pt x="186" y="275"/>
                    </a:lnTo>
                    <a:lnTo>
                      <a:pt x="182" y="264"/>
                    </a:lnTo>
                    <a:lnTo>
                      <a:pt x="181" y="255"/>
                    </a:lnTo>
                    <a:lnTo>
                      <a:pt x="178" y="249"/>
                    </a:lnTo>
                    <a:lnTo>
                      <a:pt x="178" y="237"/>
                    </a:lnTo>
                    <a:lnTo>
                      <a:pt x="177" y="226"/>
                    </a:lnTo>
                    <a:lnTo>
                      <a:pt x="175" y="214"/>
                    </a:lnTo>
                    <a:lnTo>
                      <a:pt x="172" y="202"/>
                    </a:lnTo>
                    <a:lnTo>
                      <a:pt x="170" y="190"/>
                    </a:lnTo>
                    <a:lnTo>
                      <a:pt x="169" y="176"/>
                    </a:lnTo>
                    <a:lnTo>
                      <a:pt x="165" y="161"/>
                    </a:lnTo>
                    <a:lnTo>
                      <a:pt x="164" y="152"/>
                    </a:lnTo>
                    <a:lnTo>
                      <a:pt x="163" y="140"/>
                    </a:lnTo>
                    <a:lnTo>
                      <a:pt x="162" y="129"/>
                    </a:lnTo>
                    <a:lnTo>
                      <a:pt x="161" y="117"/>
                    </a:lnTo>
                    <a:lnTo>
                      <a:pt x="159" y="99"/>
                    </a:lnTo>
                    <a:lnTo>
                      <a:pt x="159" y="87"/>
                    </a:lnTo>
                    <a:lnTo>
                      <a:pt x="154" y="79"/>
                    </a:lnTo>
                    <a:lnTo>
                      <a:pt x="154" y="77"/>
                    </a:lnTo>
                    <a:lnTo>
                      <a:pt x="148" y="75"/>
                    </a:lnTo>
                    <a:lnTo>
                      <a:pt x="142" y="75"/>
                    </a:lnTo>
                    <a:lnTo>
                      <a:pt x="133" y="76"/>
                    </a:lnTo>
                    <a:lnTo>
                      <a:pt x="121" y="76"/>
                    </a:lnTo>
                    <a:lnTo>
                      <a:pt x="115" y="0"/>
                    </a:lnTo>
                  </a:path>
                </a:pathLst>
              </a:custGeom>
              <a:solidFill>
                <a:srgbClr val="7F7F7F"/>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6" name="Freeform 78"/>
              <p:cNvSpPr/>
              <p:nvPr/>
            </p:nvSpPr>
            <p:spPr bwMode="auto">
              <a:xfrm>
                <a:off x="3570" y="1923"/>
                <a:ext cx="343" cy="1386"/>
              </a:xfrm>
              <a:custGeom>
                <a:avLst/>
                <a:gdLst>
                  <a:gd name="T0" fmla="*/ 6 w 343"/>
                  <a:gd name="T1" fmla="*/ 1385 h 1386"/>
                  <a:gd name="T2" fmla="*/ 342 w 343"/>
                  <a:gd name="T3" fmla="*/ 2 h 1386"/>
                  <a:gd name="T4" fmla="*/ 336 w 343"/>
                  <a:gd name="T5" fmla="*/ 0 h 1386"/>
                  <a:gd name="T6" fmla="*/ 0 w 343"/>
                  <a:gd name="T7" fmla="*/ 1382 h 1386"/>
                  <a:gd name="T8" fmla="*/ 6 w 343"/>
                  <a:gd name="T9" fmla="*/ 1385 h 1386"/>
                </a:gdLst>
                <a:ahLst/>
                <a:cxnLst>
                  <a:cxn ang="0">
                    <a:pos x="T0" y="T1"/>
                  </a:cxn>
                  <a:cxn ang="0">
                    <a:pos x="T2" y="T3"/>
                  </a:cxn>
                  <a:cxn ang="0">
                    <a:pos x="T4" y="T5"/>
                  </a:cxn>
                  <a:cxn ang="0">
                    <a:pos x="T6" y="T7"/>
                  </a:cxn>
                  <a:cxn ang="0">
                    <a:pos x="T8" y="T9"/>
                  </a:cxn>
                </a:cxnLst>
                <a:rect l="0" t="0" r="r" b="b"/>
                <a:pathLst>
                  <a:path w="343" h="1386">
                    <a:moveTo>
                      <a:pt x="6" y="1385"/>
                    </a:moveTo>
                    <a:lnTo>
                      <a:pt x="342" y="2"/>
                    </a:lnTo>
                    <a:lnTo>
                      <a:pt x="336" y="0"/>
                    </a:lnTo>
                    <a:lnTo>
                      <a:pt x="0" y="1382"/>
                    </a:lnTo>
                    <a:lnTo>
                      <a:pt x="6" y="138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7" name="Freeform 79"/>
              <p:cNvSpPr/>
              <p:nvPr/>
            </p:nvSpPr>
            <p:spPr bwMode="auto">
              <a:xfrm>
                <a:off x="4002" y="1970"/>
                <a:ext cx="144" cy="1443"/>
              </a:xfrm>
              <a:custGeom>
                <a:avLst/>
                <a:gdLst>
                  <a:gd name="T0" fmla="*/ 135 w 144"/>
                  <a:gd name="T1" fmla="*/ 1442 h 1443"/>
                  <a:gd name="T2" fmla="*/ 126 w 144"/>
                  <a:gd name="T3" fmla="*/ 1442 h 1443"/>
                  <a:gd name="T4" fmla="*/ 0 w 144"/>
                  <a:gd name="T5" fmla="*/ 1 h 1443"/>
                  <a:gd name="T6" fmla="*/ 17 w 144"/>
                  <a:gd name="T7" fmla="*/ 0 h 1443"/>
                  <a:gd name="T8" fmla="*/ 143 w 144"/>
                  <a:gd name="T9" fmla="*/ 1441 h 1443"/>
                  <a:gd name="T10" fmla="*/ 135 w 144"/>
                  <a:gd name="T11" fmla="*/ 1442 h 1443"/>
                </a:gdLst>
                <a:ahLst/>
                <a:cxnLst>
                  <a:cxn ang="0">
                    <a:pos x="T0" y="T1"/>
                  </a:cxn>
                  <a:cxn ang="0">
                    <a:pos x="T2" y="T3"/>
                  </a:cxn>
                  <a:cxn ang="0">
                    <a:pos x="T4" y="T5"/>
                  </a:cxn>
                  <a:cxn ang="0">
                    <a:pos x="T6" y="T7"/>
                  </a:cxn>
                  <a:cxn ang="0">
                    <a:pos x="T8" y="T9"/>
                  </a:cxn>
                  <a:cxn ang="0">
                    <a:pos x="T10" y="T11"/>
                  </a:cxn>
                </a:cxnLst>
                <a:rect l="0" t="0" r="r" b="b"/>
                <a:pathLst>
                  <a:path w="144" h="1443">
                    <a:moveTo>
                      <a:pt x="135" y="1442"/>
                    </a:moveTo>
                    <a:lnTo>
                      <a:pt x="126" y="1442"/>
                    </a:lnTo>
                    <a:lnTo>
                      <a:pt x="0" y="1"/>
                    </a:lnTo>
                    <a:lnTo>
                      <a:pt x="17" y="0"/>
                    </a:lnTo>
                    <a:lnTo>
                      <a:pt x="143" y="1441"/>
                    </a:lnTo>
                    <a:lnTo>
                      <a:pt x="135" y="1442"/>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8" name="Freeform 80"/>
              <p:cNvSpPr/>
              <p:nvPr/>
            </p:nvSpPr>
            <p:spPr bwMode="auto">
              <a:xfrm>
                <a:off x="4085" y="3439"/>
                <a:ext cx="114" cy="176"/>
              </a:xfrm>
              <a:custGeom>
                <a:avLst/>
                <a:gdLst>
                  <a:gd name="T0" fmla="*/ 78 w 114"/>
                  <a:gd name="T1" fmla="*/ 174 h 176"/>
                  <a:gd name="T2" fmla="*/ 90 w 114"/>
                  <a:gd name="T3" fmla="*/ 169 h 176"/>
                  <a:gd name="T4" fmla="*/ 95 w 114"/>
                  <a:gd name="T5" fmla="*/ 163 h 176"/>
                  <a:gd name="T6" fmla="*/ 103 w 114"/>
                  <a:gd name="T7" fmla="*/ 156 h 176"/>
                  <a:gd name="T8" fmla="*/ 105 w 114"/>
                  <a:gd name="T9" fmla="*/ 144 h 176"/>
                  <a:gd name="T10" fmla="*/ 109 w 114"/>
                  <a:gd name="T11" fmla="*/ 130 h 176"/>
                  <a:gd name="T12" fmla="*/ 111 w 114"/>
                  <a:gd name="T13" fmla="*/ 109 h 176"/>
                  <a:gd name="T14" fmla="*/ 111 w 114"/>
                  <a:gd name="T15" fmla="*/ 88 h 176"/>
                  <a:gd name="T16" fmla="*/ 112 w 114"/>
                  <a:gd name="T17" fmla="*/ 65 h 176"/>
                  <a:gd name="T18" fmla="*/ 110 w 114"/>
                  <a:gd name="T19" fmla="*/ 44 h 176"/>
                  <a:gd name="T20" fmla="*/ 112 w 114"/>
                  <a:gd name="T21" fmla="*/ 24 h 176"/>
                  <a:gd name="T22" fmla="*/ 113 w 114"/>
                  <a:gd name="T23" fmla="*/ 6 h 176"/>
                  <a:gd name="T24" fmla="*/ 107 w 114"/>
                  <a:gd name="T25" fmla="*/ 0 h 176"/>
                  <a:gd name="T26" fmla="*/ 95 w 114"/>
                  <a:gd name="T27" fmla="*/ 0 h 176"/>
                  <a:gd name="T28" fmla="*/ 87 w 114"/>
                  <a:gd name="T29" fmla="*/ 2 h 176"/>
                  <a:gd name="T30" fmla="*/ 75 w 114"/>
                  <a:gd name="T31" fmla="*/ 2 h 176"/>
                  <a:gd name="T32" fmla="*/ 55 w 114"/>
                  <a:gd name="T33" fmla="*/ 2 h 176"/>
                  <a:gd name="T34" fmla="*/ 37 w 114"/>
                  <a:gd name="T35" fmla="*/ 2 h 176"/>
                  <a:gd name="T36" fmla="*/ 22 w 114"/>
                  <a:gd name="T37" fmla="*/ 4 h 176"/>
                  <a:gd name="T38" fmla="*/ 9 w 114"/>
                  <a:gd name="T39" fmla="*/ 8 h 176"/>
                  <a:gd name="T40" fmla="*/ 0 w 114"/>
                  <a:gd name="T41" fmla="*/ 9 h 176"/>
                  <a:gd name="T42" fmla="*/ 2 w 114"/>
                  <a:gd name="T43" fmla="*/ 30 h 176"/>
                  <a:gd name="T44" fmla="*/ 6 w 114"/>
                  <a:gd name="T45" fmla="*/ 50 h 176"/>
                  <a:gd name="T46" fmla="*/ 11 w 114"/>
                  <a:gd name="T47" fmla="*/ 71 h 176"/>
                  <a:gd name="T48" fmla="*/ 16 w 114"/>
                  <a:gd name="T49" fmla="*/ 91 h 176"/>
                  <a:gd name="T50" fmla="*/ 19 w 114"/>
                  <a:gd name="T51" fmla="*/ 111 h 176"/>
                  <a:gd name="T52" fmla="*/ 27 w 114"/>
                  <a:gd name="T53" fmla="*/ 128 h 176"/>
                  <a:gd name="T54" fmla="*/ 31 w 114"/>
                  <a:gd name="T55" fmla="*/ 145 h 176"/>
                  <a:gd name="T56" fmla="*/ 35 w 114"/>
                  <a:gd name="T57" fmla="*/ 156 h 176"/>
                  <a:gd name="T58" fmla="*/ 41 w 114"/>
                  <a:gd name="T59" fmla="*/ 165 h 176"/>
                  <a:gd name="T60" fmla="*/ 52 w 114"/>
                  <a:gd name="T61" fmla="*/ 169 h 176"/>
                  <a:gd name="T62" fmla="*/ 64 w 114"/>
                  <a:gd name="T63" fmla="*/ 175 h 176"/>
                  <a:gd name="T64" fmla="*/ 72 w 114"/>
                  <a:gd name="T65" fmla="*/ 17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176">
                    <a:moveTo>
                      <a:pt x="72" y="174"/>
                    </a:moveTo>
                    <a:lnTo>
                      <a:pt x="78" y="174"/>
                    </a:lnTo>
                    <a:lnTo>
                      <a:pt x="81" y="173"/>
                    </a:lnTo>
                    <a:lnTo>
                      <a:pt x="90" y="169"/>
                    </a:lnTo>
                    <a:lnTo>
                      <a:pt x="93" y="166"/>
                    </a:lnTo>
                    <a:lnTo>
                      <a:pt x="95" y="163"/>
                    </a:lnTo>
                    <a:lnTo>
                      <a:pt x="100" y="160"/>
                    </a:lnTo>
                    <a:lnTo>
                      <a:pt x="103" y="156"/>
                    </a:lnTo>
                    <a:lnTo>
                      <a:pt x="106" y="150"/>
                    </a:lnTo>
                    <a:lnTo>
                      <a:pt x="105" y="144"/>
                    </a:lnTo>
                    <a:lnTo>
                      <a:pt x="105" y="139"/>
                    </a:lnTo>
                    <a:lnTo>
                      <a:pt x="109" y="130"/>
                    </a:lnTo>
                    <a:lnTo>
                      <a:pt x="108" y="118"/>
                    </a:lnTo>
                    <a:lnTo>
                      <a:pt x="111" y="109"/>
                    </a:lnTo>
                    <a:lnTo>
                      <a:pt x="112" y="97"/>
                    </a:lnTo>
                    <a:lnTo>
                      <a:pt x="111" y="88"/>
                    </a:lnTo>
                    <a:lnTo>
                      <a:pt x="113" y="74"/>
                    </a:lnTo>
                    <a:lnTo>
                      <a:pt x="112" y="65"/>
                    </a:lnTo>
                    <a:lnTo>
                      <a:pt x="112" y="53"/>
                    </a:lnTo>
                    <a:lnTo>
                      <a:pt x="110" y="44"/>
                    </a:lnTo>
                    <a:lnTo>
                      <a:pt x="113" y="32"/>
                    </a:lnTo>
                    <a:lnTo>
                      <a:pt x="112" y="24"/>
                    </a:lnTo>
                    <a:lnTo>
                      <a:pt x="111" y="15"/>
                    </a:lnTo>
                    <a:lnTo>
                      <a:pt x="113" y="6"/>
                    </a:lnTo>
                    <a:lnTo>
                      <a:pt x="113" y="0"/>
                    </a:lnTo>
                    <a:lnTo>
                      <a:pt x="107" y="0"/>
                    </a:lnTo>
                    <a:lnTo>
                      <a:pt x="104" y="0"/>
                    </a:lnTo>
                    <a:lnTo>
                      <a:pt x="95" y="0"/>
                    </a:lnTo>
                    <a:lnTo>
                      <a:pt x="93" y="2"/>
                    </a:lnTo>
                    <a:lnTo>
                      <a:pt x="87" y="2"/>
                    </a:lnTo>
                    <a:lnTo>
                      <a:pt x="78" y="2"/>
                    </a:lnTo>
                    <a:lnTo>
                      <a:pt x="75" y="2"/>
                    </a:lnTo>
                    <a:lnTo>
                      <a:pt x="63" y="4"/>
                    </a:lnTo>
                    <a:lnTo>
                      <a:pt x="55" y="2"/>
                    </a:lnTo>
                    <a:lnTo>
                      <a:pt x="49" y="2"/>
                    </a:lnTo>
                    <a:lnTo>
                      <a:pt x="37" y="2"/>
                    </a:lnTo>
                    <a:lnTo>
                      <a:pt x="28" y="4"/>
                    </a:lnTo>
                    <a:lnTo>
                      <a:pt x="22" y="4"/>
                    </a:lnTo>
                    <a:lnTo>
                      <a:pt x="17" y="5"/>
                    </a:lnTo>
                    <a:lnTo>
                      <a:pt x="9" y="8"/>
                    </a:lnTo>
                    <a:lnTo>
                      <a:pt x="6" y="9"/>
                    </a:lnTo>
                    <a:lnTo>
                      <a:pt x="0" y="9"/>
                    </a:lnTo>
                    <a:lnTo>
                      <a:pt x="1" y="18"/>
                    </a:lnTo>
                    <a:lnTo>
                      <a:pt x="2" y="30"/>
                    </a:lnTo>
                    <a:lnTo>
                      <a:pt x="6" y="38"/>
                    </a:lnTo>
                    <a:lnTo>
                      <a:pt x="6" y="50"/>
                    </a:lnTo>
                    <a:lnTo>
                      <a:pt x="11" y="59"/>
                    </a:lnTo>
                    <a:lnTo>
                      <a:pt x="11" y="71"/>
                    </a:lnTo>
                    <a:lnTo>
                      <a:pt x="12" y="83"/>
                    </a:lnTo>
                    <a:lnTo>
                      <a:pt x="16" y="91"/>
                    </a:lnTo>
                    <a:lnTo>
                      <a:pt x="17" y="102"/>
                    </a:lnTo>
                    <a:lnTo>
                      <a:pt x="19" y="111"/>
                    </a:lnTo>
                    <a:lnTo>
                      <a:pt x="24" y="119"/>
                    </a:lnTo>
                    <a:lnTo>
                      <a:pt x="27" y="128"/>
                    </a:lnTo>
                    <a:lnTo>
                      <a:pt x="30" y="137"/>
                    </a:lnTo>
                    <a:lnTo>
                      <a:pt x="31" y="145"/>
                    </a:lnTo>
                    <a:lnTo>
                      <a:pt x="35" y="150"/>
                    </a:lnTo>
                    <a:lnTo>
                      <a:pt x="35" y="156"/>
                    </a:lnTo>
                    <a:lnTo>
                      <a:pt x="38" y="162"/>
                    </a:lnTo>
                    <a:lnTo>
                      <a:pt x="41" y="165"/>
                    </a:lnTo>
                    <a:lnTo>
                      <a:pt x="48" y="167"/>
                    </a:lnTo>
                    <a:lnTo>
                      <a:pt x="52" y="169"/>
                    </a:lnTo>
                    <a:lnTo>
                      <a:pt x="58" y="172"/>
                    </a:lnTo>
                    <a:lnTo>
                      <a:pt x="64" y="175"/>
                    </a:lnTo>
                    <a:lnTo>
                      <a:pt x="67" y="174"/>
                    </a:lnTo>
                    <a:lnTo>
                      <a:pt x="72" y="174"/>
                    </a:lnTo>
                  </a:path>
                </a:pathLst>
              </a:custGeom>
              <a:solidFill>
                <a:srgbClr val="D8D8D8"/>
              </a:solidFill>
              <a:ln>
                <a:noFill/>
              </a:ln>
              <a:effectLst/>
              <a:extLst>
                <a:ext uri="{91240B29-F687-4F45-9708-019B960494DF}">
                  <a14:hiddenLine xmlns:a14="http://schemas.microsoft.com/office/drawing/2010/main" w="12700">
                    <a:solidFill>
                      <a:srgbClr val="000000"/>
                    </a:solidFill>
                    <a:round/>
                  </a14:hiddenLine>
                </a:ex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79" name="Freeform 81"/>
              <p:cNvSpPr/>
              <p:nvPr/>
            </p:nvSpPr>
            <p:spPr bwMode="auto">
              <a:xfrm>
                <a:off x="1638" y="3594"/>
                <a:ext cx="1295" cy="368"/>
              </a:xfrm>
              <a:custGeom>
                <a:avLst/>
                <a:gdLst>
                  <a:gd name="T0" fmla="*/ 738 w 1295"/>
                  <a:gd name="T1" fmla="*/ 164 h 368"/>
                  <a:gd name="T2" fmla="*/ 827 w 1295"/>
                  <a:gd name="T3" fmla="*/ 153 h 368"/>
                  <a:gd name="T4" fmla="*/ 911 w 1295"/>
                  <a:gd name="T5" fmla="*/ 137 h 368"/>
                  <a:gd name="T6" fmla="*/ 993 w 1295"/>
                  <a:gd name="T7" fmla="*/ 121 h 368"/>
                  <a:gd name="T8" fmla="*/ 1062 w 1295"/>
                  <a:gd name="T9" fmla="*/ 99 h 368"/>
                  <a:gd name="T10" fmla="*/ 1128 w 1295"/>
                  <a:gd name="T11" fmla="*/ 83 h 368"/>
                  <a:gd name="T12" fmla="*/ 1184 w 1295"/>
                  <a:gd name="T13" fmla="*/ 63 h 368"/>
                  <a:gd name="T14" fmla="*/ 1227 w 1295"/>
                  <a:gd name="T15" fmla="*/ 40 h 368"/>
                  <a:gd name="T16" fmla="*/ 1262 w 1295"/>
                  <a:gd name="T17" fmla="*/ 26 h 368"/>
                  <a:gd name="T18" fmla="*/ 1284 w 1295"/>
                  <a:gd name="T19" fmla="*/ 12 h 368"/>
                  <a:gd name="T20" fmla="*/ 1294 w 1295"/>
                  <a:gd name="T21" fmla="*/ 0 h 368"/>
                  <a:gd name="T22" fmla="*/ 1269 w 1295"/>
                  <a:gd name="T23" fmla="*/ 43 h 368"/>
                  <a:gd name="T24" fmla="*/ 1237 w 1295"/>
                  <a:gd name="T25" fmla="*/ 90 h 368"/>
                  <a:gd name="T26" fmla="*/ 1203 w 1295"/>
                  <a:gd name="T27" fmla="*/ 132 h 368"/>
                  <a:gd name="T28" fmla="*/ 1157 w 1295"/>
                  <a:gd name="T29" fmla="*/ 177 h 368"/>
                  <a:gd name="T30" fmla="*/ 1107 w 1295"/>
                  <a:gd name="T31" fmla="*/ 214 h 368"/>
                  <a:gd name="T32" fmla="*/ 1051 w 1295"/>
                  <a:gd name="T33" fmla="*/ 251 h 368"/>
                  <a:gd name="T34" fmla="*/ 983 w 1295"/>
                  <a:gd name="T35" fmla="*/ 283 h 368"/>
                  <a:gd name="T36" fmla="*/ 909 w 1295"/>
                  <a:gd name="T37" fmla="*/ 314 h 368"/>
                  <a:gd name="T38" fmla="*/ 825 w 1295"/>
                  <a:gd name="T39" fmla="*/ 335 h 368"/>
                  <a:gd name="T40" fmla="*/ 738 w 1295"/>
                  <a:gd name="T41" fmla="*/ 355 h 368"/>
                  <a:gd name="T42" fmla="*/ 639 w 1295"/>
                  <a:gd name="T43" fmla="*/ 364 h 368"/>
                  <a:gd name="T44" fmla="*/ 548 w 1295"/>
                  <a:gd name="T45" fmla="*/ 366 h 368"/>
                  <a:gd name="T46" fmla="*/ 458 w 1295"/>
                  <a:gd name="T47" fmla="*/ 358 h 368"/>
                  <a:gd name="T48" fmla="*/ 382 w 1295"/>
                  <a:gd name="T49" fmla="*/ 345 h 368"/>
                  <a:gd name="T50" fmla="*/ 308 w 1295"/>
                  <a:gd name="T51" fmla="*/ 324 h 368"/>
                  <a:gd name="T52" fmla="*/ 242 w 1295"/>
                  <a:gd name="T53" fmla="*/ 300 h 368"/>
                  <a:gd name="T54" fmla="*/ 182 w 1295"/>
                  <a:gd name="T55" fmla="*/ 272 h 368"/>
                  <a:gd name="T56" fmla="*/ 129 w 1295"/>
                  <a:gd name="T57" fmla="*/ 237 h 368"/>
                  <a:gd name="T58" fmla="*/ 84 w 1295"/>
                  <a:gd name="T59" fmla="*/ 202 h 368"/>
                  <a:gd name="T60" fmla="*/ 43 w 1295"/>
                  <a:gd name="T61" fmla="*/ 169 h 368"/>
                  <a:gd name="T62" fmla="*/ 10 w 1295"/>
                  <a:gd name="T63" fmla="*/ 130 h 368"/>
                  <a:gd name="T64" fmla="*/ 7 w 1295"/>
                  <a:gd name="T65" fmla="*/ 124 h 368"/>
                  <a:gd name="T66" fmla="*/ 28 w 1295"/>
                  <a:gd name="T67" fmla="*/ 131 h 368"/>
                  <a:gd name="T68" fmla="*/ 62 w 1295"/>
                  <a:gd name="T69" fmla="*/ 142 h 368"/>
                  <a:gd name="T70" fmla="*/ 101 w 1295"/>
                  <a:gd name="T71" fmla="*/ 157 h 368"/>
                  <a:gd name="T72" fmla="*/ 159 w 1295"/>
                  <a:gd name="T73" fmla="*/ 164 h 368"/>
                  <a:gd name="T74" fmla="*/ 221 w 1295"/>
                  <a:gd name="T75" fmla="*/ 173 h 368"/>
                  <a:gd name="T76" fmla="*/ 290 w 1295"/>
                  <a:gd name="T77" fmla="*/ 179 h 368"/>
                  <a:gd name="T78" fmla="*/ 367 w 1295"/>
                  <a:gd name="T79" fmla="*/ 182 h 368"/>
                  <a:gd name="T80" fmla="*/ 448 w 1295"/>
                  <a:gd name="T81" fmla="*/ 183 h 368"/>
                  <a:gd name="T82" fmla="*/ 543 w 1295"/>
                  <a:gd name="T83" fmla="*/ 180 h 368"/>
                  <a:gd name="T84" fmla="*/ 637 w 1295"/>
                  <a:gd name="T85" fmla="*/ 176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5" h="368">
                    <a:moveTo>
                      <a:pt x="679" y="172"/>
                    </a:moveTo>
                    <a:lnTo>
                      <a:pt x="707" y="170"/>
                    </a:lnTo>
                    <a:lnTo>
                      <a:pt x="738" y="164"/>
                    </a:lnTo>
                    <a:lnTo>
                      <a:pt x="768" y="162"/>
                    </a:lnTo>
                    <a:lnTo>
                      <a:pt x="800" y="158"/>
                    </a:lnTo>
                    <a:lnTo>
                      <a:pt x="827" y="153"/>
                    </a:lnTo>
                    <a:lnTo>
                      <a:pt x="859" y="147"/>
                    </a:lnTo>
                    <a:lnTo>
                      <a:pt x="887" y="141"/>
                    </a:lnTo>
                    <a:lnTo>
                      <a:pt x="911" y="137"/>
                    </a:lnTo>
                    <a:lnTo>
                      <a:pt x="940" y="132"/>
                    </a:lnTo>
                    <a:lnTo>
                      <a:pt x="967" y="126"/>
                    </a:lnTo>
                    <a:lnTo>
                      <a:pt x="993" y="121"/>
                    </a:lnTo>
                    <a:lnTo>
                      <a:pt x="1019" y="115"/>
                    </a:lnTo>
                    <a:lnTo>
                      <a:pt x="1044" y="107"/>
                    </a:lnTo>
                    <a:lnTo>
                      <a:pt x="1062" y="99"/>
                    </a:lnTo>
                    <a:lnTo>
                      <a:pt x="1085" y="95"/>
                    </a:lnTo>
                    <a:lnTo>
                      <a:pt x="1108" y="88"/>
                    </a:lnTo>
                    <a:lnTo>
                      <a:pt x="1128" y="83"/>
                    </a:lnTo>
                    <a:lnTo>
                      <a:pt x="1149" y="75"/>
                    </a:lnTo>
                    <a:lnTo>
                      <a:pt x="1167" y="69"/>
                    </a:lnTo>
                    <a:lnTo>
                      <a:pt x="1184" y="63"/>
                    </a:lnTo>
                    <a:lnTo>
                      <a:pt x="1202" y="55"/>
                    </a:lnTo>
                    <a:lnTo>
                      <a:pt x="1216" y="48"/>
                    </a:lnTo>
                    <a:lnTo>
                      <a:pt x="1227" y="40"/>
                    </a:lnTo>
                    <a:lnTo>
                      <a:pt x="1238" y="34"/>
                    </a:lnTo>
                    <a:lnTo>
                      <a:pt x="1250" y="29"/>
                    </a:lnTo>
                    <a:lnTo>
                      <a:pt x="1262" y="26"/>
                    </a:lnTo>
                    <a:lnTo>
                      <a:pt x="1270" y="23"/>
                    </a:lnTo>
                    <a:lnTo>
                      <a:pt x="1278" y="19"/>
                    </a:lnTo>
                    <a:lnTo>
                      <a:pt x="1284" y="12"/>
                    </a:lnTo>
                    <a:lnTo>
                      <a:pt x="1290" y="9"/>
                    </a:lnTo>
                    <a:lnTo>
                      <a:pt x="1293" y="6"/>
                    </a:lnTo>
                    <a:lnTo>
                      <a:pt x="1294" y="0"/>
                    </a:lnTo>
                    <a:lnTo>
                      <a:pt x="1287" y="18"/>
                    </a:lnTo>
                    <a:lnTo>
                      <a:pt x="1276" y="28"/>
                    </a:lnTo>
                    <a:lnTo>
                      <a:pt x="1269" y="43"/>
                    </a:lnTo>
                    <a:lnTo>
                      <a:pt x="1258" y="62"/>
                    </a:lnTo>
                    <a:lnTo>
                      <a:pt x="1248" y="72"/>
                    </a:lnTo>
                    <a:lnTo>
                      <a:pt x="1237" y="90"/>
                    </a:lnTo>
                    <a:lnTo>
                      <a:pt x="1227" y="102"/>
                    </a:lnTo>
                    <a:lnTo>
                      <a:pt x="1216" y="116"/>
                    </a:lnTo>
                    <a:lnTo>
                      <a:pt x="1203" y="132"/>
                    </a:lnTo>
                    <a:lnTo>
                      <a:pt x="1185" y="145"/>
                    </a:lnTo>
                    <a:lnTo>
                      <a:pt x="1173" y="157"/>
                    </a:lnTo>
                    <a:lnTo>
                      <a:pt x="1157" y="177"/>
                    </a:lnTo>
                    <a:lnTo>
                      <a:pt x="1140" y="188"/>
                    </a:lnTo>
                    <a:lnTo>
                      <a:pt x="1124" y="200"/>
                    </a:lnTo>
                    <a:lnTo>
                      <a:pt x="1107" y="214"/>
                    </a:lnTo>
                    <a:lnTo>
                      <a:pt x="1089" y="228"/>
                    </a:lnTo>
                    <a:lnTo>
                      <a:pt x="1071" y="240"/>
                    </a:lnTo>
                    <a:lnTo>
                      <a:pt x="1051" y="251"/>
                    </a:lnTo>
                    <a:lnTo>
                      <a:pt x="1029" y="261"/>
                    </a:lnTo>
                    <a:lnTo>
                      <a:pt x="1006" y="276"/>
                    </a:lnTo>
                    <a:lnTo>
                      <a:pt x="983" y="283"/>
                    </a:lnTo>
                    <a:lnTo>
                      <a:pt x="958" y="294"/>
                    </a:lnTo>
                    <a:lnTo>
                      <a:pt x="935" y="305"/>
                    </a:lnTo>
                    <a:lnTo>
                      <a:pt x="909" y="314"/>
                    </a:lnTo>
                    <a:lnTo>
                      <a:pt x="883" y="321"/>
                    </a:lnTo>
                    <a:lnTo>
                      <a:pt x="856" y="326"/>
                    </a:lnTo>
                    <a:lnTo>
                      <a:pt x="825" y="335"/>
                    </a:lnTo>
                    <a:lnTo>
                      <a:pt x="799" y="343"/>
                    </a:lnTo>
                    <a:lnTo>
                      <a:pt x="767" y="349"/>
                    </a:lnTo>
                    <a:lnTo>
                      <a:pt x="738" y="355"/>
                    </a:lnTo>
                    <a:lnTo>
                      <a:pt x="706" y="357"/>
                    </a:lnTo>
                    <a:lnTo>
                      <a:pt x="671" y="361"/>
                    </a:lnTo>
                    <a:lnTo>
                      <a:pt x="639" y="364"/>
                    </a:lnTo>
                    <a:lnTo>
                      <a:pt x="607" y="367"/>
                    </a:lnTo>
                    <a:lnTo>
                      <a:pt x="577" y="366"/>
                    </a:lnTo>
                    <a:lnTo>
                      <a:pt x="548" y="366"/>
                    </a:lnTo>
                    <a:lnTo>
                      <a:pt x="515" y="362"/>
                    </a:lnTo>
                    <a:lnTo>
                      <a:pt x="485" y="359"/>
                    </a:lnTo>
                    <a:lnTo>
                      <a:pt x="458" y="358"/>
                    </a:lnTo>
                    <a:lnTo>
                      <a:pt x="432" y="356"/>
                    </a:lnTo>
                    <a:lnTo>
                      <a:pt x="408" y="352"/>
                    </a:lnTo>
                    <a:lnTo>
                      <a:pt x="382" y="345"/>
                    </a:lnTo>
                    <a:lnTo>
                      <a:pt x="356" y="338"/>
                    </a:lnTo>
                    <a:lnTo>
                      <a:pt x="333" y="334"/>
                    </a:lnTo>
                    <a:lnTo>
                      <a:pt x="308" y="324"/>
                    </a:lnTo>
                    <a:lnTo>
                      <a:pt x="284" y="318"/>
                    </a:lnTo>
                    <a:lnTo>
                      <a:pt x="263" y="311"/>
                    </a:lnTo>
                    <a:lnTo>
                      <a:pt x="242" y="300"/>
                    </a:lnTo>
                    <a:lnTo>
                      <a:pt x="222" y="290"/>
                    </a:lnTo>
                    <a:lnTo>
                      <a:pt x="201" y="282"/>
                    </a:lnTo>
                    <a:lnTo>
                      <a:pt x="182" y="272"/>
                    </a:lnTo>
                    <a:lnTo>
                      <a:pt x="164" y="264"/>
                    </a:lnTo>
                    <a:lnTo>
                      <a:pt x="145" y="248"/>
                    </a:lnTo>
                    <a:lnTo>
                      <a:pt x="129" y="237"/>
                    </a:lnTo>
                    <a:lnTo>
                      <a:pt x="114" y="228"/>
                    </a:lnTo>
                    <a:lnTo>
                      <a:pt x="97" y="214"/>
                    </a:lnTo>
                    <a:lnTo>
                      <a:pt x="84" y="202"/>
                    </a:lnTo>
                    <a:lnTo>
                      <a:pt x="69" y="192"/>
                    </a:lnTo>
                    <a:lnTo>
                      <a:pt x="56" y="176"/>
                    </a:lnTo>
                    <a:lnTo>
                      <a:pt x="43" y="169"/>
                    </a:lnTo>
                    <a:lnTo>
                      <a:pt x="30" y="151"/>
                    </a:lnTo>
                    <a:lnTo>
                      <a:pt x="20" y="137"/>
                    </a:lnTo>
                    <a:lnTo>
                      <a:pt x="10" y="130"/>
                    </a:lnTo>
                    <a:lnTo>
                      <a:pt x="0" y="113"/>
                    </a:lnTo>
                    <a:lnTo>
                      <a:pt x="4" y="118"/>
                    </a:lnTo>
                    <a:lnTo>
                      <a:pt x="7" y="124"/>
                    </a:lnTo>
                    <a:lnTo>
                      <a:pt x="13" y="127"/>
                    </a:lnTo>
                    <a:lnTo>
                      <a:pt x="22" y="128"/>
                    </a:lnTo>
                    <a:lnTo>
                      <a:pt x="28" y="131"/>
                    </a:lnTo>
                    <a:lnTo>
                      <a:pt x="40" y="134"/>
                    </a:lnTo>
                    <a:lnTo>
                      <a:pt x="49" y="137"/>
                    </a:lnTo>
                    <a:lnTo>
                      <a:pt x="62" y="142"/>
                    </a:lnTo>
                    <a:lnTo>
                      <a:pt x="78" y="148"/>
                    </a:lnTo>
                    <a:lnTo>
                      <a:pt x="89" y="152"/>
                    </a:lnTo>
                    <a:lnTo>
                      <a:pt x="101" y="157"/>
                    </a:lnTo>
                    <a:lnTo>
                      <a:pt x="119" y="158"/>
                    </a:lnTo>
                    <a:lnTo>
                      <a:pt x="136" y="161"/>
                    </a:lnTo>
                    <a:lnTo>
                      <a:pt x="159" y="164"/>
                    </a:lnTo>
                    <a:lnTo>
                      <a:pt x="180" y="168"/>
                    </a:lnTo>
                    <a:lnTo>
                      <a:pt x="200" y="169"/>
                    </a:lnTo>
                    <a:lnTo>
                      <a:pt x="221" y="173"/>
                    </a:lnTo>
                    <a:lnTo>
                      <a:pt x="242" y="177"/>
                    </a:lnTo>
                    <a:lnTo>
                      <a:pt x="263" y="178"/>
                    </a:lnTo>
                    <a:lnTo>
                      <a:pt x="290" y="179"/>
                    </a:lnTo>
                    <a:lnTo>
                      <a:pt x="314" y="182"/>
                    </a:lnTo>
                    <a:lnTo>
                      <a:pt x="340" y="181"/>
                    </a:lnTo>
                    <a:lnTo>
                      <a:pt x="367" y="182"/>
                    </a:lnTo>
                    <a:lnTo>
                      <a:pt x="396" y="182"/>
                    </a:lnTo>
                    <a:lnTo>
                      <a:pt x="421" y="186"/>
                    </a:lnTo>
                    <a:lnTo>
                      <a:pt x="448" y="183"/>
                    </a:lnTo>
                    <a:lnTo>
                      <a:pt x="482" y="184"/>
                    </a:lnTo>
                    <a:lnTo>
                      <a:pt x="511" y="184"/>
                    </a:lnTo>
                    <a:lnTo>
                      <a:pt x="543" y="180"/>
                    </a:lnTo>
                    <a:lnTo>
                      <a:pt x="573" y="181"/>
                    </a:lnTo>
                    <a:lnTo>
                      <a:pt x="605" y="178"/>
                    </a:lnTo>
                    <a:lnTo>
                      <a:pt x="637" y="176"/>
                    </a:lnTo>
                    <a:lnTo>
                      <a:pt x="679" y="172"/>
                    </a:lnTo>
                  </a:path>
                </a:pathLst>
              </a:custGeom>
              <a:solidFill>
                <a:srgbClr val="7F7F7F"/>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lstStyle/>
              <a:p>
                <a:endParaRPr lang="zh-CN" altLang="en-US" sz="1865">
                  <a:latin typeface="微软雅黑" panose="020B0503020204020204" pitchFamily="34" charset="-122"/>
                  <a:ea typeface="微软雅黑" panose="020B0503020204020204" pitchFamily="34" charset="-122"/>
                </a:endParaRPr>
              </a:p>
            </p:txBody>
          </p:sp>
        </p:grpSp>
        <p:grpSp>
          <p:nvGrpSpPr>
            <p:cNvPr id="26" name="Group 82"/>
            <p:cNvGrpSpPr/>
            <p:nvPr/>
          </p:nvGrpSpPr>
          <p:grpSpPr bwMode="auto">
            <a:xfrm>
              <a:off x="3148" y="6927"/>
              <a:ext cx="2044" cy="922"/>
              <a:chOff x="3245" y="6927"/>
              <a:chExt cx="2043" cy="922"/>
            </a:xfrm>
          </p:grpSpPr>
          <p:sp>
            <p:nvSpPr>
              <p:cNvPr id="28" name="Oval 84"/>
              <p:cNvSpPr>
                <a:spLocks noChangeArrowheads="1"/>
              </p:cNvSpPr>
              <p:nvPr/>
            </p:nvSpPr>
            <p:spPr bwMode="auto">
              <a:xfrm>
                <a:off x="3245" y="7503"/>
                <a:ext cx="453" cy="346"/>
              </a:xfrm>
              <a:prstGeom prst="ellipse">
                <a:avLst/>
              </a:prstGeom>
              <a:gradFill rotWithShape="0">
                <a:gsLst>
                  <a:gs pos="0">
                    <a:srgbClr val="FFFFCC"/>
                  </a:gs>
                  <a:gs pos="100000">
                    <a:srgbClr val="FFFFCC">
                      <a:gamma/>
                      <a:shade val="76078"/>
                      <a:invGamma/>
                    </a:srgbClr>
                  </a:gs>
                </a:gsLst>
                <a:path path="shape">
                  <a:fillToRect l="50000" t="50000" r="50000" b="50000"/>
                </a:path>
              </a:gradFill>
              <a:ln w="9525">
                <a:solidFill>
                  <a:srgbClr val="000000"/>
                </a:solidFill>
                <a:rou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pPr algn="ctr"/>
                <a:r>
                  <a:rPr lang="zh-CN" altLang="en-US" sz="1335" dirty="0">
                    <a:latin typeface="微软雅黑" panose="020B0503020204020204" pitchFamily="34" charset="-122"/>
                    <a:ea typeface="微软雅黑" panose="020B0503020204020204" pitchFamily="34" charset="-122"/>
                  </a:rPr>
                  <a:t>需求</a:t>
                </a:r>
                <a:endParaRPr lang="zh-CN" altLang="en-US" sz="1335" dirty="0">
                  <a:latin typeface="微软雅黑" panose="020B0503020204020204" pitchFamily="34" charset="-122"/>
                  <a:ea typeface="微软雅黑" panose="020B0503020204020204" pitchFamily="34" charset="-122"/>
                </a:endParaRPr>
              </a:p>
            </p:txBody>
          </p:sp>
          <p:sp>
            <p:nvSpPr>
              <p:cNvPr id="29" name="Oval 85"/>
              <p:cNvSpPr>
                <a:spLocks noChangeArrowheads="1"/>
              </p:cNvSpPr>
              <p:nvPr/>
            </p:nvSpPr>
            <p:spPr bwMode="auto">
              <a:xfrm>
                <a:off x="4277" y="7447"/>
                <a:ext cx="369" cy="288"/>
              </a:xfrm>
              <a:prstGeom prst="ellipse">
                <a:avLst/>
              </a:prstGeom>
              <a:gradFill rotWithShape="0">
                <a:gsLst>
                  <a:gs pos="0">
                    <a:srgbClr val="FFFFCC"/>
                  </a:gs>
                  <a:gs pos="100000">
                    <a:srgbClr val="FFFFCC">
                      <a:gamma/>
                      <a:shade val="76078"/>
                      <a:invGamma/>
                    </a:srgbClr>
                  </a:gs>
                </a:gsLst>
                <a:path path="shape">
                  <a:fillToRect l="50000" t="50000" r="50000" b="50000"/>
                </a:path>
              </a:gradFill>
              <a:ln w="9525">
                <a:solidFill>
                  <a:srgbClr val="000000"/>
                </a:solidFill>
                <a:rou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pPr algn="ctr"/>
                <a:r>
                  <a:rPr lang="zh-CN" altLang="en-US" sz="1335" dirty="0">
                    <a:latin typeface="微软雅黑" panose="020B0503020204020204" pitchFamily="34" charset="-122"/>
                    <a:ea typeface="微软雅黑" panose="020B0503020204020204" pitchFamily="34" charset="-122"/>
                  </a:rPr>
                  <a:t>供给</a:t>
                </a:r>
                <a:endParaRPr lang="zh-CN" altLang="en-US" sz="1335" dirty="0">
                  <a:latin typeface="微软雅黑" panose="020B0503020204020204" pitchFamily="34" charset="-122"/>
                  <a:ea typeface="微软雅黑" panose="020B0503020204020204" pitchFamily="34" charset="-122"/>
                </a:endParaRPr>
              </a:p>
            </p:txBody>
          </p:sp>
          <p:grpSp>
            <p:nvGrpSpPr>
              <p:cNvPr id="30" name="Group 86"/>
              <p:cNvGrpSpPr/>
              <p:nvPr/>
            </p:nvGrpSpPr>
            <p:grpSpPr bwMode="auto">
              <a:xfrm flipH="1">
                <a:off x="4594" y="6927"/>
                <a:ext cx="694" cy="502"/>
                <a:chOff x="2769" y="115"/>
                <a:chExt cx="433" cy="313"/>
              </a:xfrm>
            </p:grpSpPr>
            <p:sp>
              <p:nvSpPr>
                <p:cNvPr id="33" name="Freeform 87"/>
                <p:cNvSpPr/>
                <p:nvPr/>
              </p:nvSpPr>
              <p:spPr bwMode="auto">
                <a:xfrm>
                  <a:off x="2769" y="115"/>
                  <a:ext cx="433" cy="313"/>
                </a:xfrm>
                <a:custGeom>
                  <a:avLst/>
                  <a:gdLst>
                    <a:gd name="T0" fmla="*/ 133 w 433"/>
                    <a:gd name="T1" fmla="*/ 6 h 313"/>
                    <a:gd name="T2" fmla="*/ 195 w 433"/>
                    <a:gd name="T3" fmla="*/ 0 h 313"/>
                    <a:gd name="T4" fmla="*/ 222 w 433"/>
                    <a:gd name="T5" fmla="*/ 0 h 313"/>
                    <a:gd name="T6" fmla="*/ 240 w 433"/>
                    <a:gd name="T7" fmla="*/ 6 h 313"/>
                    <a:gd name="T8" fmla="*/ 276 w 433"/>
                    <a:gd name="T9" fmla="*/ 9 h 313"/>
                    <a:gd name="T10" fmla="*/ 340 w 433"/>
                    <a:gd name="T11" fmla="*/ 13 h 313"/>
                    <a:gd name="T12" fmla="*/ 400 w 433"/>
                    <a:gd name="T13" fmla="*/ 13 h 313"/>
                    <a:gd name="T14" fmla="*/ 423 w 433"/>
                    <a:gd name="T15" fmla="*/ 17 h 313"/>
                    <a:gd name="T16" fmla="*/ 431 w 433"/>
                    <a:gd name="T17" fmla="*/ 26 h 313"/>
                    <a:gd name="T18" fmla="*/ 433 w 433"/>
                    <a:gd name="T19" fmla="*/ 42 h 313"/>
                    <a:gd name="T20" fmla="*/ 427 w 433"/>
                    <a:gd name="T21" fmla="*/ 55 h 313"/>
                    <a:gd name="T22" fmla="*/ 418 w 433"/>
                    <a:gd name="T23" fmla="*/ 63 h 313"/>
                    <a:gd name="T24" fmla="*/ 404 w 433"/>
                    <a:gd name="T25" fmla="*/ 68 h 313"/>
                    <a:gd name="T26" fmla="*/ 377 w 433"/>
                    <a:gd name="T27" fmla="*/ 74 h 313"/>
                    <a:gd name="T28" fmla="*/ 356 w 433"/>
                    <a:gd name="T29" fmla="*/ 78 h 313"/>
                    <a:gd name="T30" fmla="*/ 340 w 433"/>
                    <a:gd name="T31" fmla="*/ 76 h 313"/>
                    <a:gd name="T32" fmla="*/ 317 w 433"/>
                    <a:gd name="T33" fmla="*/ 72 h 313"/>
                    <a:gd name="T34" fmla="*/ 303 w 433"/>
                    <a:gd name="T35" fmla="*/ 74 h 313"/>
                    <a:gd name="T36" fmla="*/ 294 w 433"/>
                    <a:gd name="T37" fmla="*/ 80 h 313"/>
                    <a:gd name="T38" fmla="*/ 284 w 433"/>
                    <a:gd name="T39" fmla="*/ 87 h 313"/>
                    <a:gd name="T40" fmla="*/ 278 w 433"/>
                    <a:gd name="T41" fmla="*/ 101 h 313"/>
                    <a:gd name="T42" fmla="*/ 278 w 433"/>
                    <a:gd name="T43" fmla="*/ 106 h 313"/>
                    <a:gd name="T44" fmla="*/ 290 w 433"/>
                    <a:gd name="T45" fmla="*/ 135 h 313"/>
                    <a:gd name="T46" fmla="*/ 313 w 433"/>
                    <a:gd name="T47" fmla="*/ 176 h 313"/>
                    <a:gd name="T48" fmla="*/ 329 w 433"/>
                    <a:gd name="T49" fmla="*/ 211 h 313"/>
                    <a:gd name="T50" fmla="*/ 350 w 433"/>
                    <a:gd name="T51" fmla="*/ 233 h 313"/>
                    <a:gd name="T52" fmla="*/ 373 w 433"/>
                    <a:gd name="T53" fmla="*/ 250 h 313"/>
                    <a:gd name="T54" fmla="*/ 383 w 433"/>
                    <a:gd name="T55" fmla="*/ 262 h 313"/>
                    <a:gd name="T56" fmla="*/ 385 w 433"/>
                    <a:gd name="T57" fmla="*/ 269 h 313"/>
                    <a:gd name="T58" fmla="*/ 385 w 433"/>
                    <a:gd name="T59" fmla="*/ 279 h 313"/>
                    <a:gd name="T60" fmla="*/ 383 w 433"/>
                    <a:gd name="T61" fmla="*/ 288 h 313"/>
                    <a:gd name="T62" fmla="*/ 377 w 433"/>
                    <a:gd name="T63" fmla="*/ 294 h 313"/>
                    <a:gd name="T64" fmla="*/ 367 w 433"/>
                    <a:gd name="T65" fmla="*/ 300 h 313"/>
                    <a:gd name="T66" fmla="*/ 356 w 433"/>
                    <a:gd name="T67" fmla="*/ 300 h 313"/>
                    <a:gd name="T68" fmla="*/ 338 w 433"/>
                    <a:gd name="T69" fmla="*/ 294 h 313"/>
                    <a:gd name="T70" fmla="*/ 329 w 433"/>
                    <a:gd name="T71" fmla="*/ 302 h 313"/>
                    <a:gd name="T72" fmla="*/ 317 w 433"/>
                    <a:gd name="T73" fmla="*/ 304 h 313"/>
                    <a:gd name="T74" fmla="*/ 303 w 433"/>
                    <a:gd name="T75" fmla="*/ 304 h 313"/>
                    <a:gd name="T76" fmla="*/ 288 w 433"/>
                    <a:gd name="T77" fmla="*/ 300 h 313"/>
                    <a:gd name="T78" fmla="*/ 274 w 433"/>
                    <a:gd name="T79" fmla="*/ 296 h 313"/>
                    <a:gd name="T80" fmla="*/ 269 w 433"/>
                    <a:gd name="T81" fmla="*/ 304 h 313"/>
                    <a:gd name="T82" fmla="*/ 261 w 433"/>
                    <a:gd name="T83" fmla="*/ 309 h 313"/>
                    <a:gd name="T84" fmla="*/ 247 w 433"/>
                    <a:gd name="T85" fmla="*/ 313 h 313"/>
                    <a:gd name="T86" fmla="*/ 222 w 433"/>
                    <a:gd name="T87" fmla="*/ 306 h 313"/>
                    <a:gd name="T88" fmla="*/ 178 w 433"/>
                    <a:gd name="T89" fmla="*/ 285 h 313"/>
                    <a:gd name="T90" fmla="*/ 166 w 433"/>
                    <a:gd name="T91" fmla="*/ 283 h 313"/>
                    <a:gd name="T92" fmla="*/ 158 w 433"/>
                    <a:gd name="T93" fmla="*/ 287 h 313"/>
                    <a:gd name="T94" fmla="*/ 151 w 433"/>
                    <a:gd name="T95" fmla="*/ 288 h 313"/>
                    <a:gd name="T96" fmla="*/ 143 w 433"/>
                    <a:gd name="T97" fmla="*/ 288 h 313"/>
                    <a:gd name="T98" fmla="*/ 135 w 433"/>
                    <a:gd name="T99" fmla="*/ 285 h 313"/>
                    <a:gd name="T100" fmla="*/ 129 w 433"/>
                    <a:gd name="T101" fmla="*/ 283 h 313"/>
                    <a:gd name="T102" fmla="*/ 116 w 433"/>
                    <a:gd name="T103" fmla="*/ 269 h 313"/>
                    <a:gd name="T104" fmla="*/ 89 w 433"/>
                    <a:gd name="T105" fmla="*/ 249 h 313"/>
                    <a:gd name="T106" fmla="*/ 69 w 433"/>
                    <a:gd name="T107" fmla="*/ 228 h 313"/>
                    <a:gd name="T108" fmla="*/ 48 w 433"/>
                    <a:gd name="T109" fmla="*/ 209 h 313"/>
                    <a:gd name="T110" fmla="*/ 11 w 433"/>
                    <a:gd name="T111" fmla="*/ 152 h 313"/>
                    <a:gd name="T112" fmla="*/ 0 w 433"/>
                    <a:gd name="T113" fmla="*/ 112 h 313"/>
                    <a:gd name="T114" fmla="*/ 0 w 433"/>
                    <a:gd name="T115" fmla="*/ 80 h 313"/>
                    <a:gd name="T116" fmla="*/ 11 w 433"/>
                    <a:gd name="T117" fmla="*/ 55 h 313"/>
                    <a:gd name="T118" fmla="*/ 23 w 433"/>
                    <a:gd name="T119" fmla="*/ 44 h 313"/>
                    <a:gd name="T120" fmla="*/ 42 w 433"/>
                    <a:gd name="T121" fmla="*/ 36 h 313"/>
                    <a:gd name="T122" fmla="*/ 60 w 433"/>
                    <a:gd name="T123" fmla="*/ 34 h 313"/>
                    <a:gd name="T124" fmla="*/ 81 w 433"/>
                    <a:gd name="T125" fmla="*/ 3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3" h="313">
                      <a:moveTo>
                        <a:pt x="93" y="32"/>
                      </a:moveTo>
                      <a:lnTo>
                        <a:pt x="133" y="6"/>
                      </a:lnTo>
                      <a:lnTo>
                        <a:pt x="174" y="0"/>
                      </a:lnTo>
                      <a:lnTo>
                        <a:pt x="195" y="0"/>
                      </a:lnTo>
                      <a:lnTo>
                        <a:pt x="209" y="0"/>
                      </a:lnTo>
                      <a:lnTo>
                        <a:pt x="222" y="0"/>
                      </a:lnTo>
                      <a:lnTo>
                        <a:pt x="232" y="2"/>
                      </a:lnTo>
                      <a:lnTo>
                        <a:pt x="240" y="6"/>
                      </a:lnTo>
                      <a:lnTo>
                        <a:pt x="247" y="9"/>
                      </a:lnTo>
                      <a:lnTo>
                        <a:pt x="276" y="9"/>
                      </a:lnTo>
                      <a:lnTo>
                        <a:pt x="313" y="11"/>
                      </a:lnTo>
                      <a:lnTo>
                        <a:pt x="340" y="13"/>
                      </a:lnTo>
                      <a:lnTo>
                        <a:pt x="363" y="11"/>
                      </a:lnTo>
                      <a:lnTo>
                        <a:pt x="400" y="13"/>
                      </a:lnTo>
                      <a:lnTo>
                        <a:pt x="412" y="15"/>
                      </a:lnTo>
                      <a:lnTo>
                        <a:pt x="423" y="17"/>
                      </a:lnTo>
                      <a:lnTo>
                        <a:pt x="429" y="21"/>
                      </a:lnTo>
                      <a:lnTo>
                        <a:pt x="431" y="26"/>
                      </a:lnTo>
                      <a:lnTo>
                        <a:pt x="433" y="34"/>
                      </a:lnTo>
                      <a:lnTo>
                        <a:pt x="433" y="42"/>
                      </a:lnTo>
                      <a:lnTo>
                        <a:pt x="431" y="49"/>
                      </a:lnTo>
                      <a:lnTo>
                        <a:pt x="427" y="55"/>
                      </a:lnTo>
                      <a:lnTo>
                        <a:pt x="423" y="59"/>
                      </a:lnTo>
                      <a:lnTo>
                        <a:pt x="418" y="63"/>
                      </a:lnTo>
                      <a:lnTo>
                        <a:pt x="410" y="66"/>
                      </a:lnTo>
                      <a:lnTo>
                        <a:pt x="404" y="68"/>
                      </a:lnTo>
                      <a:lnTo>
                        <a:pt x="396" y="72"/>
                      </a:lnTo>
                      <a:lnTo>
                        <a:pt x="377" y="74"/>
                      </a:lnTo>
                      <a:lnTo>
                        <a:pt x="367" y="76"/>
                      </a:lnTo>
                      <a:lnTo>
                        <a:pt x="356" y="78"/>
                      </a:lnTo>
                      <a:lnTo>
                        <a:pt x="346" y="78"/>
                      </a:lnTo>
                      <a:lnTo>
                        <a:pt x="340" y="76"/>
                      </a:lnTo>
                      <a:lnTo>
                        <a:pt x="325" y="72"/>
                      </a:lnTo>
                      <a:lnTo>
                        <a:pt x="317" y="72"/>
                      </a:lnTo>
                      <a:lnTo>
                        <a:pt x="309" y="74"/>
                      </a:lnTo>
                      <a:lnTo>
                        <a:pt x="303" y="74"/>
                      </a:lnTo>
                      <a:lnTo>
                        <a:pt x="298" y="76"/>
                      </a:lnTo>
                      <a:lnTo>
                        <a:pt x="294" y="80"/>
                      </a:lnTo>
                      <a:lnTo>
                        <a:pt x="288" y="82"/>
                      </a:lnTo>
                      <a:lnTo>
                        <a:pt x="284" y="87"/>
                      </a:lnTo>
                      <a:lnTo>
                        <a:pt x="278" y="95"/>
                      </a:lnTo>
                      <a:lnTo>
                        <a:pt x="278" y="101"/>
                      </a:lnTo>
                      <a:lnTo>
                        <a:pt x="278" y="102"/>
                      </a:lnTo>
                      <a:lnTo>
                        <a:pt x="278" y="106"/>
                      </a:lnTo>
                      <a:lnTo>
                        <a:pt x="284" y="127"/>
                      </a:lnTo>
                      <a:lnTo>
                        <a:pt x="290" y="135"/>
                      </a:lnTo>
                      <a:lnTo>
                        <a:pt x="303" y="152"/>
                      </a:lnTo>
                      <a:lnTo>
                        <a:pt x="313" y="176"/>
                      </a:lnTo>
                      <a:lnTo>
                        <a:pt x="317" y="194"/>
                      </a:lnTo>
                      <a:lnTo>
                        <a:pt x="329" y="211"/>
                      </a:lnTo>
                      <a:lnTo>
                        <a:pt x="340" y="226"/>
                      </a:lnTo>
                      <a:lnTo>
                        <a:pt x="350" y="233"/>
                      </a:lnTo>
                      <a:lnTo>
                        <a:pt x="360" y="241"/>
                      </a:lnTo>
                      <a:lnTo>
                        <a:pt x="373" y="250"/>
                      </a:lnTo>
                      <a:lnTo>
                        <a:pt x="379" y="258"/>
                      </a:lnTo>
                      <a:lnTo>
                        <a:pt x="383" y="262"/>
                      </a:lnTo>
                      <a:lnTo>
                        <a:pt x="385" y="266"/>
                      </a:lnTo>
                      <a:lnTo>
                        <a:pt x="385" y="269"/>
                      </a:lnTo>
                      <a:lnTo>
                        <a:pt x="385" y="273"/>
                      </a:lnTo>
                      <a:lnTo>
                        <a:pt x="385" y="279"/>
                      </a:lnTo>
                      <a:lnTo>
                        <a:pt x="385" y="283"/>
                      </a:lnTo>
                      <a:lnTo>
                        <a:pt x="383" y="288"/>
                      </a:lnTo>
                      <a:lnTo>
                        <a:pt x="379" y="292"/>
                      </a:lnTo>
                      <a:lnTo>
                        <a:pt x="377" y="294"/>
                      </a:lnTo>
                      <a:lnTo>
                        <a:pt x="373" y="298"/>
                      </a:lnTo>
                      <a:lnTo>
                        <a:pt x="367" y="300"/>
                      </a:lnTo>
                      <a:lnTo>
                        <a:pt x="363" y="300"/>
                      </a:lnTo>
                      <a:lnTo>
                        <a:pt x="356" y="300"/>
                      </a:lnTo>
                      <a:lnTo>
                        <a:pt x="350" y="300"/>
                      </a:lnTo>
                      <a:lnTo>
                        <a:pt x="338" y="294"/>
                      </a:lnTo>
                      <a:lnTo>
                        <a:pt x="334" y="298"/>
                      </a:lnTo>
                      <a:lnTo>
                        <a:pt x="329" y="302"/>
                      </a:lnTo>
                      <a:lnTo>
                        <a:pt x="323" y="304"/>
                      </a:lnTo>
                      <a:lnTo>
                        <a:pt x="317" y="304"/>
                      </a:lnTo>
                      <a:lnTo>
                        <a:pt x="311" y="304"/>
                      </a:lnTo>
                      <a:lnTo>
                        <a:pt x="303" y="304"/>
                      </a:lnTo>
                      <a:lnTo>
                        <a:pt x="296" y="302"/>
                      </a:lnTo>
                      <a:lnTo>
                        <a:pt x="288" y="300"/>
                      </a:lnTo>
                      <a:lnTo>
                        <a:pt x="276" y="292"/>
                      </a:lnTo>
                      <a:lnTo>
                        <a:pt x="274" y="296"/>
                      </a:lnTo>
                      <a:lnTo>
                        <a:pt x="271" y="300"/>
                      </a:lnTo>
                      <a:lnTo>
                        <a:pt x="269" y="304"/>
                      </a:lnTo>
                      <a:lnTo>
                        <a:pt x="265" y="307"/>
                      </a:lnTo>
                      <a:lnTo>
                        <a:pt x="261" y="309"/>
                      </a:lnTo>
                      <a:lnTo>
                        <a:pt x="253" y="311"/>
                      </a:lnTo>
                      <a:lnTo>
                        <a:pt x="247" y="313"/>
                      </a:lnTo>
                      <a:lnTo>
                        <a:pt x="234" y="309"/>
                      </a:lnTo>
                      <a:lnTo>
                        <a:pt x="222" y="306"/>
                      </a:lnTo>
                      <a:lnTo>
                        <a:pt x="203" y="300"/>
                      </a:lnTo>
                      <a:lnTo>
                        <a:pt x="178" y="285"/>
                      </a:lnTo>
                      <a:lnTo>
                        <a:pt x="168" y="281"/>
                      </a:lnTo>
                      <a:lnTo>
                        <a:pt x="166" y="283"/>
                      </a:lnTo>
                      <a:lnTo>
                        <a:pt x="162" y="287"/>
                      </a:lnTo>
                      <a:lnTo>
                        <a:pt x="158" y="287"/>
                      </a:lnTo>
                      <a:lnTo>
                        <a:pt x="153" y="288"/>
                      </a:lnTo>
                      <a:lnTo>
                        <a:pt x="151" y="288"/>
                      </a:lnTo>
                      <a:lnTo>
                        <a:pt x="147" y="288"/>
                      </a:lnTo>
                      <a:lnTo>
                        <a:pt x="143" y="288"/>
                      </a:lnTo>
                      <a:lnTo>
                        <a:pt x="139" y="287"/>
                      </a:lnTo>
                      <a:lnTo>
                        <a:pt x="135" y="285"/>
                      </a:lnTo>
                      <a:lnTo>
                        <a:pt x="133" y="285"/>
                      </a:lnTo>
                      <a:lnTo>
                        <a:pt x="129" y="283"/>
                      </a:lnTo>
                      <a:lnTo>
                        <a:pt x="127" y="281"/>
                      </a:lnTo>
                      <a:lnTo>
                        <a:pt x="116" y="269"/>
                      </a:lnTo>
                      <a:lnTo>
                        <a:pt x="104" y="258"/>
                      </a:lnTo>
                      <a:lnTo>
                        <a:pt x="89" y="249"/>
                      </a:lnTo>
                      <a:lnTo>
                        <a:pt x="79" y="241"/>
                      </a:lnTo>
                      <a:lnTo>
                        <a:pt x="69" y="228"/>
                      </a:lnTo>
                      <a:lnTo>
                        <a:pt x="62" y="220"/>
                      </a:lnTo>
                      <a:lnTo>
                        <a:pt x="48" y="209"/>
                      </a:lnTo>
                      <a:lnTo>
                        <a:pt x="19" y="171"/>
                      </a:lnTo>
                      <a:lnTo>
                        <a:pt x="11" y="152"/>
                      </a:lnTo>
                      <a:lnTo>
                        <a:pt x="6" y="133"/>
                      </a:lnTo>
                      <a:lnTo>
                        <a:pt x="0" y="112"/>
                      </a:lnTo>
                      <a:lnTo>
                        <a:pt x="0" y="93"/>
                      </a:lnTo>
                      <a:lnTo>
                        <a:pt x="0" y="80"/>
                      </a:lnTo>
                      <a:lnTo>
                        <a:pt x="4" y="66"/>
                      </a:lnTo>
                      <a:lnTo>
                        <a:pt x="11" y="55"/>
                      </a:lnTo>
                      <a:lnTo>
                        <a:pt x="17" y="49"/>
                      </a:lnTo>
                      <a:lnTo>
                        <a:pt x="23" y="44"/>
                      </a:lnTo>
                      <a:lnTo>
                        <a:pt x="33" y="40"/>
                      </a:lnTo>
                      <a:lnTo>
                        <a:pt x="42" y="36"/>
                      </a:lnTo>
                      <a:lnTo>
                        <a:pt x="50" y="34"/>
                      </a:lnTo>
                      <a:lnTo>
                        <a:pt x="60" y="34"/>
                      </a:lnTo>
                      <a:lnTo>
                        <a:pt x="71" y="34"/>
                      </a:lnTo>
                      <a:lnTo>
                        <a:pt x="81" y="34"/>
                      </a:lnTo>
                      <a:lnTo>
                        <a:pt x="93" y="32"/>
                      </a:lnTo>
                      <a:close/>
                    </a:path>
                  </a:pathLst>
                </a:custGeom>
                <a:solidFill>
                  <a:srgbClr val="FF9F9F"/>
                </a:solidFill>
                <a:ln w="3175">
                  <a:solidFill>
                    <a:srgbClr val="000000"/>
                  </a:solidFill>
                  <a:prstDash val="solid"/>
                  <a:round/>
                </a:ln>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34" name="Freeform 88"/>
                <p:cNvSpPr/>
                <p:nvPr/>
              </p:nvSpPr>
              <p:spPr bwMode="auto">
                <a:xfrm>
                  <a:off x="2831" y="309"/>
                  <a:ext cx="255" cy="20"/>
                </a:xfrm>
                <a:custGeom>
                  <a:avLst/>
                  <a:gdLst>
                    <a:gd name="T0" fmla="*/ 0 w 255"/>
                    <a:gd name="T1" fmla="*/ 9 h 20"/>
                    <a:gd name="T2" fmla="*/ 13 w 255"/>
                    <a:gd name="T3" fmla="*/ 3 h 20"/>
                    <a:gd name="T4" fmla="*/ 23 w 255"/>
                    <a:gd name="T5" fmla="*/ 1 h 20"/>
                    <a:gd name="T6" fmla="*/ 34 w 255"/>
                    <a:gd name="T7" fmla="*/ 1 h 20"/>
                    <a:gd name="T8" fmla="*/ 46 w 255"/>
                    <a:gd name="T9" fmla="*/ 3 h 20"/>
                    <a:gd name="T10" fmla="*/ 52 w 255"/>
                    <a:gd name="T11" fmla="*/ 7 h 20"/>
                    <a:gd name="T12" fmla="*/ 60 w 255"/>
                    <a:gd name="T13" fmla="*/ 9 h 20"/>
                    <a:gd name="T14" fmla="*/ 67 w 255"/>
                    <a:gd name="T15" fmla="*/ 15 h 20"/>
                    <a:gd name="T16" fmla="*/ 75 w 255"/>
                    <a:gd name="T17" fmla="*/ 19 h 20"/>
                    <a:gd name="T18" fmla="*/ 81 w 255"/>
                    <a:gd name="T19" fmla="*/ 15 h 20"/>
                    <a:gd name="T20" fmla="*/ 91 w 255"/>
                    <a:gd name="T21" fmla="*/ 13 h 20"/>
                    <a:gd name="T22" fmla="*/ 100 w 255"/>
                    <a:gd name="T23" fmla="*/ 11 h 20"/>
                    <a:gd name="T24" fmla="*/ 112 w 255"/>
                    <a:gd name="T25" fmla="*/ 13 h 20"/>
                    <a:gd name="T26" fmla="*/ 120 w 255"/>
                    <a:gd name="T27" fmla="*/ 13 h 20"/>
                    <a:gd name="T28" fmla="*/ 131 w 255"/>
                    <a:gd name="T29" fmla="*/ 15 h 20"/>
                    <a:gd name="T30" fmla="*/ 139 w 255"/>
                    <a:gd name="T31" fmla="*/ 19 h 20"/>
                    <a:gd name="T32" fmla="*/ 143 w 255"/>
                    <a:gd name="T33" fmla="*/ 20 h 20"/>
                    <a:gd name="T34" fmla="*/ 152 w 255"/>
                    <a:gd name="T35" fmla="*/ 19 h 20"/>
                    <a:gd name="T36" fmla="*/ 160 w 255"/>
                    <a:gd name="T37" fmla="*/ 17 h 20"/>
                    <a:gd name="T38" fmla="*/ 170 w 255"/>
                    <a:gd name="T39" fmla="*/ 15 h 20"/>
                    <a:gd name="T40" fmla="*/ 176 w 255"/>
                    <a:gd name="T41" fmla="*/ 13 h 20"/>
                    <a:gd name="T42" fmla="*/ 183 w 255"/>
                    <a:gd name="T43" fmla="*/ 13 h 20"/>
                    <a:gd name="T44" fmla="*/ 193 w 255"/>
                    <a:gd name="T45" fmla="*/ 13 h 20"/>
                    <a:gd name="T46" fmla="*/ 205 w 255"/>
                    <a:gd name="T47" fmla="*/ 15 h 20"/>
                    <a:gd name="T48" fmla="*/ 212 w 255"/>
                    <a:gd name="T49" fmla="*/ 9 h 20"/>
                    <a:gd name="T50" fmla="*/ 216 w 255"/>
                    <a:gd name="T51" fmla="*/ 7 h 20"/>
                    <a:gd name="T52" fmla="*/ 222 w 255"/>
                    <a:gd name="T53" fmla="*/ 5 h 20"/>
                    <a:gd name="T54" fmla="*/ 228 w 255"/>
                    <a:gd name="T55" fmla="*/ 1 h 20"/>
                    <a:gd name="T56" fmla="*/ 234 w 255"/>
                    <a:gd name="T57" fmla="*/ 1 h 20"/>
                    <a:gd name="T58" fmla="*/ 243 w 255"/>
                    <a:gd name="T59" fmla="*/ 0 h 20"/>
                    <a:gd name="T60" fmla="*/ 249 w 255"/>
                    <a:gd name="T61" fmla="*/ 0 h 20"/>
                    <a:gd name="T62" fmla="*/ 255 w 255"/>
                    <a:gd name="T6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5" h="20">
                      <a:moveTo>
                        <a:pt x="0" y="9"/>
                      </a:moveTo>
                      <a:lnTo>
                        <a:pt x="13" y="3"/>
                      </a:lnTo>
                      <a:lnTo>
                        <a:pt x="23" y="1"/>
                      </a:lnTo>
                      <a:lnTo>
                        <a:pt x="34" y="1"/>
                      </a:lnTo>
                      <a:lnTo>
                        <a:pt x="46" y="3"/>
                      </a:lnTo>
                      <a:lnTo>
                        <a:pt x="52" y="7"/>
                      </a:lnTo>
                      <a:lnTo>
                        <a:pt x="60" y="9"/>
                      </a:lnTo>
                      <a:lnTo>
                        <a:pt x="67" y="15"/>
                      </a:lnTo>
                      <a:lnTo>
                        <a:pt x="75" y="19"/>
                      </a:lnTo>
                      <a:lnTo>
                        <a:pt x="81" y="15"/>
                      </a:lnTo>
                      <a:lnTo>
                        <a:pt x="91" y="13"/>
                      </a:lnTo>
                      <a:lnTo>
                        <a:pt x="100" y="11"/>
                      </a:lnTo>
                      <a:lnTo>
                        <a:pt x="112" y="13"/>
                      </a:lnTo>
                      <a:lnTo>
                        <a:pt x="120" y="13"/>
                      </a:lnTo>
                      <a:lnTo>
                        <a:pt x="131" y="15"/>
                      </a:lnTo>
                      <a:lnTo>
                        <a:pt x="139" y="19"/>
                      </a:lnTo>
                      <a:lnTo>
                        <a:pt x="143" y="20"/>
                      </a:lnTo>
                      <a:lnTo>
                        <a:pt x="152" y="19"/>
                      </a:lnTo>
                      <a:lnTo>
                        <a:pt x="160" y="17"/>
                      </a:lnTo>
                      <a:lnTo>
                        <a:pt x="170" y="15"/>
                      </a:lnTo>
                      <a:lnTo>
                        <a:pt x="176" y="13"/>
                      </a:lnTo>
                      <a:lnTo>
                        <a:pt x="183" y="13"/>
                      </a:lnTo>
                      <a:lnTo>
                        <a:pt x="193" y="13"/>
                      </a:lnTo>
                      <a:lnTo>
                        <a:pt x="205" y="15"/>
                      </a:lnTo>
                      <a:lnTo>
                        <a:pt x="212" y="9"/>
                      </a:lnTo>
                      <a:lnTo>
                        <a:pt x="216" y="7"/>
                      </a:lnTo>
                      <a:lnTo>
                        <a:pt x="222" y="5"/>
                      </a:lnTo>
                      <a:lnTo>
                        <a:pt x="228" y="1"/>
                      </a:lnTo>
                      <a:lnTo>
                        <a:pt x="234" y="1"/>
                      </a:lnTo>
                      <a:lnTo>
                        <a:pt x="243" y="0"/>
                      </a:lnTo>
                      <a:lnTo>
                        <a:pt x="249" y="0"/>
                      </a:lnTo>
                      <a:lnTo>
                        <a:pt x="255" y="0"/>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35" name="Freeform 89"/>
                <p:cNvSpPr/>
                <p:nvPr/>
              </p:nvSpPr>
              <p:spPr bwMode="auto">
                <a:xfrm>
                  <a:off x="2802" y="261"/>
                  <a:ext cx="203" cy="15"/>
                </a:xfrm>
                <a:custGeom>
                  <a:avLst/>
                  <a:gdLst>
                    <a:gd name="T0" fmla="*/ 0 w 203"/>
                    <a:gd name="T1" fmla="*/ 11 h 15"/>
                    <a:gd name="T2" fmla="*/ 17 w 203"/>
                    <a:gd name="T3" fmla="*/ 6 h 15"/>
                    <a:gd name="T4" fmla="*/ 34 w 203"/>
                    <a:gd name="T5" fmla="*/ 0 h 15"/>
                    <a:gd name="T6" fmla="*/ 50 w 203"/>
                    <a:gd name="T7" fmla="*/ 0 h 15"/>
                    <a:gd name="T8" fmla="*/ 60 w 203"/>
                    <a:gd name="T9" fmla="*/ 0 h 15"/>
                    <a:gd name="T10" fmla="*/ 75 w 203"/>
                    <a:gd name="T11" fmla="*/ 2 h 15"/>
                    <a:gd name="T12" fmla="*/ 94 w 203"/>
                    <a:gd name="T13" fmla="*/ 10 h 15"/>
                    <a:gd name="T14" fmla="*/ 118 w 203"/>
                    <a:gd name="T15" fmla="*/ 15 h 15"/>
                    <a:gd name="T16" fmla="*/ 149 w 203"/>
                    <a:gd name="T17" fmla="*/ 15 h 15"/>
                    <a:gd name="T18" fmla="*/ 170 w 203"/>
                    <a:gd name="T19" fmla="*/ 11 h 15"/>
                    <a:gd name="T20" fmla="*/ 189 w 203"/>
                    <a:gd name="T21" fmla="*/ 8 h 15"/>
                    <a:gd name="T22" fmla="*/ 203 w 203"/>
                    <a:gd name="T23" fmla="*/ 6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15">
                      <a:moveTo>
                        <a:pt x="0" y="11"/>
                      </a:moveTo>
                      <a:lnTo>
                        <a:pt x="17" y="6"/>
                      </a:lnTo>
                      <a:lnTo>
                        <a:pt x="34" y="0"/>
                      </a:lnTo>
                      <a:lnTo>
                        <a:pt x="50" y="0"/>
                      </a:lnTo>
                      <a:lnTo>
                        <a:pt x="60" y="0"/>
                      </a:lnTo>
                      <a:lnTo>
                        <a:pt x="75" y="2"/>
                      </a:lnTo>
                      <a:lnTo>
                        <a:pt x="94" y="10"/>
                      </a:lnTo>
                      <a:lnTo>
                        <a:pt x="118" y="15"/>
                      </a:lnTo>
                      <a:lnTo>
                        <a:pt x="149" y="15"/>
                      </a:lnTo>
                      <a:lnTo>
                        <a:pt x="170" y="11"/>
                      </a:lnTo>
                      <a:lnTo>
                        <a:pt x="189" y="8"/>
                      </a:lnTo>
                      <a:lnTo>
                        <a:pt x="203" y="6"/>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36" name="Freeform 90"/>
                <p:cNvSpPr/>
                <p:nvPr/>
              </p:nvSpPr>
              <p:spPr bwMode="auto">
                <a:xfrm>
                  <a:off x="2885" y="244"/>
                  <a:ext cx="168" cy="6"/>
                </a:xfrm>
                <a:custGeom>
                  <a:avLst/>
                  <a:gdLst>
                    <a:gd name="T0" fmla="*/ 0 w 168"/>
                    <a:gd name="T1" fmla="*/ 6 h 6"/>
                    <a:gd name="T2" fmla="*/ 31 w 168"/>
                    <a:gd name="T3" fmla="*/ 6 h 6"/>
                    <a:gd name="T4" fmla="*/ 69 w 168"/>
                    <a:gd name="T5" fmla="*/ 6 h 6"/>
                    <a:gd name="T6" fmla="*/ 93 w 168"/>
                    <a:gd name="T7" fmla="*/ 6 h 6"/>
                    <a:gd name="T8" fmla="*/ 129 w 168"/>
                    <a:gd name="T9" fmla="*/ 2 h 6"/>
                    <a:gd name="T10" fmla="*/ 143 w 168"/>
                    <a:gd name="T11" fmla="*/ 0 h 6"/>
                    <a:gd name="T12" fmla="*/ 155 w 168"/>
                    <a:gd name="T13" fmla="*/ 0 h 6"/>
                    <a:gd name="T14" fmla="*/ 168 w 168"/>
                    <a:gd name="T15" fmla="*/ 2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6">
                      <a:moveTo>
                        <a:pt x="0" y="6"/>
                      </a:moveTo>
                      <a:lnTo>
                        <a:pt x="31" y="6"/>
                      </a:lnTo>
                      <a:lnTo>
                        <a:pt x="69" y="6"/>
                      </a:lnTo>
                      <a:lnTo>
                        <a:pt x="93" y="6"/>
                      </a:lnTo>
                      <a:lnTo>
                        <a:pt x="129" y="2"/>
                      </a:lnTo>
                      <a:lnTo>
                        <a:pt x="143" y="0"/>
                      </a:lnTo>
                      <a:lnTo>
                        <a:pt x="155" y="0"/>
                      </a:lnTo>
                      <a:lnTo>
                        <a:pt x="168" y="2"/>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37" name="Freeform 91"/>
                <p:cNvSpPr/>
                <p:nvPr/>
              </p:nvSpPr>
              <p:spPr bwMode="auto">
                <a:xfrm>
                  <a:off x="2860" y="147"/>
                  <a:ext cx="108" cy="93"/>
                </a:xfrm>
                <a:custGeom>
                  <a:avLst/>
                  <a:gdLst>
                    <a:gd name="T0" fmla="*/ 0 w 108"/>
                    <a:gd name="T1" fmla="*/ 0 h 93"/>
                    <a:gd name="T2" fmla="*/ 2 w 108"/>
                    <a:gd name="T3" fmla="*/ 13 h 93"/>
                    <a:gd name="T4" fmla="*/ 7 w 108"/>
                    <a:gd name="T5" fmla="*/ 29 h 93"/>
                    <a:gd name="T6" fmla="*/ 13 w 108"/>
                    <a:gd name="T7" fmla="*/ 42 h 93"/>
                    <a:gd name="T8" fmla="*/ 19 w 108"/>
                    <a:gd name="T9" fmla="*/ 53 h 93"/>
                    <a:gd name="T10" fmla="*/ 29 w 108"/>
                    <a:gd name="T11" fmla="*/ 63 h 93"/>
                    <a:gd name="T12" fmla="*/ 38 w 108"/>
                    <a:gd name="T13" fmla="*/ 72 h 93"/>
                    <a:gd name="T14" fmla="*/ 50 w 108"/>
                    <a:gd name="T15" fmla="*/ 80 h 93"/>
                    <a:gd name="T16" fmla="*/ 62 w 108"/>
                    <a:gd name="T17" fmla="*/ 86 h 93"/>
                    <a:gd name="T18" fmla="*/ 75 w 108"/>
                    <a:gd name="T19" fmla="*/ 89 h 93"/>
                    <a:gd name="T20" fmla="*/ 108 w 108"/>
                    <a:gd name="T2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93">
                      <a:moveTo>
                        <a:pt x="0" y="0"/>
                      </a:moveTo>
                      <a:lnTo>
                        <a:pt x="2" y="13"/>
                      </a:lnTo>
                      <a:lnTo>
                        <a:pt x="7" y="29"/>
                      </a:lnTo>
                      <a:lnTo>
                        <a:pt x="13" y="42"/>
                      </a:lnTo>
                      <a:lnTo>
                        <a:pt x="19" y="53"/>
                      </a:lnTo>
                      <a:lnTo>
                        <a:pt x="29" y="63"/>
                      </a:lnTo>
                      <a:lnTo>
                        <a:pt x="38" y="72"/>
                      </a:lnTo>
                      <a:lnTo>
                        <a:pt x="50" y="80"/>
                      </a:lnTo>
                      <a:lnTo>
                        <a:pt x="62" y="86"/>
                      </a:lnTo>
                      <a:lnTo>
                        <a:pt x="75" y="89"/>
                      </a:lnTo>
                      <a:lnTo>
                        <a:pt x="108" y="93"/>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38" name="Freeform 92"/>
                <p:cNvSpPr/>
                <p:nvPr/>
              </p:nvSpPr>
              <p:spPr bwMode="auto">
                <a:xfrm>
                  <a:off x="2877" y="198"/>
                  <a:ext cx="21" cy="27"/>
                </a:xfrm>
                <a:custGeom>
                  <a:avLst/>
                  <a:gdLst>
                    <a:gd name="T0" fmla="*/ 0 w 21"/>
                    <a:gd name="T1" fmla="*/ 0 h 27"/>
                    <a:gd name="T2" fmla="*/ 4 w 21"/>
                    <a:gd name="T3" fmla="*/ 14 h 27"/>
                    <a:gd name="T4" fmla="*/ 14 w 21"/>
                    <a:gd name="T5" fmla="*/ 23 h 27"/>
                    <a:gd name="T6" fmla="*/ 21 w 21"/>
                    <a:gd name="T7" fmla="*/ 27 h 27"/>
                  </a:gdLst>
                  <a:ahLst/>
                  <a:cxnLst>
                    <a:cxn ang="0">
                      <a:pos x="T0" y="T1"/>
                    </a:cxn>
                    <a:cxn ang="0">
                      <a:pos x="T2" y="T3"/>
                    </a:cxn>
                    <a:cxn ang="0">
                      <a:pos x="T4" y="T5"/>
                    </a:cxn>
                    <a:cxn ang="0">
                      <a:pos x="T6" y="T7"/>
                    </a:cxn>
                  </a:cxnLst>
                  <a:rect l="0" t="0" r="r" b="b"/>
                  <a:pathLst>
                    <a:path w="21" h="27">
                      <a:moveTo>
                        <a:pt x="0" y="0"/>
                      </a:moveTo>
                      <a:lnTo>
                        <a:pt x="4" y="14"/>
                      </a:lnTo>
                      <a:lnTo>
                        <a:pt x="14" y="23"/>
                      </a:lnTo>
                      <a:lnTo>
                        <a:pt x="21" y="27"/>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39" name="Freeform 93"/>
                <p:cNvSpPr/>
                <p:nvPr/>
              </p:nvSpPr>
              <p:spPr bwMode="auto">
                <a:xfrm>
                  <a:off x="3018" y="124"/>
                  <a:ext cx="10" cy="31"/>
                </a:xfrm>
                <a:custGeom>
                  <a:avLst/>
                  <a:gdLst>
                    <a:gd name="T0" fmla="*/ 0 w 10"/>
                    <a:gd name="T1" fmla="*/ 0 h 31"/>
                    <a:gd name="T2" fmla="*/ 4 w 10"/>
                    <a:gd name="T3" fmla="*/ 4 h 31"/>
                    <a:gd name="T4" fmla="*/ 8 w 10"/>
                    <a:gd name="T5" fmla="*/ 14 h 31"/>
                    <a:gd name="T6" fmla="*/ 10 w 10"/>
                    <a:gd name="T7" fmla="*/ 21 h 31"/>
                    <a:gd name="T8" fmla="*/ 10 w 10"/>
                    <a:gd name="T9" fmla="*/ 31 h 31"/>
                  </a:gdLst>
                  <a:ahLst/>
                  <a:cxnLst>
                    <a:cxn ang="0">
                      <a:pos x="T0" y="T1"/>
                    </a:cxn>
                    <a:cxn ang="0">
                      <a:pos x="T2" y="T3"/>
                    </a:cxn>
                    <a:cxn ang="0">
                      <a:pos x="T4" y="T5"/>
                    </a:cxn>
                    <a:cxn ang="0">
                      <a:pos x="T6" y="T7"/>
                    </a:cxn>
                    <a:cxn ang="0">
                      <a:pos x="T8" y="T9"/>
                    </a:cxn>
                  </a:cxnLst>
                  <a:rect l="0" t="0" r="r" b="b"/>
                  <a:pathLst>
                    <a:path w="10" h="31">
                      <a:moveTo>
                        <a:pt x="0" y="0"/>
                      </a:moveTo>
                      <a:lnTo>
                        <a:pt x="4" y="4"/>
                      </a:lnTo>
                      <a:lnTo>
                        <a:pt x="8" y="14"/>
                      </a:lnTo>
                      <a:lnTo>
                        <a:pt x="10" y="21"/>
                      </a:lnTo>
                      <a:lnTo>
                        <a:pt x="10" y="31"/>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0" name="Freeform 94"/>
                <p:cNvSpPr/>
                <p:nvPr/>
              </p:nvSpPr>
              <p:spPr bwMode="auto">
                <a:xfrm>
                  <a:off x="3107" y="132"/>
                  <a:ext cx="8" cy="49"/>
                </a:xfrm>
                <a:custGeom>
                  <a:avLst/>
                  <a:gdLst>
                    <a:gd name="T0" fmla="*/ 8 w 8"/>
                    <a:gd name="T1" fmla="*/ 0 h 49"/>
                    <a:gd name="T2" fmla="*/ 4 w 8"/>
                    <a:gd name="T3" fmla="*/ 8 h 49"/>
                    <a:gd name="T4" fmla="*/ 2 w 8"/>
                    <a:gd name="T5" fmla="*/ 15 h 49"/>
                    <a:gd name="T6" fmla="*/ 0 w 8"/>
                    <a:gd name="T7" fmla="*/ 23 h 49"/>
                    <a:gd name="T8" fmla="*/ 0 w 8"/>
                    <a:gd name="T9" fmla="*/ 30 h 49"/>
                    <a:gd name="T10" fmla="*/ 0 w 8"/>
                    <a:gd name="T11" fmla="*/ 38 h 49"/>
                    <a:gd name="T12" fmla="*/ 2 w 8"/>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8" h="49">
                      <a:moveTo>
                        <a:pt x="8" y="0"/>
                      </a:moveTo>
                      <a:lnTo>
                        <a:pt x="4" y="8"/>
                      </a:lnTo>
                      <a:lnTo>
                        <a:pt x="2" y="15"/>
                      </a:lnTo>
                      <a:lnTo>
                        <a:pt x="0" y="23"/>
                      </a:lnTo>
                      <a:lnTo>
                        <a:pt x="0" y="30"/>
                      </a:lnTo>
                      <a:lnTo>
                        <a:pt x="0" y="38"/>
                      </a:lnTo>
                      <a:lnTo>
                        <a:pt x="2" y="49"/>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1" name="Freeform 95"/>
                <p:cNvSpPr/>
                <p:nvPr/>
              </p:nvSpPr>
              <p:spPr bwMode="auto">
                <a:xfrm>
                  <a:off x="3055" y="183"/>
                  <a:ext cx="43" cy="6"/>
                </a:xfrm>
                <a:custGeom>
                  <a:avLst/>
                  <a:gdLst>
                    <a:gd name="T0" fmla="*/ 43 w 43"/>
                    <a:gd name="T1" fmla="*/ 6 h 6"/>
                    <a:gd name="T2" fmla="*/ 25 w 43"/>
                    <a:gd name="T3" fmla="*/ 2 h 6"/>
                    <a:gd name="T4" fmla="*/ 8 w 43"/>
                    <a:gd name="T5" fmla="*/ 0 h 6"/>
                    <a:gd name="T6" fmla="*/ 0 w 43"/>
                    <a:gd name="T7" fmla="*/ 0 h 6"/>
                  </a:gdLst>
                  <a:ahLst/>
                  <a:cxnLst>
                    <a:cxn ang="0">
                      <a:pos x="T0" y="T1"/>
                    </a:cxn>
                    <a:cxn ang="0">
                      <a:pos x="T2" y="T3"/>
                    </a:cxn>
                    <a:cxn ang="0">
                      <a:pos x="T4" y="T5"/>
                    </a:cxn>
                    <a:cxn ang="0">
                      <a:pos x="T6" y="T7"/>
                    </a:cxn>
                  </a:cxnLst>
                  <a:rect l="0" t="0" r="r" b="b"/>
                  <a:pathLst>
                    <a:path w="43" h="6">
                      <a:moveTo>
                        <a:pt x="43" y="6"/>
                      </a:moveTo>
                      <a:lnTo>
                        <a:pt x="25" y="2"/>
                      </a:lnTo>
                      <a:lnTo>
                        <a:pt x="8" y="0"/>
                      </a:lnTo>
                      <a:lnTo>
                        <a:pt x="0" y="0"/>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2" name="Freeform 96"/>
                <p:cNvSpPr/>
                <p:nvPr/>
              </p:nvSpPr>
              <p:spPr bwMode="auto">
                <a:xfrm>
                  <a:off x="3036" y="324"/>
                  <a:ext cx="75" cy="85"/>
                </a:xfrm>
                <a:custGeom>
                  <a:avLst/>
                  <a:gdLst>
                    <a:gd name="T0" fmla="*/ 0 w 75"/>
                    <a:gd name="T1" fmla="*/ 0 h 85"/>
                    <a:gd name="T2" fmla="*/ 4 w 75"/>
                    <a:gd name="T3" fmla="*/ 5 h 85"/>
                    <a:gd name="T4" fmla="*/ 11 w 75"/>
                    <a:gd name="T5" fmla="*/ 11 h 85"/>
                    <a:gd name="T6" fmla="*/ 21 w 75"/>
                    <a:gd name="T7" fmla="*/ 17 h 85"/>
                    <a:gd name="T8" fmla="*/ 27 w 75"/>
                    <a:gd name="T9" fmla="*/ 28 h 85"/>
                    <a:gd name="T10" fmla="*/ 33 w 75"/>
                    <a:gd name="T11" fmla="*/ 36 h 85"/>
                    <a:gd name="T12" fmla="*/ 42 w 75"/>
                    <a:gd name="T13" fmla="*/ 38 h 85"/>
                    <a:gd name="T14" fmla="*/ 52 w 75"/>
                    <a:gd name="T15" fmla="*/ 41 h 85"/>
                    <a:gd name="T16" fmla="*/ 60 w 75"/>
                    <a:gd name="T17" fmla="*/ 47 h 85"/>
                    <a:gd name="T18" fmla="*/ 64 w 75"/>
                    <a:gd name="T19" fmla="*/ 51 h 85"/>
                    <a:gd name="T20" fmla="*/ 69 w 75"/>
                    <a:gd name="T21" fmla="*/ 55 h 85"/>
                    <a:gd name="T22" fmla="*/ 71 w 75"/>
                    <a:gd name="T23" fmla="*/ 62 h 85"/>
                    <a:gd name="T24" fmla="*/ 73 w 75"/>
                    <a:gd name="T25" fmla="*/ 68 h 85"/>
                    <a:gd name="T26" fmla="*/ 75 w 75"/>
                    <a:gd name="T27" fmla="*/ 76 h 85"/>
                    <a:gd name="T28" fmla="*/ 73 w 75"/>
                    <a:gd name="T29" fmla="*/ 81 h 85"/>
                    <a:gd name="T30" fmla="*/ 71 w 75"/>
                    <a:gd name="T31" fmla="*/ 8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 h="85">
                      <a:moveTo>
                        <a:pt x="0" y="0"/>
                      </a:moveTo>
                      <a:lnTo>
                        <a:pt x="4" y="5"/>
                      </a:lnTo>
                      <a:lnTo>
                        <a:pt x="11" y="11"/>
                      </a:lnTo>
                      <a:lnTo>
                        <a:pt x="21" y="17"/>
                      </a:lnTo>
                      <a:lnTo>
                        <a:pt x="27" y="28"/>
                      </a:lnTo>
                      <a:lnTo>
                        <a:pt x="33" y="36"/>
                      </a:lnTo>
                      <a:lnTo>
                        <a:pt x="42" y="38"/>
                      </a:lnTo>
                      <a:lnTo>
                        <a:pt x="52" y="41"/>
                      </a:lnTo>
                      <a:lnTo>
                        <a:pt x="60" y="47"/>
                      </a:lnTo>
                      <a:lnTo>
                        <a:pt x="64" y="51"/>
                      </a:lnTo>
                      <a:lnTo>
                        <a:pt x="69" y="55"/>
                      </a:lnTo>
                      <a:lnTo>
                        <a:pt x="71" y="62"/>
                      </a:lnTo>
                      <a:lnTo>
                        <a:pt x="73" y="68"/>
                      </a:lnTo>
                      <a:lnTo>
                        <a:pt x="75" y="76"/>
                      </a:lnTo>
                      <a:lnTo>
                        <a:pt x="73" y="81"/>
                      </a:lnTo>
                      <a:lnTo>
                        <a:pt x="71" y="85"/>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3" name="Freeform 97"/>
                <p:cNvSpPr/>
                <p:nvPr/>
              </p:nvSpPr>
              <p:spPr bwMode="auto">
                <a:xfrm>
                  <a:off x="2974" y="329"/>
                  <a:ext cx="71" cy="76"/>
                </a:xfrm>
                <a:custGeom>
                  <a:avLst/>
                  <a:gdLst>
                    <a:gd name="T0" fmla="*/ 0 w 71"/>
                    <a:gd name="T1" fmla="*/ 0 h 76"/>
                    <a:gd name="T2" fmla="*/ 4 w 71"/>
                    <a:gd name="T3" fmla="*/ 14 h 76"/>
                    <a:gd name="T4" fmla="*/ 9 w 71"/>
                    <a:gd name="T5" fmla="*/ 21 h 76"/>
                    <a:gd name="T6" fmla="*/ 15 w 71"/>
                    <a:gd name="T7" fmla="*/ 25 h 76"/>
                    <a:gd name="T8" fmla="*/ 23 w 71"/>
                    <a:gd name="T9" fmla="*/ 31 h 76"/>
                    <a:gd name="T10" fmla="*/ 29 w 71"/>
                    <a:gd name="T11" fmla="*/ 36 h 76"/>
                    <a:gd name="T12" fmla="*/ 35 w 71"/>
                    <a:gd name="T13" fmla="*/ 42 h 76"/>
                    <a:gd name="T14" fmla="*/ 44 w 71"/>
                    <a:gd name="T15" fmla="*/ 48 h 76"/>
                    <a:gd name="T16" fmla="*/ 54 w 71"/>
                    <a:gd name="T17" fmla="*/ 52 h 76"/>
                    <a:gd name="T18" fmla="*/ 60 w 71"/>
                    <a:gd name="T19" fmla="*/ 57 h 76"/>
                    <a:gd name="T20" fmla="*/ 64 w 71"/>
                    <a:gd name="T21" fmla="*/ 63 h 76"/>
                    <a:gd name="T22" fmla="*/ 69 w 71"/>
                    <a:gd name="T23" fmla="*/ 69 h 76"/>
                    <a:gd name="T24" fmla="*/ 71 w 71"/>
                    <a:gd name="T25" fmla="*/ 73 h 76"/>
                    <a:gd name="T26" fmla="*/ 71 w 71"/>
                    <a:gd name="T2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76">
                      <a:moveTo>
                        <a:pt x="0" y="0"/>
                      </a:moveTo>
                      <a:lnTo>
                        <a:pt x="4" y="14"/>
                      </a:lnTo>
                      <a:lnTo>
                        <a:pt x="9" y="21"/>
                      </a:lnTo>
                      <a:lnTo>
                        <a:pt x="15" y="25"/>
                      </a:lnTo>
                      <a:lnTo>
                        <a:pt x="23" y="31"/>
                      </a:lnTo>
                      <a:lnTo>
                        <a:pt x="29" y="36"/>
                      </a:lnTo>
                      <a:lnTo>
                        <a:pt x="35" y="42"/>
                      </a:lnTo>
                      <a:lnTo>
                        <a:pt x="44" y="48"/>
                      </a:lnTo>
                      <a:lnTo>
                        <a:pt x="54" y="52"/>
                      </a:lnTo>
                      <a:lnTo>
                        <a:pt x="60" y="57"/>
                      </a:lnTo>
                      <a:lnTo>
                        <a:pt x="64" y="63"/>
                      </a:lnTo>
                      <a:lnTo>
                        <a:pt x="69" y="69"/>
                      </a:lnTo>
                      <a:lnTo>
                        <a:pt x="71" y="73"/>
                      </a:lnTo>
                      <a:lnTo>
                        <a:pt x="71" y="76"/>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4" name="Freeform 98"/>
                <p:cNvSpPr/>
                <p:nvPr/>
              </p:nvSpPr>
              <p:spPr bwMode="auto">
                <a:xfrm>
                  <a:off x="2904" y="328"/>
                  <a:ext cx="37" cy="68"/>
                </a:xfrm>
                <a:custGeom>
                  <a:avLst/>
                  <a:gdLst>
                    <a:gd name="T0" fmla="*/ 2 w 37"/>
                    <a:gd name="T1" fmla="*/ 0 h 68"/>
                    <a:gd name="T2" fmla="*/ 0 w 37"/>
                    <a:gd name="T3" fmla="*/ 5 h 68"/>
                    <a:gd name="T4" fmla="*/ 2 w 37"/>
                    <a:gd name="T5" fmla="*/ 7 h 68"/>
                    <a:gd name="T6" fmla="*/ 6 w 37"/>
                    <a:gd name="T7" fmla="*/ 11 h 68"/>
                    <a:gd name="T8" fmla="*/ 8 w 37"/>
                    <a:gd name="T9" fmla="*/ 13 h 68"/>
                    <a:gd name="T10" fmla="*/ 12 w 37"/>
                    <a:gd name="T11" fmla="*/ 17 h 68"/>
                    <a:gd name="T12" fmla="*/ 14 w 37"/>
                    <a:gd name="T13" fmla="*/ 19 h 68"/>
                    <a:gd name="T14" fmla="*/ 16 w 37"/>
                    <a:gd name="T15" fmla="*/ 22 h 68"/>
                    <a:gd name="T16" fmla="*/ 18 w 37"/>
                    <a:gd name="T17" fmla="*/ 24 h 68"/>
                    <a:gd name="T18" fmla="*/ 25 w 37"/>
                    <a:gd name="T19" fmla="*/ 30 h 68"/>
                    <a:gd name="T20" fmla="*/ 29 w 37"/>
                    <a:gd name="T21" fmla="*/ 32 h 68"/>
                    <a:gd name="T22" fmla="*/ 31 w 37"/>
                    <a:gd name="T23" fmla="*/ 36 h 68"/>
                    <a:gd name="T24" fmla="*/ 33 w 37"/>
                    <a:gd name="T25" fmla="*/ 39 h 68"/>
                    <a:gd name="T26" fmla="*/ 35 w 37"/>
                    <a:gd name="T27" fmla="*/ 43 h 68"/>
                    <a:gd name="T28" fmla="*/ 35 w 37"/>
                    <a:gd name="T29" fmla="*/ 47 h 68"/>
                    <a:gd name="T30" fmla="*/ 37 w 37"/>
                    <a:gd name="T31" fmla="*/ 51 h 68"/>
                    <a:gd name="T32" fmla="*/ 37 w 37"/>
                    <a:gd name="T33" fmla="*/ 56 h 68"/>
                    <a:gd name="T34" fmla="*/ 35 w 37"/>
                    <a:gd name="T35" fmla="*/ 62 h 68"/>
                    <a:gd name="T36" fmla="*/ 35 w 37"/>
                    <a:gd name="T37" fmla="*/ 66 h 68"/>
                    <a:gd name="T38" fmla="*/ 33 w 37"/>
                    <a:gd name="T3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68">
                      <a:moveTo>
                        <a:pt x="2" y="0"/>
                      </a:moveTo>
                      <a:lnTo>
                        <a:pt x="0" y="5"/>
                      </a:lnTo>
                      <a:lnTo>
                        <a:pt x="2" y="7"/>
                      </a:lnTo>
                      <a:lnTo>
                        <a:pt x="6" y="11"/>
                      </a:lnTo>
                      <a:lnTo>
                        <a:pt x="8" y="13"/>
                      </a:lnTo>
                      <a:lnTo>
                        <a:pt x="12" y="17"/>
                      </a:lnTo>
                      <a:lnTo>
                        <a:pt x="14" y="19"/>
                      </a:lnTo>
                      <a:lnTo>
                        <a:pt x="16" y="22"/>
                      </a:lnTo>
                      <a:lnTo>
                        <a:pt x="18" y="24"/>
                      </a:lnTo>
                      <a:lnTo>
                        <a:pt x="25" y="30"/>
                      </a:lnTo>
                      <a:lnTo>
                        <a:pt x="29" y="32"/>
                      </a:lnTo>
                      <a:lnTo>
                        <a:pt x="31" y="36"/>
                      </a:lnTo>
                      <a:lnTo>
                        <a:pt x="33" y="39"/>
                      </a:lnTo>
                      <a:lnTo>
                        <a:pt x="35" y="43"/>
                      </a:lnTo>
                      <a:lnTo>
                        <a:pt x="35" y="47"/>
                      </a:lnTo>
                      <a:lnTo>
                        <a:pt x="37" y="51"/>
                      </a:lnTo>
                      <a:lnTo>
                        <a:pt x="37" y="56"/>
                      </a:lnTo>
                      <a:lnTo>
                        <a:pt x="35" y="62"/>
                      </a:lnTo>
                      <a:lnTo>
                        <a:pt x="35" y="66"/>
                      </a:lnTo>
                      <a:lnTo>
                        <a:pt x="33" y="68"/>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5" name="Freeform 99"/>
                <p:cNvSpPr/>
                <p:nvPr/>
              </p:nvSpPr>
              <p:spPr bwMode="auto">
                <a:xfrm>
                  <a:off x="3040" y="210"/>
                  <a:ext cx="7" cy="23"/>
                </a:xfrm>
                <a:custGeom>
                  <a:avLst/>
                  <a:gdLst>
                    <a:gd name="T0" fmla="*/ 7 w 7"/>
                    <a:gd name="T1" fmla="*/ 0 h 23"/>
                    <a:gd name="T2" fmla="*/ 5 w 7"/>
                    <a:gd name="T3" fmla="*/ 2 h 23"/>
                    <a:gd name="T4" fmla="*/ 3 w 7"/>
                    <a:gd name="T5" fmla="*/ 6 h 23"/>
                    <a:gd name="T6" fmla="*/ 3 w 7"/>
                    <a:gd name="T7" fmla="*/ 9 h 23"/>
                    <a:gd name="T8" fmla="*/ 0 w 7"/>
                    <a:gd name="T9" fmla="*/ 11 h 23"/>
                    <a:gd name="T10" fmla="*/ 0 w 7"/>
                    <a:gd name="T11" fmla="*/ 15 h 23"/>
                    <a:gd name="T12" fmla="*/ 0 w 7"/>
                    <a:gd name="T13" fmla="*/ 19 h 23"/>
                    <a:gd name="T14" fmla="*/ 0 w 7"/>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23">
                      <a:moveTo>
                        <a:pt x="7" y="0"/>
                      </a:moveTo>
                      <a:lnTo>
                        <a:pt x="5" y="2"/>
                      </a:lnTo>
                      <a:lnTo>
                        <a:pt x="3" y="6"/>
                      </a:lnTo>
                      <a:lnTo>
                        <a:pt x="3" y="9"/>
                      </a:lnTo>
                      <a:lnTo>
                        <a:pt x="0" y="11"/>
                      </a:lnTo>
                      <a:lnTo>
                        <a:pt x="0" y="15"/>
                      </a:lnTo>
                      <a:lnTo>
                        <a:pt x="0" y="19"/>
                      </a:lnTo>
                      <a:lnTo>
                        <a:pt x="0" y="23"/>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6" name="Freeform 100"/>
                <p:cNvSpPr/>
                <p:nvPr/>
              </p:nvSpPr>
              <p:spPr bwMode="auto">
                <a:xfrm>
                  <a:off x="2850" y="238"/>
                  <a:ext cx="27" cy="12"/>
                </a:xfrm>
                <a:custGeom>
                  <a:avLst/>
                  <a:gdLst>
                    <a:gd name="T0" fmla="*/ 0 w 27"/>
                    <a:gd name="T1" fmla="*/ 0 h 12"/>
                    <a:gd name="T2" fmla="*/ 8 w 27"/>
                    <a:gd name="T3" fmla="*/ 0 h 12"/>
                    <a:gd name="T4" fmla="*/ 19 w 27"/>
                    <a:gd name="T5" fmla="*/ 4 h 12"/>
                    <a:gd name="T6" fmla="*/ 27 w 27"/>
                    <a:gd name="T7" fmla="*/ 12 h 12"/>
                  </a:gdLst>
                  <a:ahLst/>
                  <a:cxnLst>
                    <a:cxn ang="0">
                      <a:pos x="T0" y="T1"/>
                    </a:cxn>
                    <a:cxn ang="0">
                      <a:pos x="T2" y="T3"/>
                    </a:cxn>
                    <a:cxn ang="0">
                      <a:pos x="T4" y="T5"/>
                    </a:cxn>
                    <a:cxn ang="0">
                      <a:pos x="T6" y="T7"/>
                    </a:cxn>
                  </a:cxnLst>
                  <a:rect l="0" t="0" r="r" b="b"/>
                  <a:pathLst>
                    <a:path w="27" h="12">
                      <a:moveTo>
                        <a:pt x="0" y="0"/>
                      </a:moveTo>
                      <a:lnTo>
                        <a:pt x="8" y="0"/>
                      </a:lnTo>
                      <a:lnTo>
                        <a:pt x="19" y="4"/>
                      </a:lnTo>
                      <a:lnTo>
                        <a:pt x="27" y="12"/>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7" name="Freeform 101"/>
                <p:cNvSpPr/>
                <p:nvPr/>
              </p:nvSpPr>
              <p:spPr bwMode="auto">
                <a:xfrm>
                  <a:off x="2935" y="335"/>
                  <a:ext cx="172" cy="27"/>
                </a:xfrm>
                <a:custGeom>
                  <a:avLst/>
                  <a:gdLst>
                    <a:gd name="T0" fmla="*/ 172 w 172"/>
                    <a:gd name="T1" fmla="*/ 0 h 27"/>
                    <a:gd name="T2" fmla="*/ 163 w 172"/>
                    <a:gd name="T3" fmla="*/ 0 h 27"/>
                    <a:gd name="T4" fmla="*/ 155 w 172"/>
                    <a:gd name="T5" fmla="*/ 0 h 27"/>
                    <a:gd name="T6" fmla="*/ 147 w 172"/>
                    <a:gd name="T7" fmla="*/ 0 h 27"/>
                    <a:gd name="T8" fmla="*/ 139 w 172"/>
                    <a:gd name="T9" fmla="*/ 4 h 27"/>
                    <a:gd name="T10" fmla="*/ 132 w 172"/>
                    <a:gd name="T11" fmla="*/ 8 h 27"/>
                    <a:gd name="T12" fmla="*/ 126 w 172"/>
                    <a:gd name="T13" fmla="*/ 13 h 27"/>
                    <a:gd name="T14" fmla="*/ 118 w 172"/>
                    <a:gd name="T15" fmla="*/ 13 h 27"/>
                    <a:gd name="T16" fmla="*/ 108 w 172"/>
                    <a:gd name="T17" fmla="*/ 13 h 27"/>
                    <a:gd name="T18" fmla="*/ 97 w 172"/>
                    <a:gd name="T19" fmla="*/ 13 h 27"/>
                    <a:gd name="T20" fmla="*/ 87 w 172"/>
                    <a:gd name="T21" fmla="*/ 15 h 27"/>
                    <a:gd name="T22" fmla="*/ 79 w 172"/>
                    <a:gd name="T23" fmla="*/ 17 h 27"/>
                    <a:gd name="T24" fmla="*/ 70 w 172"/>
                    <a:gd name="T25" fmla="*/ 23 h 27"/>
                    <a:gd name="T26" fmla="*/ 64 w 172"/>
                    <a:gd name="T27" fmla="*/ 27 h 27"/>
                    <a:gd name="T28" fmla="*/ 45 w 172"/>
                    <a:gd name="T29" fmla="*/ 15 h 27"/>
                    <a:gd name="T30" fmla="*/ 35 w 172"/>
                    <a:gd name="T31" fmla="*/ 13 h 27"/>
                    <a:gd name="T32" fmla="*/ 25 w 172"/>
                    <a:gd name="T33" fmla="*/ 13 h 27"/>
                    <a:gd name="T34" fmla="*/ 14 w 172"/>
                    <a:gd name="T35" fmla="*/ 15 h 27"/>
                    <a:gd name="T36" fmla="*/ 8 w 172"/>
                    <a:gd name="T37" fmla="*/ 15 h 27"/>
                    <a:gd name="T38" fmla="*/ 0 w 172"/>
                    <a:gd name="T3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2" h="27">
                      <a:moveTo>
                        <a:pt x="172" y="0"/>
                      </a:moveTo>
                      <a:lnTo>
                        <a:pt x="163" y="0"/>
                      </a:lnTo>
                      <a:lnTo>
                        <a:pt x="155" y="0"/>
                      </a:lnTo>
                      <a:lnTo>
                        <a:pt x="147" y="0"/>
                      </a:lnTo>
                      <a:lnTo>
                        <a:pt x="139" y="4"/>
                      </a:lnTo>
                      <a:lnTo>
                        <a:pt x="132" y="8"/>
                      </a:lnTo>
                      <a:lnTo>
                        <a:pt x="126" y="13"/>
                      </a:lnTo>
                      <a:lnTo>
                        <a:pt x="118" y="13"/>
                      </a:lnTo>
                      <a:lnTo>
                        <a:pt x="108" y="13"/>
                      </a:lnTo>
                      <a:lnTo>
                        <a:pt x="97" y="13"/>
                      </a:lnTo>
                      <a:lnTo>
                        <a:pt x="87" y="15"/>
                      </a:lnTo>
                      <a:lnTo>
                        <a:pt x="79" y="17"/>
                      </a:lnTo>
                      <a:lnTo>
                        <a:pt x="70" y="23"/>
                      </a:lnTo>
                      <a:lnTo>
                        <a:pt x="64" y="27"/>
                      </a:lnTo>
                      <a:lnTo>
                        <a:pt x="45" y="15"/>
                      </a:lnTo>
                      <a:lnTo>
                        <a:pt x="35" y="13"/>
                      </a:lnTo>
                      <a:lnTo>
                        <a:pt x="25" y="13"/>
                      </a:lnTo>
                      <a:lnTo>
                        <a:pt x="14" y="15"/>
                      </a:lnTo>
                      <a:lnTo>
                        <a:pt x="8" y="15"/>
                      </a:lnTo>
                      <a:lnTo>
                        <a:pt x="0" y="17"/>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8" name="Freeform 102"/>
                <p:cNvSpPr/>
                <p:nvPr/>
              </p:nvSpPr>
              <p:spPr bwMode="auto">
                <a:xfrm>
                  <a:off x="3094" y="348"/>
                  <a:ext cx="27" cy="6"/>
                </a:xfrm>
                <a:custGeom>
                  <a:avLst/>
                  <a:gdLst>
                    <a:gd name="T0" fmla="*/ 27 w 27"/>
                    <a:gd name="T1" fmla="*/ 0 h 6"/>
                    <a:gd name="T2" fmla="*/ 19 w 27"/>
                    <a:gd name="T3" fmla="*/ 0 h 6"/>
                    <a:gd name="T4" fmla="*/ 11 w 27"/>
                    <a:gd name="T5" fmla="*/ 0 h 6"/>
                    <a:gd name="T6" fmla="*/ 6 w 27"/>
                    <a:gd name="T7" fmla="*/ 2 h 6"/>
                    <a:gd name="T8" fmla="*/ 0 w 27"/>
                    <a:gd name="T9" fmla="*/ 6 h 6"/>
                  </a:gdLst>
                  <a:ahLst/>
                  <a:cxnLst>
                    <a:cxn ang="0">
                      <a:pos x="T0" y="T1"/>
                    </a:cxn>
                    <a:cxn ang="0">
                      <a:pos x="T2" y="T3"/>
                    </a:cxn>
                    <a:cxn ang="0">
                      <a:pos x="T4" y="T5"/>
                    </a:cxn>
                    <a:cxn ang="0">
                      <a:pos x="T6" y="T7"/>
                    </a:cxn>
                    <a:cxn ang="0">
                      <a:pos x="T8" y="T9"/>
                    </a:cxn>
                  </a:cxnLst>
                  <a:rect l="0" t="0" r="r" b="b"/>
                  <a:pathLst>
                    <a:path w="27" h="6">
                      <a:moveTo>
                        <a:pt x="27" y="0"/>
                      </a:moveTo>
                      <a:lnTo>
                        <a:pt x="19" y="0"/>
                      </a:lnTo>
                      <a:lnTo>
                        <a:pt x="11" y="0"/>
                      </a:lnTo>
                      <a:lnTo>
                        <a:pt x="6" y="2"/>
                      </a:lnTo>
                      <a:lnTo>
                        <a:pt x="0" y="6"/>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49" name="Freeform 103"/>
                <p:cNvSpPr/>
                <p:nvPr/>
              </p:nvSpPr>
              <p:spPr bwMode="auto">
                <a:xfrm>
                  <a:off x="3038" y="360"/>
                  <a:ext cx="38" cy="15"/>
                </a:xfrm>
                <a:custGeom>
                  <a:avLst/>
                  <a:gdLst>
                    <a:gd name="T0" fmla="*/ 38 w 38"/>
                    <a:gd name="T1" fmla="*/ 2 h 15"/>
                    <a:gd name="T2" fmla="*/ 29 w 38"/>
                    <a:gd name="T3" fmla="*/ 0 h 15"/>
                    <a:gd name="T4" fmla="*/ 21 w 38"/>
                    <a:gd name="T5" fmla="*/ 2 h 15"/>
                    <a:gd name="T6" fmla="*/ 13 w 38"/>
                    <a:gd name="T7" fmla="*/ 5 h 15"/>
                    <a:gd name="T8" fmla="*/ 7 w 38"/>
                    <a:gd name="T9" fmla="*/ 9 h 15"/>
                    <a:gd name="T10" fmla="*/ 0 w 38"/>
                    <a:gd name="T11" fmla="*/ 15 h 15"/>
                  </a:gdLst>
                  <a:ahLst/>
                  <a:cxnLst>
                    <a:cxn ang="0">
                      <a:pos x="T0" y="T1"/>
                    </a:cxn>
                    <a:cxn ang="0">
                      <a:pos x="T2" y="T3"/>
                    </a:cxn>
                    <a:cxn ang="0">
                      <a:pos x="T4" y="T5"/>
                    </a:cxn>
                    <a:cxn ang="0">
                      <a:pos x="T6" y="T7"/>
                    </a:cxn>
                    <a:cxn ang="0">
                      <a:pos x="T8" y="T9"/>
                    </a:cxn>
                    <a:cxn ang="0">
                      <a:pos x="T10" y="T11"/>
                    </a:cxn>
                  </a:cxnLst>
                  <a:rect l="0" t="0" r="r" b="b"/>
                  <a:pathLst>
                    <a:path w="38" h="15">
                      <a:moveTo>
                        <a:pt x="38" y="2"/>
                      </a:moveTo>
                      <a:lnTo>
                        <a:pt x="29" y="0"/>
                      </a:lnTo>
                      <a:lnTo>
                        <a:pt x="21" y="2"/>
                      </a:lnTo>
                      <a:lnTo>
                        <a:pt x="13" y="5"/>
                      </a:lnTo>
                      <a:lnTo>
                        <a:pt x="7" y="9"/>
                      </a:lnTo>
                      <a:lnTo>
                        <a:pt x="0" y="15"/>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0" name="Freeform 104"/>
                <p:cNvSpPr/>
                <p:nvPr/>
              </p:nvSpPr>
              <p:spPr bwMode="auto">
                <a:xfrm>
                  <a:off x="2974" y="369"/>
                  <a:ext cx="35" cy="4"/>
                </a:xfrm>
                <a:custGeom>
                  <a:avLst/>
                  <a:gdLst>
                    <a:gd name="T0" fmla="*/ 35 w 35"/>
                    <a:gd name="T1" fmla="*/ 2 h 4"/>
                    <a:gd name="T2" fmla="*/ 27 w 35"/>
                    <a:gd name="T3" fmla="*/ 0 h 4"/>
                    <a:gd name="T4" fmla="*/ 19 w 35"/>
                    <a:gd name="T5" fmla="*/ 0 h 4"/>
                    <a:gd name="T6" fmla="*/ 9 w 35"/>
                    <a:gd name="T7" fmla="*/ 2 h 4"/>
                    <a:gd name="T8" fmla="*/ 0 w 35"/>
                    <a:gd name="T9" fmla="*/ 4 h 4"/>
                  </a:gdLst>
                  <a:ahLst/>
                  <a:cxnLst>
                    <a:cxn ang="0">
                      <a:pos x="T0" y="T1"/>
                    </a:cxn>
                    <a:cxn ang="0">
                      <a:pos x="T2" y="T3"/>
                    </a:cxn>
                    <a:cxn ang="0">
                      <a:pos x="T4" y="T5"/>
                    </a:cxn>
                    <a:cxn ang="0">
                      <a:pos x="T6" y="T7"/>
                    </a:cxn>
                    <a:cxn ang="0">
                      <a:pos x="T8" y="T9"/>
                    </a:cxn>
                  </a:cxnLst>
                  <a:rect l="0" t="0" r="r" b="b"/>
                  <a:pathLst>
                    <a:path w="35" h="4">
                      <a:moveTo>
                        <a:pt x="35" y="2"/>
                      </a:moveTo>
                      <a:lnTo>
                        <a:pt x="27" y="0"/>
                      </a:lnTo>
                      <a:lnTo>
                        <a:pt x="19" y="0"/>
                      </a:lnTo>
                      <a:lnTo>
                        <a:pt x="9" y="2"/>
                      </a:lnTo>
                      <a:lnTo>
                        <a:pt x="0" y="4"/>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1" name="Freeform 105"/>
                <p:cNvSpPr/>
                <p:nvPr/>
              </p:nvSpPr>
              <p:spPr bwMode="auto">
                <a:xfrm>
                  <a:off x="2879" y="352"/>
                  <a:ext cx="37" cy="10"/>
                </a:xfrm>
                <a:custGeom>
                  <a:avLst/>
                  <a:gdLst>
                    <a:gd name="T0" fmla="*/ 37 w 37"/>
                    <a:gd name="T1" fmla="*/ 0 h 10"/>
                    <a:gd name="T2" fmla="*/ 27 w 37"/>
                    <a:gd name="T3" fmla="*/ 0 h 10"/>
                    <a:gd name="T4" fmla="*/ 19 w 37"/>
                    <a:gd name="T5" fmla="*/ 0 h 10"/>
                    <a:gd name="T6" fmla="*/ 10 w 37"/>
                    <a:gd name="T7" fmla="*/ 2 h 10"/>
                    <a:gd name="T8" fmla="*/ 4 w 37"/>
                    <a:gd name="T9" fmla="*/ 6 h 10"/>
                    <a:gd name="T10" fmla="*/ 0 w 37"/>
                    <a:gd name="T11" fmla="*/ 10 h 10"/>
                  </a:gdLst>
                  <a:ahLst/>
                  <a:cxnLst>
                    <a:cxn ang="0">
                      <a:pos x="T0" y="T1"/>
                    </a:cxn>
                    <a:cxn ang="0">
                      <a:pos x="T2" y="T3"/>
                    </a:cxn>
                    <a:cxn ang="0">
                      <a:pos x="T4" y="T5"/>
                    </a:cxn>
                    <a:cxn ang="0">
                      <a:pos x="T6" y="T7"/>
                    </a:cxn>
                    <a:cxn ang="0">
                      <a:pos x="T8" y="T9"/>
                    </a:cxn>
                    <a:cxn ang="0">
                      <a:pos x="T10" y="T11"/>
                    </a:cxn>
                  </a:cxnLst>
                  <a:rect l="0" t="0" r="r" b="b"/>
                  <a:pathLst>
                    <a:path w="37" h="10">
                      <a:moveTo>
                        <a:pt x="37" y="0"/>
                      </a:moveTo>
                      <a:lnTo>
                        <a:pt x="27" y="0"/>
                      </a:lnTo>
                      <a:lnTo>
                        <a:pt x="19" y="0"/>
                      </a:lnTo>
                      <a:lnTo>
                        <a:pt x="10" y="2"/>
                      </a:lnTo>
                      <a:lnTo>
                        <a:pt x="4" y="6"/>
                      </a:lnTo>
                      <a:lnTo>
                        <a:pt x="0" y="10"/>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sp>
              <p:nvSpPr>
                <p:cNvPr id="52" name="Freeform 106"/>
                <p:cNvSpPr/>
                <p:nvPr/>
              </p:nvSpPr>
              <p:spPr bwMode="auto">
                <a:xfrm>
                  <a:off x="2858" y="331"/>
                  <a:ext cx="46" cy="4"/>
                </a:xfrm>
                <a:custGeom>
                  <a:avLst/>
                  <a:gdLst>
                    <a:gd name="T0" fmla="*/ 46 w 46"/>
                    <a:gd name="T1" fmla="*/ 2 h 4"/>
                    <a:gd name="T2" fmla="*/ 35 w 46"/>
                    <a:gd name="T3" fmla="*/ 0 h 4"/>
                    <a:gd name="T4" fmla="*/ 25 w 46"/>
                    <a:gd name="T5" fmla="*/ 0 h 4"/>
                    <a:gd name="T6" fmla="*/ 17 w 46"/>
                    <a:gd name="T7" fmla="*/ 0 h 4"/>
                    <a:gd name="T8" fmla="*/ 9 w 46"/>
                    <a:gd name="T9" fmla="*/ 2 h 4"/>
                    <a:gd name="T10" fmla="*/ 0 w 46"/>
                    <a:gd name="T11" fmla="*/ 4 h 4"/>
                  </a:gdLst>
                  <a:ahLst/>
                  <a:cxnLst>
                    <a:cxn ang="0">
                      <a:pos x="T0" y="T1"/>
                    </a:cxn>
                    <a:cxn ang="0">
                      <a:pos x="T2" y="T3"/>
                    </a:cxn>
                    <a:cxn ang="0">
                      <a:pos x="T4" y="T5"/>
                    </a:cxn>
                    <a:cxn ang="0">
                      <a:pos x="T6" y="T7"/>
                    </a:cxn>
                    <a:cxn ang="0">
                      <a:pos x="T8" y="T9"/>
                    </a:cxn>
                    <a:cxn ang="0">
                      <a:pos x="T10" y="T11"/>
                    </a:cxn>
                  </a:cxnLst>
                  <a:rect l="0" t="0" r="r" b="b"/>
                  <a:pathLst>
                    <a:path w="46" h="4">
                      <a:moveTo>
                        <a:pt x="46" y="2"/>
                      </a:moveTo>
                      <a:lnTo>
                        <a:pt x="35" y="0"/>
                      </a:lnTo>
                      <a:lnTo>
                        <a:pt x="25" y="0"/>
                      </a:lnTo>
                      <a:lnTo>
                        <a:pt x="17" y="0"/>
                      </a:lnTo>
                      <a:lnTo>
                        <a:pt x="9" y="2"/>
                      </a:lnTo>
                      <a:lnTo>
                        <a:pt x="0" y="4"/>
                      </a:lnTo>
                    </a:path>
                  </a:pathLst>
                </a:custGeom>
                <a:noFill/>
                <a:ln w="3175">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endParaRPr lang="zh-CN" altLang="en-US" sz="1865">
                    <a:latin typeface="微软雅黑" panose="020B0503020204020204" pitchFamily="34" charset="-122"/>
                    <a:ea typeface="微软雅黑" panose="020B0503020204020204" pitchFamily="34" charset="-122"/>
                  </a:endParaRPr>
                </a:p>
              </p:txBody>
            </p:sp>
          </p:grpSp>
          <p:sp>
            <p:nvSpPr>
              <p:cNvPr id="31" name="Oval 107"/>
              <p:cNvSpPr>
                <a:spLocks noChangeArrowheads="1"/>
              </p:cNvSpPr>
              <p:nvPr/>
            </p:nvSpPr>
            <p:spPr bwMode="auto">
              <a:xfrm>
                <a:off x="4722" y="7053"/>
                <a:ext cx="302" cy="310"/>
              </a:xfrm>
              <a:prstGeom prst="ellipse">
                <a:avLst/>
              </a:prstGeom>
              <a:gradFill rotWithShape="0">
                <a:gsLst>
                  <a:gs pos="0">
                    <a:srgbClr val="FFFFCC"/>
                  </a:gs>
                  <a:gs pos="100000">
                    <a:srgbClr val="FFFFCC">
                      <a:gamma/>
                      <a:shade val="76078"/>
                      <a:invGamma/>
                    </a:srgbClr>
                  </a:gs>
                </a:gsLst>
                <a:path path="shape">
                  <a:fillToRect l="50000" t="50000" r="50000" b="50000"/>
                </a:path>
              </a:gradFill>
              <a:ln w="9525">
                <a:solidFill>
                  <a:srgbClr val="000000"/>
                </a:solidFill>
                <a:round/>
              </a:ln>
              <a:effectLst/>
              <a:extLst>
                <a:ext uri="{AF507438-7753-43E0-B8FC-AC1667EBCBE1}">
                  <a14:hiddenEffects xmlns:a14="http://schemas.microsoft.com/office/drawing/2010/main">
                    <a:effectLst>
                      <a:outerShdw dist="35921" dir="2700000" algn="ctr" rotWithShape="0">
                        <a:srgbClr val="919191"/>
                      </a:outerShdw>
                    </a:effectLst>
                  </a14:hiddenEffects>
                </a:ext>
              </a:extLst>
            </p:spPr>
            <p:txBody>
              <a:bodyPr anchor="ctr"/>
              <a:lstStyle/>
              <a:p>
                <a:endParaRPr lang="zh-CN" altLang="en-US" sz="1865">
                  <a:latin typeface="微软雅黑" panose="020B0503020204020204" pitchFamily="34" charset="-122"/>
                  <a:ea typeface="微软雅黑" panose="020B0503020204020204" pitchFamily="34" charset="-122"/>
                </a:endParaRPr>
              </a:p>
            </p:txBody>
          </p:sp>
          <p:cxnSp>
            <p:nvCxnSpPr>
              <p:cNvPr id="32" name="AutoShape 108"/>
              <p:cNvCxnSpPr>
                <a:cxnSpLocks noChangeShapeType="1"/>
                <a:stCxn id="31" idx="2"/>
                <a:endCxn id="29" idx="7"/>
              </p:cNvCxnSpPr>
              <p:nvPr/>
            </p:nvCxnSpPr>
            <p:spPr bwMode="auto">
              <a:xfrm rot="10800000" flipV="1">
                <a:off x="4592" y="7208"/>
                <a:ext cx="130" cy="281"/>
              </a:xfrm>
              <a:prstGeom prst="curvedConnector2">
                <a:avLst/>
              </a:prstGeom>
              <a:noFill/>
              <a:ln w="12700">
                <a:solidFill>
                  <a:srgbClr val="0000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919191"/>
                      </a:outerShdw>
                    </a:effectLst>
                  </a14:hiddenEffects>
                </a:ext>
              </a:extLst>
            </p:spPr>
          </p:cxnSp>
        </p:grpSp>
      </p:grpSp>
      <p:cxnSp>
        <p:nvCxnSpPr>
          <p:cNvPr id="129" name="直接连接符 128"/>
          <p:cNvCxnSpPr>
            <a:stCxn id="72" idx="18"/>
            <a:endCxn id="62" idx="9"/>
          </p:cNvCxnSpPr>
          <p:nvPr/>
        </p:nvCxnSpPr>
        <p:spPr>
          <a:xfrm flipH="1" flipV="1">
            <a:off x="10354821" y="5266110"/>
            <a:ext cx="533087" cy="7509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0" name="文本框 129"/>
          <p:cNvSpPr txBox="1"/>
          <p:nvPr/>
        </p:nvSpPr>
        <p:spPr>
          <a:xfrm>
            <a:off x="11163924" y="4398704"/>
            <a:ext cx="389850" cy="338554"/>
          </a:xfrm>
          <a:prstGeom prst="rect">
            <a:avLst/>
          </a:prstGeom>
          <a:noFill/>
        </p:spPr>
        <p:txBody>
          <a:bodyPr wrap="none" rtlCol="0">
            <a:spAutoFit/>
          </a:bodyPr>
          <a:lstStyle/>
          <a:p>
            <a:r>
              <a:rPr lang="en-US" altLang="zh-CN" sz="1600" dirty="0"/>
              <a:t>FM</a:t>
            </a:r>
            <a:endParaRPr lang="zh-CN" altLang="en-US" sz="1600" dirty="0"/>
          </a:p>
        </p:txBody>
      </p:sp>
      <p:sp>
        <p:nvSpPr>
          <p:cNvPr id="131" name="灯片编号占位符 130"/>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2.3.2 </a:t>
            </a:r>
            <a:r>
              <a:rPr lang="zh-CN" altLang="en-US" sz="3200" b="1" dirty="0">
                <a:solidFill>
                  <a:schemeClr val="bg1"/>
                </a:solidFill>
                <a:latin typeface="微软雅黑" panose="020B0503020204020204" pitchFamily="34" charset="-122"/>
                <a:ea typeface="微软雅黑" panose="020B0503020204020204" pitchFamily="34" charset="-122"/>
              </a:rPr>
              <a:t>能力提升</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9" name="Group 5"/>
          <p:cNvGrpSpPr/>
          <p:nvPr/>
        </p:nvGrpSpPr>
        <p:grpSpPr bwMode="auto">
          <a:xfrm>
            <a:off x="335360" y="898376"/>
            <a:ext cx="10779108" cy="5582264"/>
            <a:chOff x="832" y="6870"/>
            <a:chExt cx="6256" cy="3651"/>
          </a:xfrm>
        </p:grpSpPr>
        <p:sp>
          <p:nvSpPr>
            <p:cNvPr id="10" name="未知"/>
            <p:cNvSpPr/>
            <p:nvPr/>
          </p:nvSpPr>
          <p:spPr bwMode="auto">
            <a:xfrm>
              <a:off x="832" y="10206"/>
              <a:ext cx="6256" cy="315"/>
            </a:xfrm>
            <a:custGeom>
              <a:avLst/>
              <a:gdLst>
                <a:gd name="T0" fmla="*/ 3924 w 3925"/>
                <a:gd name="T1" fmla="*/ 0 h 397"/>
                <a:gd name="T2" fmla="*/ 3924 w 3925"/>
                <a:gd name="T3" fmla="*/ 0 h 397"/>
                <a:gd name="T4" fmla="*/ 360 w 3925"/>
                <a:gd name="T5" fmla="*/ 36 h 397"/>
                <a:gd name="T6" fmla="*/ 0 w 3925"/>
                <a:gd name="T7" fmla="*/ 396 h 397"/>
                <a:gd name="T8" fmla="*/ 3708 w 3925"/>
                <a:gd name="T9" fmla="*/ 396 h 397"/>
                <a:gd name="T10" fmla="*/ 3924 w 3925"/>
                <a:gd name="T11" fmla="*/ 0 h 397"/>
              </a:gdLst>
              <a:ahLst/>
              <a:cxnLst>
                <a:cxn ang="0">
                  <a:pos x="T0" y="T1"/>
                </a:cxn>
                <a:cxn ang="0">
                  <a:pos x="T2" y="T3"/>
                </a:cxn>
                <a:cxn ang="0">
                  <a:pos x="T4" y="T5"/>
                </a:cxn>
                <a:cxn ang="0">
                  <a:pos x="T6" y="T7"/>
                </a:cxn>
                <a:cxn ang="0">
                  <a:pos x="T8" y="T9"/>
                </a:cxn>
                <a:cxn ang="0">
                  <a:pos x="T10" y="T11"/>
                </a:cxn>
              </a:cxnLst>
              <a:rect l="0" t="0" r="r" b="b"/>
              <a:pathLst>
                <a:path w="3925" h="397">
                  <a:moveTo>
                    <a:pt x="3924" y="0"/>
                  </a:moveTo>
                  <a:lnTo>
                    <a:pt x="3924" y="0"/>
                  </a:lnTo>
                  <a:lnTo>
                    <a:pt x="360" y="36"/>
                  </a:lnTo>
                  <a:lnTo>
                    <a:pt x="0" y="396"/>
                  </a:lnTo>
                  <a:lnTo>
                    <a:pt x="3708" y="396"/>
                  </a:lnTo>
                  <a:lnTo>
                    <a:pt x="3924" y="0"/>
                  </a:lnTo>
                  <a:close/>
                </a:path>
              </a:pathLst>
            </a:custGeom>
            <a:solidFill>
              <a:srgbClr val="BBBBBB"/>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11" name="未知"/>
            <p:cNvSpPr/>
            <p:nvPr/>
          </p:nvSpPr>
          <p:spPr bwMode="auto">
            <a:xfrm>
              <a:off x="1406" y="8536"/>
              <a:ext cx="5682" cy="315"/>
            </a:xfrm>
            <a:custGeom>
              <a:avLst/>
              <a:gdLst>
                <a:gd name="T0" fmla="*/ 0 w 3565"/>
                <a:gd name="T1" fmla="*/ 36 h 1621"/>
                <a:gd name="T2" fmla="*/ 36 w 3565"/>
                <a:gd name="T3" fmla="*/ 0 h 1621"/>
                <a:gd name="T4" fmla="*/ 3564 w 3565"/>
                <a:gd name="T5" fmla="*/ 0 h 1621"/>
                <a:gd name="T6" fmla="*/ 3528 w 3565"/>
                <a:gd name="T7" fmla="*/ 36 h 1621"/>
                <a:gd name="T8" fmla="*/ 3564 w 3565"/>
                <a:gd name="T9" fmla="*/ 0 h 1621"/>
                <a:gd name="T10" fmla="*/ 3564 w 3565"/>
                <a:gd name="T11" fmla="*/ 1584 h 1621"/>
                <a:gd name="T12" fmla="*/ 3528 w 3565"/>
                <a:gd name="T13" fmla="*/ 1620 h 1621"/>
                <a:gd name="T14" fmla="*/ 3528 w 3565"/>
                <a:gd name="T15" fmla="*/ 36 h 1621"/>
                <a:gd name="T16" fmla="*/ 0 w 3565"/>
                <a:gd name="T17" fmla="*/ 36 h 1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5" h="1621">
                  <a:moveTo>
                    <a:pt x="0" y="36"/>
                  </a:moveTo>
                  <a:lnTo>
                    <a:pt x="36" y="0"/>
                  </a:lnTo>
                  <a:lnTo>
                    <a:pt x="3564" y="0"/>
                  </a:lnTo>
                  <a:lnTo>
                    <a:pt x="3528" y="36"/>
                  </a:lnTo>
                  <a:lnTo>
                    <a:pt x="3564" y="0"/>
                  </a:lnTo>
                  <a:lnTo>
                    <a:pt x="3564" y="1584"/>
                  </a:lnTo>
                  <a:lnTo>
                    <a:pt x="3528" y="1620"/>
                  </a:lnTo>
                  <a:lnTo>
                    <a:pt x="3528" y="36"/>
                  </a:lnTo>
                  <a:lnTo>
                    <a:pt x="0" y="36"/>
                  </a:lnTo>
                  <a:close/>
                </a:path>
              </a:pathLst>
            </a:custGeom>
            <a:solidFill>
              <a:srgbClr val="BBBBBB"/>
            </a:solidFill>
            <a:ln w="6350"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12" name="Rectangle 8"/>
            <p:cNvSpPr>
              <a:spLocks noChangeArrowheads="1"/>
            </p:cNvSpPr>
            <p:nvPr/>
          </p:nvSpPr>
          <p:spPr bwMode="auto">
            <a:xfrm>
              <a:off x="1407" y="8567"/>
              <a:ext cx="5622" cy="315"/>
            </a:xfrm>
            <a:prstGeom prst="rect">
              <a:avLst/>
            </a:prstGeom>
            <a:solidFill>
              <a:srgbClr val="FFFFFF"/>
            </a:solidFill>
            <a:ln w="6350">
              <a:solidFill>
                <a:srgbClr val="000000"/>
              </a:solidFill>
              <a:miter lim="800000"/>
            </a:ln>
          </p:spPr>
          <p:txBody>
            <a:bodyPr anchor="ctr">
              <a:spAutoFit/>
            </a:bodyPr>
            <a:lstStyle/>
            <a:p>
              <a:endParaRPr lang="zh-CN" altLang="en-US" sz="2535"/>
            </a:p>
          </p:txBody>
        </p:sp>
        <p:sp>
          <p:nvSpPr>
            <p:cNvPr id="13" name="Text Box 9"/>
            <p:cNvSpPr txBox="1">
              <a:spLocks noChangeArrowheads="1"/>
            </p:cNvSpPr>
            <p:nvPr/>
          </p:nvSpPr>
          <p:spPr bwMode="auto">
            <a:xfrm>
              <a:off x="2889" y="9341"/>
              <a:ext cx="4075" cy="766"/>
            </a:xfrm>
            <a:prstGeom prst="rect">
              <a:avLst/>
            </a:prstGeom>
            <a:solidFill>
              <a:schemeClr val="accent6">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0960" rIns="60960">
              <a:noAutofit/>
            </a:bodyPr>
            <a:lstStyle/>
            <a:p>
              <a:endParaRPr lang="zh-CN" altLang="en-US" sz="2535">
                <a:ea typeface="宋体" panose="02010600030101010101" pitchFamily="2" charset="-122"/>
              </a:endParaRPr>
            </a:p>
          </p:txBody>
        </p:sp>
        <p:sp>
          <p:nvSpPr>
            <p:cNvPr id="14" name="Text Box 10"/>
            <p:cNvSpPr txBox="1">
              <a:spLocks noChangeArrowheads="1"/>
            </p:cNvSpPr>
            <p:nvPr/>
          </p:nvSpPr>
          <p:spPr bwMode="auto">
            <a:xfrm>
              <a:off x="3120" y="8831"/>
              <a:ext cx="3844" cy="315"/>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0960" rIns="60960">
              <a:spAutoFit/>
            </a:bodyPr>
            <a:lstStyle/>
            <a:p>
              <a:endParaRPr lang="zh-CN" altLang="en-US" sz="2535">
                <a:ea typeface="宋体" panose="02010600030101010101" pitchFamily="2" charset="-122"/>
              </a:endParaRPr>
            </a:p>
          </p:txBody>
        </p:sp>
        <p:sp>
          <p:nvSpPr>
            <p:cNvPr id="15" name="Text Box 11"/>
            <p:cNvSpPr txBox="1">
              <a:spLocks noChangeArrowheads="1"/>
            </p:cNvSpPr>
            <p:nvPr/>
          </p:nvSpPr>
          <p:spPr bwMode="auto">
            <a:xfrm>
              <a:off x="3291" y="8451"/>
              <a:ext cx="3673" cy="404"/>
            </a:xfrm>
            <a:prstGeom prst="rect">
              <a:avLst/>
            </a:prstGeom>
            <a:solidFill>
              <a:schemeClr val="accent6">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0960" rIns="60960">
              <a:noAutofit/>
            </a:bodyPr>
            <a:lstStyle/>
            <a:p>
              <a:endParaRPr lang="zh-CN" altLang="en-US" sz="2535">
                <a:ea typeface="宋体" panose="02010600030101010101" pitchFamily="2" charset="-122"/>
              </a:endParaRPr>
            </a:p>
          </p:txBody>
        </p:sp>
        <p:sp>
          <p:nvSpPr>
            <p:cNvPr id="16" name="Text Box 12"/>
            <p:cNvSpPr txBox="1">
              <a:spLocks noChangeArrowheads="1"/>
            </p:cNvSpPr>
            <p:nvPr/>
          </p:nvSpPr>
          <p:spPr bwMode="auto">
            <a:xfrm>
              <a:off x="3519" y="7889"/>
              <a:ext cx="3445" cy="556"/>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0960" rIns="60960">
              <a:noAutofit/>
            </a:bodyPr>
            <a:lstStyle/>
            <a:p>
              <a:endParaRPr lang="zh-CN" altLang="en-US" sz="2535">
                <a:ea typeface="宋体" panose="02010600030101010101" pitchFamily="2" charset="-122"/>
              </a:endParaRPr>
            </a:p>
          </p:txBody>
        </p:sp>
        <p:sp>
          <p:nvSpPr>
            <p:cNvPr id="17" name="Text Box 13"/>
            <p:cNvSpPr txBox="1">
              <a:spLocks noChangeArrowheads="1"/>
            </p:cNvSpPr>
            <p:nvPr/>
          </p:nvSpPr>
          <p:spPr bwMode="auto">
            <a:xfrm>
              <a:off x="3688" y="7395"/>
              <a:ext cx="3276" cy="315"/>
            </a:xfrm>
            <a:prstGeom prst="rect">
              <a:avLst/>
            </a:prstGeom>
            <a:solidFill>
              <a:schemeClr val="accent6">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60960" rIns="60960">
              <a:spAutoFit/>
            </a:bodyPr>
            <a:lstStyle/>
            <a:p>
              <a:endParaRPr lang="zh-CN" altLang="en-US" sz="2535">
                <a:ea typeface="宋体" panose="02010600030101010101" pitchFamily="2" charset="-122"/>
              </a:endParaRPr>
            </a:p>
          </p:txBody>
        </p:sp>
        <p:sp>
          <p:nvSpPr>
            <p:cNvPr id="18" name="Text Box 14"/>
            <p:cNvSpPr txBox="1">
              <a:spLocks noChangeArrowheads="1"/>
            </p:cNvSpPr>
            <p:nvPr/>
          </p:nvSpPr>
          <p:spPr bwMode="auto">
            <a:xfrm>
              <a:off x="3816" y="6870"/>
              <a:ext cx="2869"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0960" rIns="60960">
              <a:spAutoFit/>
            </a:bodyPr>
            <a:lstStyle/>
            <a:p>
              <a:endParaRPr lang="zh-CN" altLang="en-US" sz="2535">
                <a:ea typeface="宋体" panose="02010600030101010101" pitchFamily="2" charset="-122"/>
              </a:endParaRPr>
            </a:p>
          </p:txBody>
        </p:sp>
        <p:grpSp>
          <p:nvGrpSpPr>
            <p:cNvPr id="19" name="Group 15"/>
            <p:cNvGrpSpPr/>
            <p:nvPr/>
          </p:nvGrpSpPr>
          <p:grpSpPr bwMode="auto">
            <a:xfrm>
              <a:off x="1809" y="6978"/>
              <a:ext cx="1984" cy="3040"/>
              <a:chOff x="0" y="50"/>
              <a:chExt cx="1246" cy="1770"/>
            </a:xfrm>
          </p:grpSpPr>
          <p:sp>
            <p:nvSpPr>
              <p:cNvPr id="25" name="未知"/>
              <p:cNvSpPr/>
              <p:nvPr/>
            </p:nvSpPr>
            <p:spPr bwMode="auto">
              <a:xfrm>
                <a:off x="45" y="859"/>
                <a:ext cx="823" cy="184"/>
              </a:xfrm>
              <a:custGeom>
                <a:avLst/>
                <a:gdLst>
                  <a:gd name="T0" fmla="*/ 0 w 823"/>
                  <a:gd name="T1" fmla="*/ 1870 h 1898"/>
                  <a:gd name="T2" fmla="*/ 756 w 823"/>
                  <a:gd name="T3" fmla="*/ 0 h 1898"/>
                  <a:gd name="T4" fmla="*/ 822 w 823"/>
                  <a:gd name="T5" fmla="*/ 27 h 1898"/>
                  <a:gd name="T6" fmla="*/ 67 w 823"/>
                  <a:gd name="T7" fmla="*/ 1897 h 1898"/>
                  <a:gd name="T8" fmla="*/ 0 w 823"/>
                  <a:gd name="T9" fmla="*/ 1870 h 1898"/>
                </a:gdLst>
                <a:ahLst/>
                <a:cxnLst>
                  <a:cxn ang="0">
                    <a:pos x="T0" y="T1"/>
                  </a:cxn>
                  <a:cxn ang="0">
                    <a:pos x="T2" y="T3"/>
                  </a:cxn>
                  <a:cxn ang="0">
                    <a:pos x="T4" y="T5"/>
                  </a:cxn>
                  <a:cxn ang="0">
                    <a:pos x="T6" y="T7"/>
                  </a:cxn>
                  <a:cxn ang="0">
                    <a:pos x="T8" y="T9"/>
                  </a:cxn>
                </a:cxnLst>
                <a:rect l="0" t="0" r="r" b="b"/>
                <a:pathLst>
                  <a:path w="823" h="1898">
                    <a:moveTo>
                      <a:pt x="0" y="1870"/>
                    </a:moveTo>
                    <a:lnTo>
                      <a:pt x="756" y="0"/>
                    </a:lnTo>
                    <a:lnTo>
                      <a:pt x="822" y="27"/>
                    </a:lnTo>
                    <a:lnTo>
                      <a:pt x="67" y="1897"/>
                    </a:lnTo>
                    <a:lnTo>
                      <a:pt x="0" y="1870"/>
                    </a:lnTo>
                    <a:close/>
                  </a:path>
                </a:pathLst>
              </a:custGeom>
              <a:solidFill>
                <a:srgbClr val="EEEEEE"/>
              </a:solidFill>
              <a:ln w="6350"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26" name="未知"/>
              <p:cNvSpPr/>
              <p:nvPr/>
            </p:nvSpPr>
            <p:spPr bwMode="auto">
              <a:xfrm>
                <a:off x="0" y="868"/>
                <a:ext cx="803" cy="184"/>
              </a:xfrm>
              <a:custGeom>
                <a:avLst/>
                <a:gdLst>
                  <a:gd name="T0" fmla="*/ 802 w 803"/>
                  <a:gd name="T1" fmla="*/ 0 h 1918"/>
                  <a:gd name="T2" fmla="*/ 755 w 803"/>
                  <a:gd name="T3" fmla="*/ 20 h 1918"/>
                  <a:gd name="T4" fmla="*/ 0 w 803"/>
                  <a:gd name="T5" fmla="*/ 1890 h 1918"/>
                  <a:gd name="T6" fmla="*/ 47 w 803"/>
                  <a:gd name="T7" fmla="*/ 1870 h 1918"/>
                  <a:gd name="T8" fmla="*/ 0 w 803"/>
                  <a:gd name="T9" fmla="*/ 1890 h 1918"/>
                  <a:gd name="T10" fmla="*/ 67 w 803"/>
                  <a:gd name="T11" fmla="*/ 1917 h 1918"/>
                  <a:gd name="T12" fmla="*/ 114 w 803"/>
                  <a:gd name="T13" fmla="*/ 1897 h 1918"/>
                  <a:gd name="T14" fmla="*/ 47 w 803"/>
                  <a:gd name="T15" fmla="*/ 1870 h 1918"/>
                  <a:gd name="T16" fmla="*/ 802 w 803"/>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3" h="1918">
                    <a:moveTo>
                      <a:pt x="802" y="0"/>
                    </a:moveTo>
                    <a:lnTo>
                      <a:pt x="755" y="20"/>
                    </a:lnTo>
                    <a:lnTo>
                      <a:pt x="0" y="1890"/>
                    </a:lnTo>
                    <a:lnTo>
                      <a:pt x="47" y="1870"/>
                    </a:lnTo>
                    <a:lnTo>
                      <a:pt x="0" y="1890"/>
                    </a:lnTo>
                    <a:lnTo>
                      <a:pt x="67" y="1917"/>
                    </a:lnTo>
                    <a:lnTo>
                      <a:pt x="114" y="1897"/>
                    </a:lnTo>
                    <a:lnTo>
                      <a:pt x="47" y="1870"/>
                    </a:lnTo>
                    <a:lnTo>
                      <a:pt x="802" y="0"/>
                    </a:lnTo>
                    <a:close/>
                  </a:path>
                </a:pathLst>
              </a:custGeom>
              <a:solidFill>
                <a:srgbClr val="BBBBBB"/>
              </a:solidFill>
              <a:ln w="6350"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27" name="AutoShape 18"/>
              <p:cNvSpPr>
                <a:spLocks noChangeArrowheads="1"/>
              </p:cNvSpPr>
              <p:nvPr/>
            </p:nvSpPr>
            <p:spPr bwMode="auto">
              <a:xfrm>
                <a:off x="766" y="50"/>
                <a:ext cx="368"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28" name="AutoShape 19"/>
              <p:cNvSpPr>
                <a:spLocks noChangeArrowheads="1"/>
              </p:cNvSpPr>
              <p:nvPr/>
            </p:nvSpPr>
            <p:spPr bwMode="auto">
              <a:xfrm>
                <a:off x="664" y="302"/>
                <a:ext cx="362"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29" name="AutoShape 20"/>
              <p:cNvSpPr>
                <a:spLocks noChangeArrowheads="1"/>
              </p:cNvSpPr>
              <p:nvPr/>
            </p:nvSpPr>
            <p:spPr bwMode="auto">
              <a:xfrm>
                <a:off x="562" y="554"/>
                <a:ext cx="374"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30" name="AutoShape 21"/>
              <p:cNvSpPr>
                <a:spLocks noChangeArrowheads="1"/>
              </p:cNvSpPr>
              <p:nvPr/>
            </p:nvSpPr>
            <p:spPr bwMode="auto">
              <a:xfrm>
                <a:off x="460" y="806"/>
                <a:ext cx="368"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31" name="AutoShape 22"/>
              <p:cNvSpPr>
                <a:spLocks noChangeArrowheads="1"/>
              </p:cNvSpPr>
              <p:nvPr/>
            </p:nvSpPr>
            <p:spPr bwMode="auto">
              <a:xfrm>
                <a:off x="356" y="1058"/>
                <a:ext cx="364"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32" name="AutoShape 23"/>
              <p:cNvSpPr>
                <a:spLocks noChangeArrowheads="1"/>
              </p:cNvSpPr>
              <p:nvPr/>
            </p:nvSpPr>
            <p:spPr bwMode="auto">
              <a:xfrm>
                <a:off x="254" y="1310"/>
                <a:ext cx="376"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33" name="AutoShape 24"/>
              <p:cNvSpPr>
                <a:spLocks noChangeArrowheads="1"/>
              </p:cNvSpPr>
              <p:nvPr/>
            </p:nvSpPr>
            <p:spPr bwMode="auto">
              <a:xfrm>
                <a:off x="152" y="1562"/>
                <a:ext cx="370" cy="258"/>
              </a:xfrm>
              <a:prstGeom prst="roundRect">
                <a:avLst>
                  <a:gd name="adj" fmla="val 50000"/>
                </a:avLst>
              </a:prstGeom>
              <a:solidFill>
                <a:srgbClr val="EEEEEE"/>
              </a:solidFill>
              <a:ln w="6350">
                <a:solidFill>
                  <a:srgbClr val="000000"/>
                </a:solidFill>
                <a:round/>
              </a:ln>
            </p:spPr>
            <p:txBody>
              <a:bodyPr anchor="ctr">
                <a:spAutoFit/>
              </a:bodyPr>
              <a:lstStyle/>
              <a:p>
                <a:endParaRPr lang="zh-CN" altLang="en-US" sz="2535"/>
              </a:p>
            </p:txBody>
          </p:sp>
          <p:sp>
            <p:nvSpPr>
              <p:cNvPr id="34" name="未知"/>
              <p:cNvSpPr/>
              <p:nvPr/>
            </p:nvSpPr>
            <p:spPr bwMode="auto">
              <a:xfrm>
                <a:off x="423" y="859"/>
                <a:ext cx="823" cy="184"/>
              </a:xfrm>
              <a:custGeom>
                <a:avLst/>
                <a:gdLst>
                  <a:gd name="T0" fmla="*/ 0 w 823"/>
                  <a:gd name="T1" fmla="*/ 1870 h 1898"/>
                  <a:gd name="T2" fmla="*/ 756 w 823"/>
                  <a:gd name="T3" fmla="*/ 0 h 1898"/>
                  <a:gd name="T4" fmla="*/ 822 w 823"/>
                  <a:gd name="T5" fmla="*/ 27 h 1898"/>
                  <a:gd name="T6" fmla="*/ 67 w 823"/>
                  <a:gd name="T7" fmla="*/ 1897 h 1898"/>
                  <a:gd name="T8" fmla="*/ 0 w 823"/>
                  <a:gd name="T9" fmla="*/ 1870 h 1898"/>
                </a:gdLst>
                <a:ahLst/>
                <a:cxnLst>
                  <a:cxn ang="0">
                    <a:pos x="T0" y="T1"/>
                  </a:cxn>
                  <a:cxn ang="0">
                    <a:pos x="T2" y="T3"/>
                  </a:cxn>
                  <a:cxn ang="0">
                    <a:pos x="T4" y="T5"/>
                  </a:cxn>
                  <a:cxn ang="0">
                    <a:pos x="T6" y="T7"/>
                  </a:cxn>
                  <a:cxn ang="0">
                    <a:pos x="T8" y="T9"/>
                  </a:cxn>
                </a:cxnLst>
                <a:rect l="0" t="0" r="r" b="b"/>
                <a:pathLst>
                  <a:path w="823" h="1898">
                    <a:moveTo>
                      <a:pt x="0" y="1870"/>
                    </a:moveTo>
                    <a:lnTo>
                      <a:pt x="756" y="0"/>
                    </a:lnTo>
                    <a:lnTo>
                      <a:pt x="822" y="27"/>
                    </a:lnTo>
                    <a:lnTo>
                      <a:pt x="67" y="1897"/>
                    </a:lnTo>
                    <a:lnTo>
                      <a:pt x="0" y="1870"/>
                    </a:lnTo>
                    <a:close/>
                  </a:path>
                </a:pathLst>
              </a:custGeom>
              <a:solidFill>
                <a:srgbClr val="EEEEEE"/>
              </a:solidFill>
              <a:ln w="6350"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35" name="未知"/>
              <p:cNvSpPr/>
              <p:nvPr/>
            </p:nvSpPr>
            <p:spPr bwMode="auto">
              <a:xfrm>
                <a:off x="378" y="868"/>
                <a:ext cx="817" cy="184"/>
              </a:xfrm>
              <a:custGeom>
                <a:avLst/>
                <a:gdLst>
                  <a:gd name="T0" fmla="*/ 802 w 803"/>
                  <a:gd name="T1" fmla="*/ 0 h 1918"/>
                  <a:gd name="T2" fmla="*/ 755 w 803"/>
                  <a:gd name="T3" fmla="*/ 20 h 1918"/>
                  <a:gd name="T4" fmla="*/ 0 w 803"/>
                  <a:gd name="T5" fmla="*/ 1890 h 1918"/>
                  <a:gd name="T6" fmla="*/ 47 w 803"/>
                  <a:gd name="T7" fmla="*/ 1870 h 1918"/>
                  <a:gd name="T8" fmla="*/ 0 w 803"/>
                  <a:gd name="T9" fmla="*/ 1890 h 1918"/>
                  <a:gd name="T10" fmla="*/ 67 w 803"/>
                  <a:gd name="T11" fmla="*/ 1917 h 1918"/>
                  <a:gd name="T12" fmla="*/ 114 w 803"/>
                  <a:gd name="T13" fmla="*/ 1897 h 1918"/>
                  <a:gd name="T14" fmla="*/ 47 w 803"/>
                  <a:gd name="T15" fmla="*/ 1870 h 1918"/>
                  <a:gd name="T16" fmla="*/ 802 w 803"/>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3" h="1918">
                    <a:moveTo>
                      <a:pt x="802" y="0"/>
                    </a:moveTo>
                    <a:lnTo>
                      <a:pt x="755" y="20"/>
                    </a:lnTo>
                    <a:lnTo>
                      <a:pt x="0" y="1890"/>
                    </a:lnTo>
                    <a:lnTo>
                      <a:pt x="47" y="1870"/>
                    </a:lnTo>
                    <a:lnTo>
                      <a:pt x="0" y="1890"/>
                    </a:lnTo>
                    <a:lnTo>
                      <a:pt x="67" y="1917"/>
                    </a:lnTo>
                    <a:lnTo>
                      <a:pt x="114" y="1897"/>
                    </a:lnTo>
                    <a:lnTo>
                      <a:pt x="47" y="1870"/>
                    </a:lnTo>
                    <a:lnTo>
                      <a:pt x="802" y="0"/>
                    </a:lnTo>
                    <a:close/>
                  </a:path>
                </a:pathLst>
              </a:custGeom>
              <a:solidFill>
                <a:srgbClr val="BBBBBB"/>
              </a:solidFill>
              <a:ln w="6350"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sz="2535"/>
              </a:p>
            </p:txBody>
          </p:sp>
          <p:grpSp>
            <p:nvGrpSpPr>
              <p:cNvPr id="36" name="Group 27"/>
              <p:cNvGrpSpPr/>
              <p:nvPr/>
            </p:nvGrpSpPr>
            <p:grpSpPr bwMode="auto">
              <a:xfrm>
                <a:off x="518" y="50"/>
                <a:ext cx="648" cy="1770"/>
                <a:chOff x="0" y="-111"/>
                <a:chExt cx="648" cy="1770"/>
              </a:xfrm>
            </p:grpSpPr>
            <p:sp>
              <p:nvSpPr>
                <p:cNvPr id="37" name="Oval 28"/>
                <p:cNvSpPr>
                  <a:spLocks noChangeArrowheads="1"/>
                </p:cNvSpPr>
                <p:nvPr/>
              </p:nvSpPr>
              <p:spPr bwMode="auto">
                <a:xfrm>
                  <a:off x="612" y="-111"/>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sp>
              <p:nvSpPr>
                <p:cNvPr id="38" name="Oval 29"/>
                <p:cNvSpPr>
                  <a:spLocks noChangeArrowheads="1"/>
                </p:cNvSpPr>
                <p:nvPr/>
              </p:nvSpPr>
              <p:spPr bwMode="auto">
                <a:xfrm>
                  <a:off x="510" y="141"/>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sp>
              <p:nvSpPr>
                <p:cNvPr id="39" name="Oval 30"/>
                <p:cNvSpPr>
                  <a:spLocks noChangeArrowheads="1"/>
                </p:cNvSpPr>
                <p:nvPr/>
              </p:nvSpPr>
              <p:spPr bwMode="auto">
                <a:xfrm>
                  <a:off x="408" y="393"/>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sp>
              <p:nvSpPr>
                <p:cNvPr id="40" name="Oval 31"/>
                <p:cNvSpPr>
                  <a:spLocks noChangeArrowheads="1"/>
                </p:cNvSpPr>
                <p:nvPr/>
              </p:nvSpPr>
              <p:spPr bwMode="auto">
                <a:xfrm>
                  <a:off x="306" y="645"/>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sp>
              <p:nvSpPr>
                <p:cNvPr id="41" name="Oval 32"/>
                <p:cNvSpPr>
                  <a:spLocks noChangeArrowheads="1"/>
                </p:cNvSpPr>
                <p:nvPr/>
              </p:nvSpPr>
              <p:spPr bwMode="auto">
                <a:xfrm>
                  <a:off x="206" y="897"/>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sp>
              <p:nvSpPr>
                <p:cNvPr id="42" name="Oval 33"/>
                <p:cNvSpPr>
                  <a:spLocks noChangeArrowheads="1"/>
                </p:cNvSpPr>
                <p:nvPr/>
              </p:nvSpPr>
              <p:spPr bwMode="auto">
                <a:xfrm>
                  <a:off x="102" y="1149"/>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sp>
              <p:nvSpPr>
                <p:cNvPr id="43" name="Oval 34"/>
                <p:cNvSpPr>
                  <a:spLocks noChangeArrowheads="1"/>
                </p:cNvSpPr>
                <p:nvPr/>
              </p:nvSpPr>
              <p:spPr bwMode="auto">
                <a:xfrm>
                  <a:off x="0" y="1401"/>
                  <a:ext cx="36" cy="258"/>
                </a:xfrm>
                <a:prstGeom prst="ellipse">
                  <a:avLst/>
                </a:prstGeom>
                <a:solidFill>
                  <a:srgbClr val="BBBBBB"/>
                </a:solidFill>
                <a:ln w="0">
                  <a:solidFill>
                    <a:srgbClr val="000000"/>
                  </a:solidFill>
                  <a:round/>
                </a:ln>
              </p:spPr>
              <p:txBody>
                <a:bodyPr anchor="ctr">
                  <a:spAutoFit/>
                </a:bodyPr>
                <a:lstStyle/>
                <a:p>
                  <a:endParaRPr lang="zh-CN" altLang="en-US" sz="2535"/>
                </a:p>
              </p:txBody>
            </p:sp>
          </p:grpSp>
        </p:grpSp>
        <p:grpSp>
          <p:nvGrpSpPr>
            <p:cNvPr id="20" name="Group 35"/>
            <p:cNvGrpSpPr/>
            <p:nvPr/>
          </p:nvGrpSpPr>
          <p:grpSpPr bwMode="auto">
            <a:xfrm>
              <a:off x="1235" y="8371"/>
              <a:ext cx="591" cy="1332"/>
              <a:chOff x="0" y="10"/>
              <a:chExt cx="372" cy="776"/>
            </a:xfrm>
          </p:grpSpPr>
          <p:sp>
            <p:nvSpPr>
              <p:cNvPr id="21" name="未知"/>
              <p:cNvSpPr/>
              <p:nvPr/>
            </p:nvSpPr>
            <p:spPr bwMode="auto">
              <a:xfrm>
                <a:off x="182" y="10"/>
                <a:ext cx="190" cy="184"/>
              </a:xfrm>
              <a:custGeom>
                <a:avLst/>
                <a:gdLst>
                  <a:gd name="T0" fmla="*/ 0 w 190"/>
                  <a:gd name="T1" fmla="*/ 147 h 202"/>
                  <a:gd name="T2" fmla="*/ 4 w 190"/>
                  <a:gd name="T3" fmla="*/ 109 h 202"/>
                  <a:gd name="T4" fmla="*/ 4 w 190"/>
                  <a:gd name="T5" fmla="*/ 80 h 202"/>
                  <a:gd name="T6" fmla="*/ 17 w 190"/>
                  <a:gd name="T7" fmla="*/ 63 h 202"/>
                  <a:gd name="T8" fmla="*/ 25 w 190"/>
                  <a:gd name="T9" fmla="*/ 38 h 202"/>
                  <a:gd name="T10" fmla="*/ 34 w 190"/>
                  <a:gd name="T11" fmla="*/ 25 h 202"/>
                  <a:gd name="T12" fmla="*/ 38 w 190"/>
                  <a:gd name="T13" fmla="*/ 17 h 202"/>
                  <a:gd name="T14" fmla="*/ 46 w 190"/>
                  <a:gd name="T15" fmla="*/ 4 h 202"/>
                  <a:gd name="T16" fmla="*/ 55 w 190"/>
                  <a:gd name="T17" fmla="*/ 0 h 202"/>
                  <a:gd name="T18" fmla="*/ 76 w 190"/>
                  <a:gd name="T19" fmla="*/ 8 h 202"/>
                  <a:gd name="T20" fmla="*/ 88 w 190"/>
                  <a:gd name="T21" fmla="*/ 0 h 202"/>
                  <a:gd name="T22" fmla="*/ 105 w 190"/>
                  <a:gd name="T23" fmla="*/ 4 h 202"/>
                  <a:gd name="T24" fmla="*/ 113 w 190"/>
                  <a:gd name="T25" fmla="*/ 17 h 202"/>
                  <a:gd name="T26" fmla="*/ 155 w 190"/>
                  <a:gd name="T27" fmla="*/ 21 h 202"/>
                  <a:gd name="T28" fmla="*/ 164 w 190"/>
                  <a:gd name="T29" fmla="*/ 25 h 202"/>
                  <a:gd name="T30" fmla="*/ 164 w 190"/>
                  <a:gd name="T31" fmla="*/ 42 h 202"/>
                  <a:gd name="T32" fmla="*/ 180 w 190"/>
                  <a:gd name="T33" fmla="*/ 54 h 202"/>
                  <a:gd name="T34" fmla="*/ 189 w 190"/>
                  <a:gd name="T35" fmla="*/ 71 h 202"/>
                  <a:gd name="T36" fmla="*/ 184 w 190"/>
                  <a:gd name="T37" fmla="*/ 92 h 202"/>
                  <a:gd name="T38" fmla="*/ 176 w 190"/>
                  <a:gd name="T39" fmla="*/ 101 h 202"/>
                  <a:gd name="T40" fmla="*/ 176 w 190"/>
                  <a:gd name="T41" fmla="*/ 113 h 202"/>
                  <a:gd name="T42" fmla="*/ 164 w 190"/>
                  <a:gd name="T43" fmla="*/ 130 h 202"/>
                  <a:gd name="T44" fmla="*/ 159 w 190"/>
                  <a:gd name="T45" fmla="*/ 130 h 202"/>
                  <a:gd name="T46" fmla="*/ 155 w 190"/>
                  <a:gd name="T47" fmla="*/ 176 h 202"/>
                  <a:gd name="T48" fmla="*/ 130 w 190"/>
                  <a:gd name="T49" fmla="*/ 163 h 202"/>
                  <a:gd name="T50" fmla="*/ 109 w 190"/>
                  <a:gd name="T51" fmla="*/ 176 h 202"/>
                  <a:gd name="T52" fmla="*/ 101 w 190"/>
                  <a:gd name="T53" fmla="*/ 188 h 202"/>
                  <a:gd name="T54" fmla="*/ 97 w 190"/>
                  <a:gd name="T55" fmla="*/ 201 h 202"/>
                  <a:gd name="T56" fmla="*/ 84 w 190"/>
                  <a:gd name="T57" fmla="*/ 201 h 202"/>
                  <a:gd name="T58" fmla="*/ 76 w 190"/>
                  <a:gd name="T59" fmla="*/ 197 h 202"/>
                  <a:gd name="T60" fmla="*/ 55 w 190"/>
                  <a:gd name="T61" fmla="*/ 180 h 202"/>
                  <a:gd name="T62" fmla="*/ 42 w 190"/>
                  <a:gd name="T63" fmla="*/ 193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0" h="202">
                    <a:moveTo>
                      <a:pt x="42" y="193"/>
                    </a:moveTo>
                    <a:lnTo>
                      <a:pt x="0" y="147"/>
                    </a:lnTo>
                    <a:lnTo>
                      <a:pt x="9" y="121"/>
                    </a:lnTo>
                    <a:lnTo>
                      <a:pt x="4" y="109"/>
                    </a:lnTo>
                    <a:lnTo>
                      <a:pt x="0" y="88"/>
                    </a:lnTo>
                    <a:lnTo>
                      <a:pt x="4" y="80"/>
                    </a:lnTo>
                    <a:lnTo>
                      <a:pt x="9" y="67"/>
                    </a:lnTo>
                    <a:lnTo>
                      <a:pt x="17" y="63"/>
                    </a:lnTo>
                    <a:lnTo>
                      <a:pt x="21" y="54"/>
                    </a:lnTo>
                    <a:lnTo>
                      <a:pt x="25" y="38"/>
                    </a:lnTo>
                    <a:lnTo>
                      <a:pt x="30" y="29"/>
                    </a:lnTo>
                    <a:lnTo>
                      <a:pt x="34" y="25"/>
                    </a:lnTo>
                    <a:lnTo>
                      <a:pt x="38" y="25"/>
                    </a:lnTo>
                    <a:lnTo>
                      <a:pt x="38" y="17"/>
                    </a:lnTo>
                    <a:lnTo>
                      <a:pt x="42" y="8"/>
                    </a:lnTo>
                    <a:lnTo>
                      <a:pt x="46" y="4"/>
                    </a:lnTo>
                    <a:lnTo>
                      <a:pt x="50" y="4"/>
                    </a:lnTo>
                    <a:lnTo>
                      <a:pt x="55" y="0"/>
                    </a:lnTo>
                    <a:lnTo>
                      <a:pt x="63" y="4"/>
                    </a:lnTo>
                    <a:lnTo>
                      <a:pt x="76" y="8"/>
                    </a:lnTo>
                    <a:lnTo>
                      <a:pt x="80" y="4"/>
                    </a:lnTo>
                    <a:lnTo>
                      <a:pt x="88" y="0"/>
                    </a:lnTo>
                    <a:lnTo>
                      <a:pt x="97" y="0"/>
                    </a:lnTo>
                    <a:lnTo>
                      <a:pt x="105" y="4"/>
                    </a:lnTo>
                    <a:lnTo>
                      <a:pt x="113" y="8"/>
                    </a:lnTo>
                    <a:lnTo>
                      <a:pt x="113" y="17"/>
                    </a:lnTo>
                    <a:lnTo>
                      <a:pt x="138" y="17"/>
                    </a:lnTo>
                    <a:lnTo>
                      <a:pt x="155" y="21"/>
                    </a:lnTo>
                    <a:lnTo>
                      <a:pt x="159" y="21"/>
                    </a:lnTo>
                    <a:lnTo>
                      <a:pt x="164" y="25"/>
                    </a:lnTo>
                    <a:lnTo>
                      <a:pt x="164" y="34"/>
                    </a:lnTo>
                    <a:lnTo>
                      <a:pt x="164" y="42"/>
                    </a:lnTo>
                    <a:lnTo>
                      <a:pt x="172" y="46"/>
                    </a:lnTo>
                    <a:lnTo>
                      <a:pt x="180" y="54"/>
                    </a:lnTo>
                    <a:lnTo>
                      <a:pt x="184" y="63"/>
                    </a:lnTo>
                    <a:lnTo>
                      <a:pt x="189" y="71"/>
                    </a:lnTo>
                    <a:lnTo>
                      <a:pt x="189" y="80"/>
                    </a:lnTo>
                    <a:lnTo>
                      <a:pt x="184" y="92"/>
                    </a:lnTo>
                    <a:lnTo>
                      <a:pt x="180" y="96"/>
                    </a:lnTo>
                    <a:lnTo>
                      <a:pt x="176" y="101"/>
                    </a:lnTo>
                    <a:lnTo>
                      <a:pt x="176" y="109"/>
                    </a:lnTo>
                    <a:lnTo>
                      <a:pt x="176" y="113"/>
                    </a:lnTo>
                    <a:lnTo>
                      <a:pt x="172" y="121"/>
                    </a:lnTo>
                    <a:lnTo>
                      <a:pt x="164" y="130"/>
                    </a:lnTo>
                    <a:lnTo>
                      <a:pt x="159" y="130"/>
                    </a:lnTo>
                    <a:lnTo>
                      <a:pt x="155" y="134"/>
                    </a:lnTo>
                    <a:lnTo>
                      <a:pt x="155" y="176"/>
                    </a:lnTo>
                    <a:lnTo>
                      <a:pt x="147" y="180"/>
                    </a:lnTo>
                    <a:lnTo>
                      <a:pt x="130" y="163"/>
                    </a:lnTo>
                    <a:lnTo>
                      <a:pt x="130" y="180"/>
                    </a:lnTo>
                    <a:lnTo>
                      <a:pt x="109" y="176"/>
                    </a:lnTo>
                    <a:lnTo>
                      <a:pt x="122" y="188"/>
                    </a:lnTo>
                    <a:lnTo>
                      <a:pt x="101" y="188"/>
                    </a:lnTo>
                    <a:lnTo>
                      <a:pt x="101" y="197"/>
                    </a:lnTo>
                    <a:lnTo>
                      <a:pt x="97" y="201"/>
                    </a:lnTo>
                    <a:lnTo>
                      <a:pt x="88" y="201"/>
                    </a:lnTo>
                    <a:lnTo>
                      <a:pt x="84" y="201"/>
                    </a:lnTo>
                    <a:lnTo>
                      <a:pt x="80" y="197"/>
                    </a:lnTo>
                    <a:lnTo>
                      <a:pt x="76" y="197"/>
                    </a:lnTo>
                    <a:lnTo>
                      <a:pt x="67" y="188"/>
                    </a:lnTo>
                    <a:lnTo>
                      <a:pt x="55" y="180"/>
                    </a:lnTo>
                    <a:lnTo>
                      <a:pt x="46" y="188"/>
                    </a:lnTo>
                    <a:lnTo>
                      <a:pt x="42" y="193"/>
                    </a:lnTo>
                    <a:close/>
                  </a:path>
                </a:pathLst>
              </a:custGeom>
              <a:solidFill>
                <a:srgbClr val="888888"/>
              </a:solidFill>
              <a:ln w="3175"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22" name="未知"/>
              <p:cNvSpPr/>
              <p:nvPr/>
            </p:nvSpPr>
            <p:spPr bwMode="auto">
              <a:xfrm>
                <a:off x="274" y="165"/>
                <a:ext cx="98" cy="184"/>
              </a:xfrm>
              <a:custGeom>
                <a:avLst/>
                <a:gdLst>
                  <a:gd name="T0" fmla="*/ 42 w 98"/>
                  <a:gd name="T1" fmla="*/ 93 h 94"/>
                  <a:gd name="T2" fmla="*/ 34 w 98"/>
                  <a:gd name="T3" fmla="*/ 80 h 94"/>
                  <a:gd name="T4" fmla="*/ 34 w 98"/>
                  <a:gd name="T5" fmla="*/ 76 h 94"/>
                  <a:gd name="T6" fmla="*/ 30 w 98"/>
                  <a:gd name="T7" fmla="*/ 72 h 94"/>
                  <a:gd name="T8" fmla="*/ 25 w 98"/>
                  <a:gd name="T9" fmla="*/ 67 h 94"/>
                  <a:gd name="T10" fmla="*/ 17 w 98"/>
                  <a:gd name="T11" fmla="*/ 63 h 94"/>
                  <a:gd name="T12" fmla="*/ 55 w 98"/>
                  <a:gd name="T13" fmla="*/ 34 h 94"/>
                  <a:gd name="T14" fmla="*/ 38 w 98"/>
                  <a:gd name="T15" fmla="*/ 17 h 94"/>
                  <a:gd name="T16" fmla="*/ 38 w 98"/>
                  <a:gd name="T17" fmla="*/ 46 h 94"/>
                  <a:gd name="T18" fmla="*/ 17 w 98"/>
                  <a:gd name="T19" fmla="*/ 63 h 94"/>
                  <a:gd name="T20" fmla="*/ 17 w 98"/>
                  <a:gd name="T21" fmla="*/ 51 h 94"/>
                  <a:gd name="T22" fmla="*/ 13 w 98"/>
                  <a:gd name="T23" fmla="*/ 38 h 94"/>
                  <a:gd name="T24" fmla="*/ 0 w 98"/>
                  <a:gd name="T25" fmla="*/ 17 h 94"/>
                  <a:gd name="T26" fmla="*/ 5 w 98"/>
                  <a:gd name="T27" fmla="*/ 9 h 94"/>
                  <a:gd name="T28" fmla="*/ 21 w 98"/>
                  <a:gd name="T29" fmla="*/ 17 h 94"/>
                  <a:gd name="T30" fmla="*/ 21 w 98"/>
                  <a:gd name="T31" fmla="*/ 13 h 94"/>
                  <a:gd name="T32" fmla="*/ 21 w 98"/>
                  <a:gd name="T33" fmla="*/ 9 h 94"/>
                  <a:gd name="T34" fmla="*/ 25 w 98"/>
                  <a:gd name="T35" fmla="*/ 5 h 94"/>
                  <a:gd name="T36" fmla="*/ 30 w 98"/>
                  <a:gd name="T37" fmla="*/ 5 h 94"/>
                  <a:gd name="T38" fmla="*/ 30 w 98"/>
                  <a:gd name="T39" fmla="*/ 0 h 94"/>
                  <a:gd name="T40" fmla="*/ 34 w 98"/>
                  <a:gd name="T41" fmla="*/ 0 h 94"/>
                  <a:gd name="T42" fmla="*/ 42 w 98"/>
                  <a:gd name="T43" fmla="*/ 0 h 94"/>
                  <a:gd name="T44" fmla="*/ 51 w 98"/>
                  <a:gd name="T45" fmla="*/ 5 h 94"/>
                  <a:gd name="T46" fmla="*/ 63 w 98"/>
                  <a:gd name="T47" fmla="*/ 9 h 94"/>
                  <a:gd name="T48" fmla="*/ 67 w 98"/>
                  <a:gd name="T49" fmla="*/ 13 h 94"/>
                  <a:gd name="T50" fmla="*/ 72 w 98"/>
                  <a:gd name="T51" fmla="*/ 13 h 94"/>
                  <a:gd name="T52" fmla="*/ 76 w 98"/>
                  <a:gd name="T53" fmla="*/ 21 h 94"/>
                  <a:gd name="T54" fmla="*/ 80 w 98"/>
                  <a:gd name="T55" fmla="*/ 34 h 94"/>
                  <a:gd name="T56" fmla="*/ 84 w 98"/>
                  <a:gd name="T57" fmla="*/ 51 h 94"/>
                  <a:gd name="T58" fmla="*/ 88 w 98"/>
                  <a:gd name="T59" fmla="*/ 67 h 94"/>
                  <a:gd name="T60" fmla="*/ 97 w 98"/>
                  <a:gd name="T61" fmla="*/ 93 h 94"/>
                  <a:gd name="T62" fmla="*/ 42 w 98"/>
                  <a:gd name="T63" fmla="*/ 9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8" h="94">
                    <a:moveTo>
                      <a:pt x="42" y="93"/>
                    </a:moveTo>
                    <a:lnTo>
                      <a:pt x="34" y="80"/>
                    </a:lnTo>
                    <a:lnTo>
                      <a:pt x="34" y="76"/>
                    </a:lnTo>
                    <a:lnTo>
                      <a:pt x="30" y="72"/>
                    </a:lnTo>
                    <a:lnTo>
                      <a:pt x="25" y="67"/>
                    </a:lnTo>
                    <a:lnTo>
                      <a:pt x="17" y="63"/>
                    </a:lnTo>
                    <a:lnTo>
                      <a:pt x="55" y="34"/>
                    </a:lnTo>
                    <a:lnTo>
                      <a:pt x="38" y="17"/>
                    </a:lnTo>
                    <a:lnTo>
                      <a:pt x="38" y="46"/>
                    </a:lnTo>
                    <a:lnTo>
                      <a:pt x="17" y="63"/>
                    </a:lnTo>
                    <a:lnTo>
                      <a:pt x="17" y="51"/>
                    </a:lnTo>
                    <a:lnTo>
                      <a:pt x="13" y="38"/>
                    </a:lnTo>
                    <a:lnTo>
                      <a:pt x="0" y="17"/>
                    </a:lnTo>
                    <a:lnTo>
                      <a:pt x="5" y="9"/>
                    </a:lnTo>
                    <a:lnTo>
                      <a:pt x="21" y="17"/>
                    </a:lnTo>
                    <a:lnTo>
                      <a:pt x="21" y="13"/>
                    </a:lnTo>
                    <a:lnTo>
                      <a:pt x="21" y="9"/>
                    </a:lnTo>
                    <a:lnTo>
                      <a:pt x="25" y="5"/>
                    </a:lnTo>
                    <a:lnTo>
                      <a:pt x="30" y="5"/>
                    </a:lnTo>
                    <a:lnTo>
                      <a:pt x="30" y="0"/>
                    </a:lnTo>
                    <a:lnTo>
                      <a:pt x="34" y="0"/>
                    </a:lnTo>
                    <a:lnTo>
                      <a:pt x="42" y="0"/>
                    </a:lnTo>
                    <a:lnTo>
                      <a:pt x="51" y="5"/>
                    </a:lnTo>
                    <a:lnTo>
                      <a:pt x="63" y="9"/>
                    </a:lnTo>
                    <a:lnTo>
                      <a:pt x="67" y="13"/>
                    </a:lnTo>
                    <a:lnTo>
                      <a:pt x="72" y="13"/>
                    </a:lnTo>
                    <a:lnTo>
                      <a:pt x="76" y="21"/>
                    </a:lnTo>
                    <a:lnTo>
                      <a:pt x="80" y="34"/>
                    </a:lnTo>
                    <a:lnTo>
                      <a:pt x="84" y="51"/>
                    </a:lnTo>
                    <a:lnTo>
                      <a:pt x="88" y="67"/>
                    </a:lnTo>
                    <a:lnTo>
                      <a:pt x="97" y="93"/>
                    </a:lnTo>
                    <a:lnTo>
                      <a:pt x="42" y="93"/>
                    </a:lnTo>
                    <a:close/>
                  </a:path>
                </a:pathLst>
              </a:custGeom>
              <a:solidFill>
                <a:srgbClr val="888888"/>
              </a:solidFill>
              <a:ln w="3175"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zh-CN" altLang="en-US" sz="2535"/>
              </a:p>
            </p:txBody>
          </p:sp>
          <p:sp>
            <p:nvSpPr>
              <p:cNvPr id="23" name="未知"/>
              <p:cNvSpPr/>
              <p:nvPr/>
            </p:nvSpPr>
            <p:spPr bwMode="auto">
              <a:xfrm>
                <a:off x="0" y="602"/>
                <a:ext cx="274" cy="184"/>
              </a:xfrm>
              <a:custGeom>
                <a:avLst/>
                <a:gdLst>
                  <a:gd name="T0" fmla="*/ 258 w 468"/>
                  <a:gd name="T1" fmla="*/ 532 h 1061"/>
                  <a:gd name="T2" fmla="*/ 325 w 468"/>
                  <a:gd name="T3" fmla="*/ 779 h 1061"/>
                  <a:gd name="T4" fmla="*/ 325 w 468"/>
                  <a:gd name="T5" fmla="*/ 821 h 1061"/>
                  <a:gd name="T6" fmla="*/ 379 w 468"/>
                  <a:gd name="T7" fmla="*/ 930 h 1061"/>
                  <a:gd name="T8" fmla="*/ 371 w 468"/>
                  <a:gd name="T9" fmla="*/ 964 h 1061"/>
                  <a:gd name="T10" fmla="*/ 396 w 468"/>
                  <a:gd name="T11" fmla="*/ 985 h 1061"/>
                  <a:gd name="T12" fmla="*/ 383 w 468"/>
                  <a:gd name="T13" fmla="*/ 1010 h 1061"/>
                  <a:gd name="T14" fmla="*/ 413 w 468"/>
                  <a:gd name="T15" fmla="*/ 1027 h 1061"/>
                  <a:gd name="T16" fmla="*/ 425 w 468"/>
                  <a:gd name="T17" fmla="*/ 1027 h 1061"/>
                  <a:gd name="T18" fmla="*/ 446 w 468"/>
                  <a:gd name="T19" fmla="*/ 1031 h 1061"/>
                  <a:gd name="T20" fmla="*/ 463 w 468"/>
                  <a:gd name="T21" fmla="*/ 1043 h 1061"/>
                  <a:gd name="T22" fmla="*/ 467 w 468"/>
                  <a:gd name="T23" fmla="*/ 1048 h 1061"/>
                  <a:gd name="T24" fmla="*/ 463 w 468"/>
                  <a:gd name="T25" fmla="*/ 1060 h 1061"/>
                  <a:gd name="T26" fmla="*/ 287 w 468"/>
                  <a:gd name="T27" fmla="*/ 1060 h 1061"/>
                  <a:gd name="T28" fmla="*/ 287 w 468"/>
                  <a:gd name="T29" fmla="*/ 1031 h 1061"/>
                  <a:gd name="T30" fmla="*/ 270 w 468"/>
                  <a:gd name="T31" fmla="*/ 1022 h 1061"/>
                  <a:gd name="T32" fmla="*/ 249 w 468"/>
                  <a:gd name="T33" fmla="*/ 905 h 1061"/>
                  <a:gd name="T34" fmla="*/ 212 w 468"/>
                  <a:gd name="T35" fmla="*/ 750 h 1061"/>
                  <a:gd name="T36" fmla="*/ 165 w 468"/>
                  <a:gd name="T37" fmla="*/ 650 h 1061"/>
                  <a:gd name="T38" fmla="*/ 136 w 468"/>
                  <a:gd name="T39" fmla="*/ 578 h 1061"/>
                  <a:gd name="T40" fmla="*/ 140 w 468"/>
                  <a:gd name="T41" fmla="*/ 805 h 1061"/>
                  <a:gd name="T42" fmla="*/ 132 w 468"/>
                  <a:gd name="T43" fmla="*/ 922 h 1061"/>
                  <a:gd name="T44" fmla="*/ 144 w 468"/>
                  <a:gd name="T45" fmla="*/ 1006 h 1061"/>
                  <a:gd name="T46" fmla="*/ 170 w 468"/>
                  <a:gd name="T47" fmla="*/ 1035 h 1061"/>
                  <a:gd name="T48" fmla="*/ 170 w 468"/>
                  <a:gd name="T49" fmla="*/ 1060 h 1061"/>
                  <a:gd name="T50" fmla="*/ 52 w 468"/>
                  <a:gd name="T51" fmla="*/ 1060 h 1061"/>
                  <a:gd name="T52" fmla="*/ 52 w 468"/>
                  <a:gd name="T53" fmla="*/ 1022 h 1061"/>
                  <a:gd name="T54" fmla="*/ 61 w 468"/>
                  <a:gd name="T55" fmla="*/ 1014 h 1061"/>
                  <a:gd name="T56" fmla="*/ 19 w 468"/>
                  <a:gd name="T57" fmla="*/ 712 h 1061"/>
                  <a:gd name="T58" fmla="*/ 0 w 468"/>
                  <a:gd name="T59" fmla="*/ 556 h 1061"/>
                  <a:gd name="T60" fmla="*/ 0 w 468"/>
                  <a:gd name="T61" fmla="*/ 466 h 1061"/>
                  <a:gd name="T62" fmla="*/ 44 w 468"/>
                  <a:gd name="T63" fmla="*/ 382 h 1061"/>
                  <a:gd name="T64" fmla="*/ 69 w 468"/>
                  <a:gd name="T65" fmla="*/ 314 h 1061"/>
                  <a:gd name="T66" fmla="*/ 86 w 468"/>
                  <a:gd name="T67" fmla="*/ 247 h 1061"/>
                  <a:gd name="T68" fmla="*/ 86 w 468"/>
                  <a:gd name="T69" fmla="*/ 180 h 1061"/>
                  <a:gd name="T70" fmla="*/ 82 w 468"/>
                  <a:gd name="T71" fmla="*/ 118 h 1061"/>
                  <a:gd name="T72" fmla="*/ 94 w 468"/>
                  <a:gd name="T73" fmla="*/ 34 h 1061"/>
                  <a:gd name="T74" fmla="*/ 107 w 468"/>
                  <a:gd name="T75" fmla="*/ 17 h 1061"/>
                  <a:gd name="T76" fmla="*/ 124 w 468"/>
                  <a:gd name="T77" fmla="*/ 17 h 1061"/>
                  <a:gd name="T78" fmla="*/ 132 w 468"/>
                  <a:gd name="T79" fmla="*/ 17 h 1061"/>
                  <a:gd name="T80" fmla="*/ 136 w 468"/>
                  <a:gd name="T81" fmla="*/ 21 h 1061"/>
                  <a:gd name="T82" fmla="*/ 165 w 468"/>
                  <a:gd name="T83" fmla="*/ 0 h 1061"/>
                  <a:gd name="T84" fmla="*/ 249 w 468"/>
                  <a:gd name="T85" fmla="*/ 176 h 1061"/>
                  <a:gd name="T86" fmla="*/ 249 w 468"/>
                  <a:gd name="T87" fmla="*/ 88 h 1061"/>
                  <a:gd name="T88" fmla="*/ 228 w 468"/>
                  <a:gd name="T89" fmla="*/ 76 h 1061"/>
                  <a:gd name="T90" fmla="*/ 253 w 468"/>
                  <a:gd name="T91" fmla="*/ 46 h 1061"/>
                  <a:gd name="T92" fmla="*/ 258 w 468"/>
                  <a:gd name="T93" fmla="*/ 80 h 1061"/>
                  <a:gd name="T94" fmla="*/ 283 w 468"/>
                  <a:gd name="T95" fmla="*/ 109 h 1061"/>
                  <a:gd name="T96" fmla="*/ 291 w 468"/>
                  <a:gd name="T97" fmla="*/ 185 h 1061"/>
                  <a:gd name="T98" fmla="*/ 308 w 468"/>
                  <a:gd name="T99" fmla="*/ 151 h 1061"/>
                  <a:gd name="T100" fmla="*/ 371 w 468"/>
                  <a:gd name="T101" fmla="*/ 151 h 1061"/>
                  <a:gd name="T102" fmla="*/ 362 w 468"/>
                  <a:gd name="T103" fmla="*/ 214 h 1061"/>
                  <a:gd name="T104" fmla="*/ 312 w 468"/>
                  <a:gd name="T105" fmla="*/ 314 h 1061"/>
                  <a:gd name="T106" fmla="*/ 346 w 468"/>
                  <a:gd name="T107" fmla="*/ 361 h 1061"/>
                  <a:gd name="T108" fmla="*/ 287 w 468"/>
                  <a:gd name="T109" fmla="*/ 398 h 1061"/>
                  <a:gd name="T110" fmla="*/ 274 w 468"/>
                  <a:gd name="T111" fmla="*/ 382 h 1061"/>
                  <a:gd name="T112" fmla="*/ 258 w 468"/>
                  <a:gd name="T113" fmla="*/ 457 h 1061"/>
                  <a:gd name="T114" fmla="*/ 258 w 468"/>
                  <a:gd name="T115" fmla="*/ 532 h 10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8" h="1061">
                    <a:moveTo>
                      <a:pt x="258" y="532"/>
                    </a:moveTo>
                    <a:lnTo>
                      <a:pt x="325" y="779"/>
                    </a:lnTo>
                    <a:lnTo>
                      <a:pt x="325" y="821"/>
                    </a:lnTo>
                    <a:lnTo>
                      <a:pt x="379" y="930"/>
                    </a:lnTo>
                    <a:lnTo>
                      <a:pt x="371" y="964"/>
                    </a:lnTo>
                    <a:lnTo>
                      <a:pt x="396" y="985"/>
                    </a:lnTo>
                    <a:lnTo>
                      <a:pt x="383" y="1010"/>
                    </a:lnTo>
                    <a:lnTo>
                      <a:pt x="413" y="1027"/>
                    </a:lnTo>
                    <a:lnTo>
                      <a:pt x="425" y="1027"/>
                    </a:lnTo>
                    <a:lnTo>
                      <a:pt x="446" y="1031"/>
                    </a:lnTo>
                    <a:lnTo>
                      <a:pt x="463" y="1043"/>
                    </a:lnTo>
                    <a:lnTo>
                      <a:pt x="467" y="1048"/>
                    </a:lnTo>
                    <a:lnTo>
                      <a:pt x="463" y="1060"/>
                    </a:lnTo>
                    <a:lnTo>
                      <a:pt x="287" y="1060"/>
                    </a:lnTo>
                    <a:lnTo>
                      <a:pt x="287" y="1031"/>
                    </a:lnTo>
                    <a:lnTo>
                      <a:pt x="270" y="1022"/>
                    </a:lnTo>
                    <a:lnTo>
                      <a:pt x="249" y="905"/>
                    </a:lnTo>
                    <a:lnTo>
                      <a:pt x="212" y="750"/>
                    </a:lnTo>
                    <a:lnTo>
                      <a:pt x="165" y="650"/>
                    </a:lnTo>
                    <a:lnTo>
                      <a:pt x="136" y="578"/>
                    </a:lnTo>
                    <a:lnTo>
                      <a:pt x="140" y="805"/>
                    </a:lnTo>
                    <a:lnTo>
                      <a:pt x="132" y="922"/>
                    </a:lnTo>
                    <a:lnTo>
                      <a:pt x="144" y="1006"/>
                    </a:lnTo>
                    <a:lnTo>
                      <a:pt x="170" y="1035"/>
                    </a:lnTo>
                    <a:lnTo>
                      <a:pt x="170" y="1060"/>
                    </a:lnTo>
                    <a:lnTo>
                      <a:pt x="52" y="1060"/>
                    </a:lnTo>
                    <a:lnTo>
                      <a:pt x="52" y="1022"/>
                    </a:lnTo>
                    <a:lnTo>
                      <a:pt x="61" y="1014"/>
                    </a:lnTo>
                    <a:lnTo>
                      <a:pt x="19" y="712"/>
                    </a:lnTo>
                    <a:lnTo>
                      <a:pt x="0" y="556"/>
                    </a:lnTo>
                    <a:lnTo>
                      <a:pt x="0" y="466"/>
                    </a:lnTo>
                    <a:lnTo>
                      <a:pt x="44" y="382"/>
                    </a:lnTo>
                    <a:lnTo>
                      <a:pt x="69" y="314"/>
                    </a:lnTo>
                    <a:lnTo>
                      <a:pt x="86" y="247"/>
                    </a:lnTo>
                    <a:lnTo>
                      <a:pt x="86" y="180"/>
                    </a:lnTo>
                    <a:lnTo>
                      <a:pt x="82" y="118"/>
                    </a:lnTo>
                    <a:lnTo>
                      <a:pt x="94" y="34"/>
                    </a:lnTo>
                    <a:lnTo>
                      <a:pt x="107" y="17"/>
                    </a:lnTo>
                    <a:lnTo>
                      <a:pt x="124" y="17"/>
                    </a:lnTo>
                    <a:lnTo>
                      <a:pt x="132" y="17"/>
                    </a:lnTo>
                    <a:lnTo>
                      <a:pt x="136" y="21"/>
                    </a:lnTo>
                    <a:lnTo>
                      <a:pt x="165" y="0"/>
                    </a:lnTo>
                    <a:lnTo>
                      <a:pt x="249" y="176"/>
                    </a:lnTo>
                    <a:lnTo>
                      <a:pt x="249" y="88"/>
                    </a:lnTo>
                    <a:lnTo>
                      <a:pt x="228" y="76"/>
                    </a:lnTo>
                    <a:lnTo>
                      <a:pt x="253" y="46"/>
                    </a:lnTo>
                    <a:lnTo>
                      <a:pt x="258" y="80"/>
                    </a:lnTo>
                    <a:lnTo>
                      <a:pt x="283" y="109"/>
                    </a:lnTo>
                    <a:lnTo>
                      <a:pt x="291" y="185"/>
                    </a:lnTo>
                    <a:lnTo>
                      <a:pt x="308" y="151"/>
                    </a:lnTo>
                    <a:lnTo>
                      <a:pt x="371" y="151"/>
                    </a:lnTo>
                    <a:lnTo>
                      <a:pt x="362" y="214"/>
                    </a:lnTo>
                    <a:lnTo>
                      <a:pt x="312" y="314"/>
                    </a:lnTo>
                    <a:lnTo>
                      <a:pt x="346" y="361"/>
                    </a:lnTo>
                    <a:lnTo>
                      <a:pt x="287" y="398"/>
                    </a:lnTo>
                    <a:lnTo>
                      <a:pt x="274" y="382"/>
                    </a:lnTo>
                    <a:lnTo>
                      <a:pt x="258" y="457"/>
                    </a:lnTo>
                    <a:lnTo>
                      <a:pt x="258" y="532"/>
                    </a:lnTo>
                    <a:close/>
                  </a:path>
                </a:pathLst>
              </a:custGeom>
              <a:solidFill>
                <a:srgbClr val="888888"/>
              </a:solidFill>
              <a:ln w="3175" cap="flat" cmpd="sng">
                <a:solidFill>
                  <a:srgbClr val="000000"/>
                </a:solid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spAutoFit/>
              </a:bodyPr>
              <a:lstStyle/>
              <a:p>
                <a:endParaRPr lang="zh-CN" altLang="en-US" sz="2535"/>
              </a:p>
            </p:txBody>
          </p:sp>
        </p:grpSp>
      </p:grpSp>
      <p:sp>
        <p:nvSpPr>
          <p:cNvPr id="44" name="文本框 43"/>
          <p:cNvSpPr txBox="1"/>
          <p:nvPr/>
        </p:nvSpPr>
        <p:spPr>
          <a:xfrm>
            <a:off x="868959" y="3896482"/>
            <a:ext cx="1045510" cy="830997"/>
          </a:xfrm>
          <a:prstGeom prst="rect">
            <a:avLst/>
          </a:prstGeom>
          <a:noFill/>
        </p:spPr>
        <p:txBody>
          <a:bodyPr wrap="square" rtlCol="0">
            <a:spAutoFit/>
          </a:bodyPr>
          <a:lstStyle/>
          <a:p>
            <a:endParaRPr lang="en-US" altLang="zh-CN" sz="1600" dirty="0">
              <a:latin typeface="微软雅黑" panose="020B0503020204020204" pitchFamily="34" charset="-122"/>
              <a:ea typeface="微软雅黑" panose="020B0503020204020204" pitchFamily="34" charset="-122"/>
            </a:endParaRPr>
          </a:p>
          <a:p>
            <a:r>
              <a:rPr lang="zh-CN" altLang="en-US" sz="1600" b="1" dirty="0">
                <a:solidFill>
                  <a:srgbClr val="FF0000"/>
                </a:solidFill>
                <a:latin typeface="微软雅黑" panose="020B0503020204020204" pitchFamily="34" charset="-122"/>
                <a:ea typeface="微软雅黑" panose="020B0503020204020204" pitchFamily="34" charset="-122"/>
              </a:rPr>
              <a:t>资源部门职能经理</a:t>
            </a:r>
            <a:endParaRPr lang="zh-CN" altLang="en-US" sz="1600" b="1" dirty="0">
              <a:solidFill>
                <a:srgbClr val="FF0000"/>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990349" y="4794170"/>
            <a:ext cx="430887" cy="913070"/>
          </a:xfrm>
          <a:prstGeom prst="rect">
            <a:avLst/>
          </a:prstGeom>
          <a:noFill/>
        </p:spPr>
        <p:txBody>
          <a:bodyPr vert="eaVert" wrap="none" rtlCol="0">
            <a:spAutoFit/>
          </a:bodyPr>
          <a:lstStyle/>
          <a:p>
            <a:r>
              <a:rPr lang="zh-CN" altLang="en-US" sz="1600" b="1" dirty="0">
                <a:latin typeface="微软雅黑" panose="020B0503020204020204" pitchFamily="34" charset="-122"/>
                <a:ea typeface="微软雅黑" panose="020B0503020204020204" pitchFamily="34" charset="-122"/>
              </a:rPr>
              <a:t>人员能力</a:t>
            </a:r>
            <a:endParaRPr lang="zh-CN" altLang="en-US" sz="1600" b="1" dirty="0">
              <a:latin typeface="微软雅黑" panose="020B0503020204020204" pitchFamily="34" charset="-122"/>
              <a:ea typeface="微软雅黑" panose="020B0503020204020204" pitchFamily="34" charset="-122"/>
            </a:endParaRPr>
          </a:p>
        </p:txBody>
      </p:sp>
      <p:sp>
        <p:nvSpPr>
          <p:cNvPr id="45" name="文本框 44"/>
          <p:cNvSpPr txBox="1"/>
          <p:nvPr/>
        </p:nvSpPr>
        <p:spPr>
          <a:xfrm>
            <a:off x="4705007" y="3429001"/>
            <a:ext cx="430887" cy="913070"/>
          </a:xfrm>
          <a:prstGeom prst="rect">
            <a:avLst/>
          </a:prstGeom>
          <a:noFill/>
        </p:spPr>
        <p:txBody>
          <a:bodyPr vert="eaVert" wrap="none" rtlCol="0">
            <a:spAutoFit/>
          </a:bodyPr>
          <a:lstStyle/>
          <a:p>
            <a:r>
              <a:rPr lang="zh-CN" altLang="en-US" sz="1600" b="1" dirty="0">
                <a:latin typeface="微软雅黑" panose="020B0503020204020204" pitchFamily="34" charset="-122"/>
                <a:ea typeface="微软雅黑" panose="020B0503020204020204" pitchFamily="34" charset="-122"/>
              </a:rPr>
              <a:t>技术能力</a:t>
            </a:r>
            <a:endParaRPr lang="zh-CN" altLang="en-US" sz="1600" b="1" dirty="0">
              <a:latin typeface="微软雅黑" panose="020B0503020204020204" pitchFamily="34" charset="-122"/>
              <a:ea typeface="微软雅黑" panose="020B0503020204020204" pitchFamily="34" charset="-122"/>
            </a:endParaRPr>
          </a:p>
        </p:txBody>
      </p:sp>
      <p:sp>
        <p:nvSpPr>
          <p:cNvPr id="46" name="文本框 45"/>
          <p:cNvSpPr txBox="1"/>
          <p:nvPr/>
        </p:nvSpPr>
        <p:spPr>
          <a:xfrm>
            <a:off x="5334498" y="1892830"/>
            <a:ext cx="430887" cy="913070"/>
          </a:xfrm>
          <a:prstGeom prst="rect">
            <a:avLst/>
          </a:prstGeom>
          <a:noFill/>
        </p:spPr>
        <p:txBody>
          <a:bodyPr vert="eaVert" wrap="none" rtlCol="0">
            <a:spAutoFit/>
          </a:bodyPr>
          <a:lstStyle/>
          <a:p>
            <a:r>
              <a:rPr lang="zh-CN" altLang="en-US" sz="1600" b="1" dirty="0">
                <a:latin typeface="微软雅黑" panose="020B0503020204020204" pitchFamily="34" charset="-122"/>
                <a:ea typeface="微软雅黑" panose="020B0503020204020204" pitchFamily="34" charset="-122"/>
              </a:rPr>
              <a:t>工程能力</a:t>
            </a:r>
            <a:endParaRPr lang="zh-CN" altLang="en-US" sz="1600" b="1" dirty="0">
              <a:latin typeface="微软雅黑" panose="020B0503020204020204" pitchFamily="34" charset="-122"/>
              <a:ea typeface="微软雅黑" panose="020B0503020204020204" pitchFamily="34" charset="-122"/>
            </a:endParaRPr>
          </a:p>
        </p:txBody>
      </p:sp>
      <p:sp>
        <p:nvSpPr>
          <p:cNvPr id="47" name="文本框 3"/>
          <p:cNvSpPr txBox="1">
            <a:spLocks noChangeArrowheads="1"/>
          </p:cNvSpPr>
          <p:nvPr/>
        </p:nvSpPr>
        <p:spPr bwMode="auto">
          <a:xfrm>
            <a:off x="5208797" y="3395133"/>
            <a:ext cx="5687691" cy="890856"/>
          </a:xfrm>
          <a:prstGeom prst="rect">
            <a:avLst/>
          </a:prstGeom>
          <a:noFill/>
          <a:ln>
            <a:noFill/>
          </a:ln>
        </p:spPr>
        <p:txBody>
          <a:bodyPr wrap="square" lIns="24000" tIns="14400" rIns="24000" bIns="14400">
            <a:spAutoFit/>
          </a:bodyPr>
          <a:lstStyle>
            <a:lvl1pPr marL="457200" indent="-457200" eaLnBrk="0" hangingPunct="0">
              <a:defRPr sz="2400">
                <a:solidFill>
                  <a:schemeClr val="tx1"/>
                </a:solidFill>
                <a:latin typeface="Times New Roman" panose="02020603050405020304" charset="0"/>
                <a:ea typeface="宋体" panose="02010600030101010101" pitchFamily="2" charset="-122"/>
              </a:defRPr>
            </a:lvl1pPr>
            <a:lvl2pPr marL="742950" indent="-285750" eaLnBrk="0" hangingPunct="0">
              <a:defRPr sz="2400">
                <a:solidFill>
                  <a:schemeClr val="tx1"/>
                </a:solidFill>
                <a:latin typeface="Times New Roman" panose="02020603050405020304" charset="0"/>
                <a:ea typeface="宋体" panose="02010600030101010101" pitchFamily="2" charset="-122"/>
              </a:defRPr>
            </a:lvl2pPr>
            <a:lvl3pPr marL="1143000" indent="-228600" eaLnBrk="0" hangingPunct="0">
              <a:defRPr sz="2400">
                <a:solidFill>
                  <a:schemeClr val="tx1"/>
                </a:solidFill>
                <a:latin typeface="Times New Roman" panose="02020603050405020304" charset="0"/>
                <a:ea typeface="宋体" panose="02010600030101010101" pitchFamily="2" charset="-122"/>
              </a:defRPr>
            </a:lvl3pPr>
            <a:lvl4pPr marL="1600200" indent="-228600" eaLnBrk="0" hangingPunct="0">
              <a:defRPr sz="2400">
                <a:solidFill>
                  <a:schemeClr val="tx1"/>
                </a:solidFill>
                <a:latin typeface="Times New Roman" panose="02020603050405020304" charset="0"/>
                <a:ea typeface="宋体" panose="02010600030101010101" pitchFamily="2" charset="-122"/>
              </a:defRPr>
            </a:lvl4pPr>
            <a:lvl5pPr marL="2057400" indent="-228600" eaLnBrk="0" hangingPunct="0">
              <a:defRPr sz="24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9pPr>
          </a:lstStyle>
          <a:p>
            <a:pPr marL="137160" indent="0" latinLnBrk="1">
              <a:lnSpc>
                <a:spcPct val="150000"/>
              </a:lnSpc>
              <a:defRPr/>
            </a:pPr>
            <a:r>
              <a:rPr lang="en-US" altLang="zh-CN" sz="16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latin typeface="微软雅黑" panose="020B0503020204020204" pitchFamily="34" charset="-122"/>
                <a:ea typeface="微软雅黑" panose="020B0503020204020204" pitchFamily="34" charset="-122"/>
                <a:sym typeface="Arial" panose="020B0604020202020204" pitchFamily="34" charset="0"/>
              </a:rPr>
              <a:t>产品发展关键能力</a:t>
            </a:r>
            <a:endParaRPr lang="en-US" altLang="zh-CN" sz="1600" b="1" dirty="0">
              <a:latin typeface="微软雅黑" panose="020B0503020204020204" pitchFamily="34" charset="-122"/>
              <a:ea typeface="微软雅黑" panose="020B0503020204020204" pitchFamily="34" charset="-122"/>
              <a:sym typeface="Arial" panose="020B0604020202020204" pitchFamily="34" charset="0"/>
            </a:endParaRPr>
          </a:p>
          <a:p>
            <a:pPr marL="137160" indent="0" latinLnBrk="1">
              <a:defRPr/>
            </a:pPr>
            <a:r>
              <a:rPr lang="zh-CN" altLang="en-US" sz="1600" dirty="0">
                <a:latin typeface="微软雅黑" panose="020B0503020204020204" pitchFamily="34" charset="-122"/>
                <a:ea typeface="微软雅黑" panose="020B0503020204020204" pitchFamily="34" charset="-122"/>
              </a:rPr>
              <a:t>形成关键竞争优势的技术挖掘和准备、产品关键技术提前预研，产品整体技术方案部署实现和控制</a:t>
            </a:r>
            <a:endParaRPr lang="en-US" altLang="zh-CN" sz="1600" dirty="0">
              <a:latin typeface="微软雅黑" panose="020B0503020204020204" pitchFamily="34" charset="-122"/>
              <a:ea typeface="微软雅黑" panose="020B0503020204020204" pitchFamily="34" charset="-122"/>
            </a:endParaRPr>
          </a:p>
        </p:txBody>
      </p:sp>
      <p:sp>
        <p:nvSpPr>
          <p:cNvPr id="48" name="文本框 3"/>
          <p:cNvSpPr txBox="1">
            <a:spLocks noChangeArrowheads="1"/>
          </p:cNvSpPr>
          <p:nvPr/>
        </p:nvSpPr>
        <p:spPr bwMode="auto">
          <a:xfrm>
            <a:off x="4467673" y="4727048"/>
            <a:ext cx="6332849" cy="890856"/>
          </a:xfrm>
          <a:prstGeom prst="rect">
            <a:avLst/>
          </a:prstGeom>
          <a:noFill/>
          <a:ln>
            <a:noFill/>
          </a:ln>
        </p:spPr>
        <p:txBody>
          <a:bodyPr wrap="square" lIns="24000" tIns="14400" rIns="24000" bIns="14400">
            <a:spAutoFit/>
          </a:bodyPr>
          <a:lstStyle>
            <a:lvl1pPr marL="457200" indent="-457200" eaLnBrk="0" hangingPunct="0">
              <a:defRPr sz="2400">
                <a:solidFill>
                  <a:schemeClr val="tx1"/>
                </a:solidFill>
                <a:latin typeface="Times New Roman" panose="02020603050405020304" charset="0"/>
                <a:ea typeface="宋体" panose="02010600030101010101" pitchFamily="2" charset="-122"/>
              </a:defRPr>
            </a:lvl1pPr>
            <a:lvl2pPr marL="742950" indent="-285750" eaLnBrk="0" hangingPunct="0">
              <a:defRPr sz="2400">
                <a:solidFill>
                  <a:schemeClr val="tx1"/>
                </a:solidFill>
                <a:latin typeface="Times New Roman" panose="02020603050405020304" charset="0"/>
                <a:ea typeface="宋体" panose="02010600030101010101" pitchFamily="2" charset="-122"/>
              </a:defRPr>
            </a:lvl2pPr>
            <a:lvl3pPr marL="1143000" indent="-228600" eaLnBrk="0" hangingPunct="0">
              <a:defRPr sz="2400">
                <a:solidFill>
                  <a:schemeClr val="tx1"/>
                </a:solidFill>
                <a:latin typeface="Times New Roman" panose="02020603050405020304" charset="0"/>
                <a:ea typeface="宋体" panose="02010600030101010101" pitchFamily="2" charset="-122"/>
              </a:defRPr>
            </a:lvl3pPr>
            <a:lvl4pPr marL="1600200" indent="-228600" eaLnBrk="0" hangingPunct="0">
              <a:defRPr sz="2400">
                <a:solidFill>
                  <a:schemeClr val="tx1"/>
                </a:solidFill>
                <a:latin typeface="Times New Roman" panose="02020603050405020304" charset="0"/>
                <a:ea typeface="宋体" panose="02010600030101010101" pitchFamily="2" charset="-122"/>
              </a:defRPr>
            </a:lvl4pPr>
            <a:lvl5pPr marL="2057400" indent="-228600" eaLnBrk="0" hangingPunct="0">
              <a:defRPr sz="24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9pPr>
          </a:lstStyle>
          <a:p>
            <a:pPr marL="137160" indent="0" latinLnBrk="1">
              <a:lnSpc>
                <a:spcPct val="150000"/>
              </a:lnSpc>
              <a:defRPr/>
            </a:pPr>
            <a:r>
              <a:rPr lang="en-US" altLang="zh-CN" sz="16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latin typeface="微软雅黑" panose="020B0503020204020204" pitchFamily="34" charset="-122"/>
                <a:ea typeface="微软雅黑" panose="020B0503020204020204" pitchFamily="34" charset="-122"/>
                <a:sym typeface="Arial" panose="020B0604020202020204" pitchFamily="34" charset="0"/>
              </a:rPr>
              <a:t>项目成功关键能力</a:t>
            </a:r>
            <a:endParaRPr lang="en-US" altLang="zh-CN" sz="1600" b="1" dirty="0">
              <a:latin typeface="微软雅黑" panose="020B0503020204020204" pitchFamily="34" charset="-122"/>
              <a:ea typeface="微软雅黑" panose="020B0503020204020204" pitchFamily="34" charset="-122"/>
              <a:sym typeface="Arial" panose="020B0604020202020204" pitchFamily="34" charset="0"/>
            </a:endParaRPr>
          </a:p>
          <a:p>
            <a:pPr marL="137160" indent="0" latinLnBrk="1">
              <a:defRPr/>
            </a:pPr>
            <a:r>
              <a:rPr lang="zh-CN" altLang="en-US" sz="1600" dirty="0">
                <a:latin typeface="微软雅黑" panose="020B0503020204020204" pitchFamily="34" charset="-122"/>
                <a:ea typeface="微软雅黑" panose="020B0503020204020204" pitchFamily="34" charset="-122"/>
              </a:rPr>
              <a:t>人员的知识、技能、经验、行为与岗位</a:t>
            </a:r>
            <a:r>
              <a:rPr lang="zh-CN" altLang="en-US" sz="1600" b="1" dirty="0">
                <a:latin typeface="微软雅黑" panose="020B0503020204020204" pitchFamily="34" charset="-122"/>
                <a:ea typeface="微软雅黑" panose="020B0503020204020204" pitchFamily="34" charset="-122"/>
              </a:rPr>
              <a:t>任职资格</a:t>
            </a:r>
            <a:r>
              <a:rPr lang="zh-CN" altLang="en-US" sz="1600" dirty="0">
                <a:latin typeface="微软雅黑" panose="020B0503020204020204" pitchFamily="34" charset="-122"/>
                <a:ea typeface="微软雅黑" panose="020B0503020204020204" pitchFamily="34" charset="-122"/>
              </a:rPr>
              <a:t>标准要求相一致，能够胜任</a:t>
            </a:r>
            <a:r>
              <a:rPr lang="en-US" altLang="zh-CN" sz="1600" dirty="0">
                <a:latin typeface="微软雅黑" panose="020B0503020204020204" pitchFamily="34" charset="-122"/>
                <a:ea typeface="微软雅黑" panose="020B0503020204020204" pitchFamily="34" charset="-122"/>
              </a:rPr>
              <a:t>IPD</a:t>
            </a:r>
            <a:r>
              <a:rPr lang="zh-CN" altLang="en-US" sz="1600" dirty="0">
                <a:latin typeface="微软雅黑" panose="020B0503020204020204" pitchFamily="34" charset="-122"/>
                <a:ea typeface="微软雅黑" panose="020B0503020204020204" pitchFamily="34" charset="-122"/>
              </a:rPr>
              <a:t>角色工作要求</a:t>
            </a:r>
            <a:endParaRPr lang="en-US" altLang="zh-CN" sz="1600" dirty="0">
              <a:latin typeface="微软雅黑" panose="020B0503020204020204" pitchFamily="34" charset="-122"/>
              <a:ea typeface="微软雅黑" panose="020B0503020204020204" pitchFamily="34" charset="-122"/>
            </a:endParaRPr>
          </a:p>
        </p:txBody>
      </p:sp>
      <p:sp>
        <p:nvSpPr>
          <p:cNvPr id="49" name="文本框 3"/>
          <p:cNvSpPr txBox="1">
            <a:spLocks noChangeArrowheads="1"/>
          </p:cNvSpPr>
          <p:nvPr/>
        </p:nvSpPr>
        <p:spPr bwMode="auto">
          <a:xfrm>
            <a:off x="5755282" y="1663196"/>
            <a:ext cx="5141252" cy="1383298"/>
          </a:xfrm>
          <a:prstGeom prst="rect">
            <a:avLst/>
          </a:prstGeom>
          <a:noFill/>
          <a:ln>
            <a:noFill/>
          </a:ln>
        </p:spPr>
        <p:txBody>
          <a:bodyPr wrap="square" lIns="24000" tIns="14400" rIns="24000" bIns="14400">
            <a:spAutoFit/>
          </a:bodyPr>
          <a:lstStyle>
            <a:lvl1pPr marL="457200" indent="-457200" eaLnBrk="0" hangingPunct="0">
              <a:defRPr sz="2400">
                <a:solidFill>
                  <a:schemeClr val="tx1"/>
                </a:solidFill>
                <a:latin typeface="Times New Roman" panose="02020603050405020304" charset="0"/>
                <a:ea typeface="宋体" panose="02010600030101010101" pitchFamily="2" charset="-122"/>
              </a:defRPr>
            </a:lvl1pPr>
            <a:lvl2pPr marL="742950" indent="-285750" eaLnBrk="0" hangingPunct="0">
              <a:defRPr sz="2400">
                <a:solidFill>
                  <a:schemeClr val="tx1"/>
                </a:solidFill>
                <a:latin typeface="Times New Roman" panose="02020603050405020304" charset="0"/>
                <a:ea typeface="宋体" panose="02010600030101010101" pitchFamily="2" charset="-122"/>
              </a:defRPr>
            </a:lvl2pPr>
            <a:lvl3pPr marL="1143000" indent="-228600" eaLnBrk="0" hangingPunct="0">
              <a:defRPr sz="2400">
                <a:solidFill>
                  <a:schemeClr val="tx1"/>
                </a:solidFill>
                <a:latin typeface="Times New Roman" panose="02020603050405020304" charset="0"/>
                <a:ea typeface="宋体" panose="02010600030101010101" pitchFamily="2" charset="-122"/>
              </a:defRPr>
            </a:lvl3pPr>
            <a:lvl4pPr marL="1600200" indent="-228600" eaLnBrk="0" hangingPunct="0">
              <a:defRPr sz="2400">
                <a:solidFill>
                  <a:schemeClr val="tx1"/>
                </a:solidFill>
                <a:latin typeface="Times New Roman" panose="02020603050405020304" charset="0"/>
                <a:ea typeface="宋体" panose="02010600030101010101" pitchFamily="2" charset="-122"/>
              </a:defRPr>
            </a:lvl4pPr>
            <a:lvl5pPr marL="2057400" indent="-228600" eaLnBrk="0" hangingPunct="0">
              <a:defRPr sz="24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2400">
                <a:solidFill>
                  <a:schemeClr val="tx1"/>
                </a:solidFill>
                <a:latin typeface="Times New Roman" panose="02020603050405020304" charset="0"/>
                <a:ea typeface="宋体" panose="02010600030101010101" pitchFamily="2" charset="-122"/>
              </a:defRPr>
            </a:lvl9pPr>
          </a:lstStyle>
          <a:p>
            <a:pPr marL="137160" indent="0" latinLnBrk="1">
              <a:lnSpc>
                <a:spcPct val="150000"/>
              </a:lnSpc>
              <a:defRPr/>
            </a:pPr>
            <a:r>
              <a:rPr lang="en-US" altLang="zh-CN" sz="16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1600" b="1" dirty="0">
                <a:latin typeface="微软雅黑" panose="020B0503020204020204" pitchFamily="34" charset="-122"/>
                <a:ea typeface="微软雅黑" panose="020B0503020204020204" pitchFamily="34" charset="-122"/>
                <a:sym typeface="Arial" panose="020B0604020202020204" pitchFamily="34" charset="0"/>
              </a:rPr>
              <a:t>系统化、效率</a:t>
            </a:r>
            <a:endParaRPr lang="en-US" altLang="zh-CN" sz="1600" b="1" dirty="0">
              <a:latin typeface="微软雅黑" panose="020B0503020204020204" pitchFamily="34" charset="-122"/>
              <a:ea typeface="微软雅黑" panose="020B0503020204020204" pitchFamily="34" charset="-122"/>
              <a:sym typeface="Arial" panose="020B0604020202020204" pitchFamily="34" charset="0"/>
            </a:endParaRPr>
          </a:p>
          <a:p>
            <a:pPr marL="137160" indent="0" latinLnBrk="1">
              <a:defRPr/>
            </a:pPr>
            <a:r>
              <a:rPr lang="zh-CN" altLang="en-US" sz="1600" dirty="0">
                <a:latin typeface="微软雅黑" panose="020B0503020204020204" pitchFamily="34" charset="-122"/>
                <a:ea typeface="微软雅黑" panose="020B0503020204020204" pitchFamily="34" charset="-122"/>
                <a:sym typeface="Arial" panose="020B0604020202020204" pitchFamily="34" charset="0"/>
              </a:rPr>
              <a:t>组织在产品实现过程中各工程活动所具备的能力成熟度等级</a:t>
            </a:r>
            <a:endParaRPr lang="en-US" altLang="zh-CN" sz="1600" dirty="0">
              <a:latin typeface="微软雅黑" panose="020B0503020204020204" pitchFamily="34" charset="-122"/>
              <a:ea typeface="微软雅黑" panose="020B0503020204020204" pitchFamily="34" charset="-122"/>
              <a:sym typeface="Arial" panose="020B0604020202020204" pitchFamily="34" charset="0"/>
            </a:endParaRPr>
          </a:p>
          <a:p>
            <a:pPr marL="137160" indent="0" latinLnBrk="1">
              <a:defRPr/>
            </a:pPr>
            <a:r>
              <a:rPr lang="zh-CN" altLang="en-US" sz="1600" dirty="0">
                <a:latin typeface="微软雅黑" panose="020B0503020204020204" pitchFamily="34" charset="-122"/>
                <a:ea typeface="微软雅黑" panose="020B0503020204020204" pitchFamily="34" charset="-122"/>
              </a:rPr>
              <a:t>如：需求分析、方案设计、持续集成、代码静态</a:t>
            </a:r>
            <a:r>
              <a:rPr lang="en-US" altLang="zh-CN" sz="1600" dirty="0">
                <a:latin typeface="微软雅黑" panose="020B0503020204020204" pitchFamily="34" charset="-122"/>
                <a:ea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rPr>
              <a:t>动态检查、自动化测试</a:t>
            </a:r>
            <a:endParaRPr lang="en-US" altLang="zh-CN" sz="16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灯片编号占位符 49"/>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2.3.3 IT</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50" name="灯片编号占位符 49"/>
          <p:cNvSpPr>
            <a:spLocks noGrp="1"/>
          </p:cNvSpPr>
          <p:nvPr>
            <p:ph type="sldNum" sz="quarter" idx="12"/>
          </p:nvPr>
        </p:nvSpPr>
        <p:spPr/>
        <p:txBody>
          <a:bodyPr/>
          <a:lstStyle/>
          <a:p>
            <a:fld id="{3035ED93-17FC-4FE4-A1D1-0058140FE02A}" type="slidenum">
              <a:rPr lang="zh-CN" altLang="en-US" smtClean="0"/>
            </a:fld>
            <a:endParaRPr lang="zh-CN" altLang="en-US"/>
          </a:p>
        </p:txBody>
      </p:sp>
      <p:graphicFrame>
        <p:nvGraphicFramePr>
          <p:cNvPr id="53" name="图示 52"/>
          <p:cNvGraphicFramePr/>
          <p:nvPr/>
        </p:nvGraphicFramePr>
        <p:xfrm>
          <a:off x="1" y="1183588"/>
          <a:ext cx="5692462" cy="5397516"/>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4" name="TextBox 3"/>
          <p:cNvSpPr txBox="1"/>
          <p:nvPr>
            <p:custDataLst>
              <p:tags r:id="rId6"/>
            </p:custDataLst>
          </p:nvPr>
        </p:nvSpPr>
        <p:spPr>
          <a:xfrm>
            <a:off x="5692463" y="924008"/>
            <a:ext cx="6496362" cy="5952413"/>
          </a:xfrm>
          <a:prstGeom prst="rect">
            <a:avLst/>
          </a:prstGeom>
          <a:noFill/>
        </p:spPr>
        <p:txBody>
          <a:bodyPr wrap="square" lIns="91452" tIns="45727" rIns="91452" bIns="45727" rtlCol="0">
            <a:spAutoFit/>
          </a:bodyPr>
          <a:lstStyle/>
          <a:p>
            <a:pPr defTabSz="1219200" eaLnBrk="1" fontAlgn="auto" hangingPunct="1">
              <a:lnSpc>
                <a:spcPct val="160000"/>
              </a:lnSpc>
              <a:spcBef>
                <a:spcPts val="0"/>
              </a:spcBef>
              <a:spcAft>
                <a:spcPts val="0"/>
              </a:spcAft>
              <a:defRPr/>
            </a:pP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PBI</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：产品基本信息</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是各系统维护的基础；</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是各系统间对接、获取项目统一价值数据的基础；</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项目</a:t>
            </a:r>
            <a:r>
              <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&amp;</a:t>
            </a: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管道管理系统：集成了项目管理、需求管理系统、工时系统、测试用例库、缺陷管理、研发领评审会签过程及结论，等多个系统，实现项目信息的完整统一；</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产品数据管理系统：包含项目从立项开始的所有产品信息，如完整的技术评审过程、每个评审点的发布内容（含测试报告、质量评估报告、资料等）、每个补丁的发布及及链接等。</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是产品数据管理的承载者，向后实现和维护、服务系统的对接，保证产品数据信息的完整。</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rPr>
              <a:t>度量管理系统（完整的呈现产品树下每个项目的各个阶段、各类度量信息。并自动进行横向和纵向信息对比、自动触发预警）</a:t>
            </a: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endParaRPr lang="en-US" altLang="zh-CN" sz="1400" b="1"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a:p>
            <a:pPr defTabSz="1219200" eaLnBrk="1" fontAlgn="auto" hangingPunct="1">
              <a:lnSpc>
                <a:spcPct val="160000"/>
              </a:lnSpc>
              <a:spcBef>
                <a:spcPts val="0"/>
              </a:spcBef>
              <a:spcAft>
                <a:spcPts val="0"/>
              </a:spcAft>
              <a:defRPr/>
            </a:pPr>
            <a:r>
              <a:rPr lang="zh-CN" altLang="en-US" sz="1400" b="1" dirty="0">
                <a:solidFill>
                  <a:srgbClr val="00359E"/>
                </a:solidFill>
                <a:latin typeface="微软雅黑" panose="020B0503020204020204" pitchFamily="34" charset="-122"/>
                <a:ea typeface="微软雅黑" panose="020B0503020204020204" pitchFamily="34" charset="-122"/>
                <a:cs typeface="Arial" panose="020B0604020202020204" pitchFamily="34" charset="0"/>
              </a:rPr>
              <a:t>每个系统都是多领域打通</a:t>
            </a:r>
            <a:endParaRPr lang="en-US" altLang="zh-CN" sz="1400" b="1" dirty="0">
              <a:solidFill>
                <a:srgbClr val="00359E"/>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28997" y="230002"/>
            <a:ext cx="12220997" cy="702721"/>
            <a:chOff x="-21748" y="267494"/>
            <a:chExt cx="8694788" cy="527041"/>
          </a:xfrm>
        </p:grpSpPr>
        <p:sp>
          <p:nvSpPr>
            <p:cNvPr id="7"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8"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9"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2.4 </a:t>
            </a:r>
            <a:r>
              <a:rPr lang="zh-CN" altLang="en-US" sz="3200" b="1" dirty="0">
                <a:solidFill>
                  <a:schemeClr val="bg1"/>
                </a:solidFill>
                <a:latin typeface="微软雅黑" panose="020B0503020204020204" pitchFamily="34" charset="-122"/>
                <a:ea typeface="微软雅黑" panose="020B0503020204020204" pitchFamily="34" charset="-122"/>
              </a:rPr>
              <a:t>度量</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分析</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改进（完成</a:t>
            </a:r>
            <a:r>
              <a:rPr lang="en-US" altLang="zh-CN" sz="3200" b="1" dirty="0">
                <a:solidFill>
                  <a:schemeClr val="bg1"/>
                </a:solidFill>
                <a:latin typeface="微软雅黑" panose="020B0503020204020204" pitchFamily="34" charset="-122"/>
                <a:ea typeface="微软雅黑" panose="020B0503020204020204" pitchFamily="34" charset="-122"/>
              </a:rPr>
              <a:t>PDCA</a:t>
            </a:r>
            <a:r>
              <a:rPr lang="zh-CN" altLang="en-US" sz="3200" b="1" dirty="0">
                <a:solidFill>
                  <a:schemeClr val="bg1"/>
                </a:solidFill>
                <a:latin typeface="微软雅黑" panose="020B0503020204020204" pitchFamily="34" charset="-122"/>
                <a:ea typeface="微软雅黑" panose="020B0503020204020204" pitchFamily="34" charset="-122"/>
              </a:rPr>
              <a:t>的管理闭环）</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13" name="图示 12"/>
          <p:cNvGraphicFramePr/>
          <p:nvPr/>
        </p:nvGraphicFramePr>
        <p:xfrm>
          <a:off x="1903083" y="1892830"/>
          <a:ext cx="8256917" cy="2496277"/>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6" name="文本框 15"/>
          <p:cNvSpPr txBox="1"/>
          <p:nvPr/>
        </p:nvSpPr>
        <p:spPr>
          <a:xfrm>
            <a:off x="431371" y="4749145"/>
            <a:ext cx="11387271" cy="954300"/>
          </a:xfrm>
          <a:prstGeom prst="rect">
            <a:avLst/>
          </a:prstGeom>
          <a:noFill/>
        </p:spPr>
        <p:txBody>
          <a:bodyPr wrap="square" rtlCol="0">
            <a:spAutoFit/>
          </a:bodyPr>
          <a:lstStyle/>
          <a:p>
            <a:r>
              <a:rPr lang="zh-CN" altLang="en-US" sz="1865" dirty="0">
                <a:solidFill>
                  <a:schemeClr val="bg1">
                    <a:lumMod val="50000"/>
                  </a:schemeClr>
                </a:solidFill>
                <a:latin typeface="微软雅黑" panose="020B0503020204020204" pitchFamily="34" charset="-122"/>
                <a:ea typeface="微软雅黑" panose="020B0503020204020204" pitchFamily="34" charset="-122"/>
              </a:rPr>
              <a:t>度量、分析与改进是</a:t>
            </a:r>
            <a:r>
              <a:rPr lang="en-US" altLang="zh-CN" sz="1865" dirty="0">
                <a:solidFill>
                  <a:schemeClr val="bg1">
                    <a:lumMod val="50000"/>
                  </a:schemeClr>
                </a:solidFill>
                <a:latin typeface="微软雅黑" panose="020B0503020204020204" pitchFamily="34" charset="-122"/>
                <a:ea typeface="微软雅黑" panose="020B0503020204020204" pitchFamily="34" charset="-122"/>
              </a:rPr>
              <a:t>IPD</a:t>
            </a:r>
            <a:r>
              <a:rPr lang="zh-CN" altLang="en-US" sz="1865" dirty="0">
                <a:solidFill>
                  <a:schemeClr val="bg1">
                    <a:lumMod val="50000"/>
                  </a:schemeClr>
                </a:solidFill>
                <a:latin typeface="微软雅黑" panose="020B0503020204020204" pitchFamily="34" charset="-122"/>
                <a:ea typeface="微软雅黑" panose="020B0503020204020204" pitchFamily="34" charset="-122"/>
              </a:rPr>
              <a:t>管理体系</a:t>
            </a:r>
            <a:r>
              <a:rPr lang="en-US" altLang="zh-CN" sz="1865" dirty="0">
                <a:solidFill>
                  <a:schemeClr val="bg1">
                    <a:lumMod val="50000"/>
                  </a:schemeClr>
                </a:solidFill>
                <a:latin typeface="微软雅黑" panose="020B0503020204020204" pitchFamily="34" charset="-122"/>
                <a:ea typeface="微软雅黑" panose="020B0503020204020204" pitchFamily="34" charset="-122"/>
              </a:rPr>
              <a:t>PDCA</a:t>
            </a:r>
            <a:r>
              <a:rPr lang="zh-CN" altLang="en-US" sz="1865" dirty="0">
                <a:solidFill>
                  <a:schemeClr val="bg1">
                    <a:lumMod val="50000"/>
                  </a:schemeClr>
                </a:solidFill>
                <a:latin typeface="微软雅黑" panose="020B0503020204020204" pitchFamily="34" charset="-122"/>
                <a:ea typeface="微软雅黑" panose="020B0503020204020204" pitchFamily="34" charset="-122"/>
              </a:rPr>
              <a:t>闭环中重要的一环。度量、分析与改进的目的是验证产品、解决方案和服务是满足客户要求及业务目标，确保管理运作符合</a:t>
            </a:r>
            <a:r>
              <a:rPr lang="en-US" altLang="zh-CN" sz="1865" dirty="0">
                <a:solidFill>
                  <a:schemeClr val="bg1">
                    <a:lumMod val="50000"/>
                  </a:schemeClr>
                </a:solidFill>
                <a:latin typeface="微软雅黑" panose="020B0503020204020204" pitchFamily="34" charset="-122"/>
                <a:ea typeface="微软雅黑" panose="020B0503020204020204" pitchFamily="34" charset="-122"/>
              </a:rPr>
              <a:t>IPD</a:t>
            </a:r>
            <a:r>
              <a:rPr lang="zh-CN" altLang="en-US" sz="1865" dirty="0">
                <a:solidFill>
                  <a:schemeClr val="bg1">
                    <a:lumMod val="50000"/>
                  </a:schemeClr>
                </a:solidFill>
                <a:latin typeface="微软雅黑" panose="020B0503020204020204" pitchFamily="34" charset="-122"/>
                <a:ea typeface="微软雅黑" panose="020B0503020204020204" pitchFamily="34" charset="-122"/>
              </a:rPr>
              <a:t>的要求，保证</a:t>
            </a:r>
            <a:r>
              <a:rPr lang="en-US" altLang="zh-CN" sz="1865" dirty="0">
                <a:solidFill>
                  <a:schemeClr val="bg1">
                    <a:lumMod val="50000"/>
                  </a:schemeClr>
                </a:solidFill>
                <a:latin typeface="微软雅黑" panose="020B0503020204020204" pitchFamily="34" charset="-122"/>
                <a:ea typeface="微软雅黑" panose="020B0503020204020204" pitchFamily="34" charset="-122"/>
              </a:rPr>
              <a:t>IPD</a:t>
            </a:r>
            <a:r>
              <a:rPr lang="zh-CN" altLang="en-US" sz="1865" dirty="0">
                <a:solidFill>
                  <a:schemeClr val="bg1">
                    <a:lumMod val="50000"/>
                  </a:schemeClr>
                </a:solidFill>
                <a:latin typeface="微软雅黑" panose="020B0503020204020204" pitchFamily="34" charset="-122"/>
                <a:ea typeface="微软雅黑" panose="020B0503020204020204" pitchFamily="34" charset="-122"/>
              </a:rPr>
              <a:t>的适宜性、充分性、有效性和高效，并驱动公司持续改进。</a:t>
            </a:r>
            <a:endParaRPr lang="zh-CN" altLang="en-US" sz="1865"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3035ED93-17FC-4FE4-A1D1-0058140FE02A}" type="slidenum">
              <a:rPr lang="zh-CN" altLang="en-US" smtClean="0"/>
            </a:fld>
            <a:endParaRPr lang="zh-CN" alt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2.4.1 </a:t>
            </a:r>
            <a:r>
              <a:rPr lang="zh-CN" altLang="en-US" sz="3200" b="1" dirty="0">
                <a:solidFill>
                  <a:schemeClr val="bg1"/>
                </a:solidFill>
                <a:latin typeface="微软雅黑" panose="020B0503020204020204" pitchFamily="34" charset="-122"/>
                <a:ea typeface="微软雅黑" panose="020B0503020204020204" pitchFamily="34" charset="-122"/>
              </a:rPr>
              <a:t>度量</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分析</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改进</a:t>
            </a:r>
            <a:r>
              <a:rPr lang="zh-CN" altLang="en-US" sz="3200" b="1" dirty="0">
                <a:solidFill>
                  <a:srgbClr val="FF0000"/>
                </a:solidFill>
                <a:latin typeface="微软雅黑" panose="020B0503020204020204" pitchFamily="34" charset="-122"/>
                <a:ea typeface="微软雅黑" panose="020B0503020204020204" pitchFamily="34" charset="-122"/>
              </a:rPr>
              <a:t>管理控制系统</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45" name="灯片编号占位符 44"/>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41" name="文本框 40"/>
          <p:cNvSpPr txBox="1"/>
          <p:nvPr/>
        </p:nvSpPr>
        <p:spPr>
          <a:xfrm>
            <a:off x="479396" y="1000995"/>
            <a:ext cx="11473421" cy="839332"/>
          </a:xfrm>
          <a:prstGeom prst="rect">
            <a:avLst/>
          </a:prstGeom>
          <a:solidFill>
            <a:schemeClr val="bg1"/>
          </a:solidFill>
        </p:spPr>
        <p:txBody>
          <a:bodyPr wrap="square" rtlCol="0">
            <a:spAutoFit/>
          </a:bodyPr>
          <a:lstStyle>
            <a:defPPr>
              <a:defRPr lang="zh-CN"/>
            </a:defPPr>
            <a:lvl1pPr>
              <a:defRPr b="1"/>
            </a:lvl1pPr>
          </a:lstStyle>
          <a:p>
            <a:pPr>
              <a:lnSpc>
                <a:spcPct val="130000"/>
              </a:lnSpc>
              <a:spcBef>
                <a:spcPts val="800"/>
              </a:spcBef>
            </a:pPr>
            <a:r>
              <a:rPr lang="zh-CN" altLang="en-US" sz="1865" dirty="0">
                <a:latin typeface="微软雅黑" panose="020B0503020204020204" pitchFamily="34" charset="-122"/>
                <a:ea typeface="微软雅黑" panose="020B0503020204020204" pitchFamily="34" charset="-122"/>
              </a:rPr>
              <a:t>无法描述就无法度量，无法度量就无法管理。度量、分析与改进是要建立</a:t>
            </a:r>
            <a:r>
              <a:rPr lang="zh-CN" altLang="en-US" sz="1865" dirty="0">
                <a:solidFill>
                  <a:srgbClr val="FF0000"/>
                </a:solidFill>
                <a:latin typeface="微软雅黑" panose="020B0503020204020204" pitchFamily="34" charset="-122"/>
                <a:ea typeface="微软雅黑" panose="020B0503020204020204" pitchFamily="34" charset="-122"/>
              </a:rPr>
              <a:t>基于数据和事实的理性分析和科学管理</a:t>
            </a:r>
            <a:r>
              <a:rPr lang="zh-CN" altLang="en-US" sz="1865" dirty="0">
                <a:latin typeface="微软雅黑" panose="020B0503020204020204" pitchFamily="34" charset="-122"/>
                <a:ea typeface="微软雅黑" panose="020B0503020204020204" pitchFamily="34" charset="-122"/>
              </a:rPr>
              <a:t>控制系统，实现可预测的产品开发过程，促进业务能力的提升和持续改进，支持业务决策</a:t>
            </a:r>
            <a:endParaRPr lang="zh-CN" altLang="en-US" sz="1865" dirty="0">
              <a:latin typeface="微软雅黑" panose="020B0503020204020204" pitchFamily="34" charset="-122"/>
              <a:ea typeface="微软雅黑" panose="020B0503020204020204" pitchFamily="34" charset="-122"/>
            </a:endParaRPr>
          </a:p>
        </p:txBody>
      </p:sp>
      <p:sp>
        <p:nvSpPr>
          <p:cNvPr id="65" name="矩形 64"/>
          <p:cNvSpPr/>
          <p:nvPr/>
        </p:nvSpPr>
        <p:spPr>
          <a:xfrm>
            <a:off x="8256329" y="1988840"/>
            <a:ext cx="3696488" cy="22419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t"/>
          <a:lstStyle/>
          <a:p>
            <a:pPr>
              <a:spcBef>
                <a:spcPts val="800"/>
              </a:spcBef>
            </a:pPr>
            <a:r>
              <a:rPr lang="zh-CN" altLang="en-US" sz="1600" b="1" dirty="0">
                <a:solidFill>
                  <a:schemeClr val="tx1"/>
                </a:solidFill>
                <a:latin typeface="微软雅黑" panose="020B0503020204020204" pitchFamily="34" charset="-122"/>
                <a:ea typeface="微软雅黑" panose="020B0503020204020204" pitchFamily="34" charset="-122"/>
              </a:rPr>
              <a:t>度量</a:t>
            </a:r>
            <a:r>
              <a:rPr lang="en-US" altLang="zh-CN" sz="1600" b="1" dirty="0">
                <a:solidFill>
                  <a:schemeClr val="tx1"/>
                </a:solidFill>
                <a:latin typeface="微软雅黑" panose="020B0503020204020204" pitchFamily="34" charset="-122"/>
                <a:ea typeface="微软雅黑" panose="020B0503020204020204" pitchFamily="34" charset="-122"/>
              </a:rPr>
              <a:t>/</a:t>
            </a:r>
            <a:r>
              <a:rPr lang="zh-CN" altLang="en-US" sz="1600" b="1" dirty="0">
                <a:solidFill>
                  <a:schemeClr val="tx1"/>
                </a:solidFill>
                <a:latin typeface="微软雅黑" panose="020B0503020204020204" pitchFamily="34" charset="-122"/>
                <a:ea typeface="微软雅黑" panose="020B0503020204020204" pitchFamily="34" charset="-122"/>
              </a:rPr>
              <a:t>分析管理控制必要条件</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组织环境的不确定性</a:t>
            </a:r>
            <a:endParaRPr lang="en-US" altLang="zh-CN" sz="1600" dirty="0">
              <a:solidFill>
                <a:schemeClr val="tx1"/>
              </a:solidFill>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组织活动的复杂性</a:t>
            </a:r>
            <a:endParaRPr lang="en-US" altLang="zh-CN" sz="1600" dirty="0">
              <a:solidFill>
                <a:schemeClr val="tx1"/>
              </a:solidFill>
              <a:latin typeface="微软雅黑" panose="020B0503020204020204" pitchFamily="34" charset="-122"/>
              <a:ea typeface="微软雅黑" panose="020B0503020204020204" pitchFamily="34" charset="-122"/>
            </a:endParaRPr>
          </a:p>
          <a:p>
            <a:pPr marL="228600" indent="-228600">
              <a:spcBef>
                <a:spcPts val="800"/>
              </a:spcBef>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管理失误的不可避免性</a:t>
            </a:r>
            <a:endParaRPr lang="en-US" altLang="zh-CN" sz="1600" dirty="0">
              <a:solidFill>
                <a:schemeClr val="tx1"/>
              </a:solidFill>
              <a:latin typeface="微软雅黑" panose="020B0503020204020204" pitchFamily="34" charset="-122"/>
              <a:ea typeface="微软雅黑" panose="020B0503020204020204" pitchFamily="34" charset="-122"/>
            </a:endParaRPr>
          </a:p>
          <a:p>
            <a:pPr>
              <a:spcBef>
                <a:spcPts val="800"/>
              </a:spcBef>
            </a:pPr>
            <a:r>
              <a:rPr lang="zh-CN" altLang="en-US" sz="1600" dirty="0">
                <a:solidFill>
                  <a:schemeClr val="tx1"/>
                </a:solidFill>
                <a:latin typeface="微软雅黑" panose="020B0503020204020204" pitchFamily="34" charset="-122"/>
                <a:ea typeface="微软雅黑" panose="020B0503020204020204" pitchFamily="34" charset="-122"/>
              </a:rPr>
              <a:t>管理者需建立度量分析控制机制，以便自始至终地掌握实际情况，以确保预定目标的实现</a:t>
            </a:r>
            <a:endParaRPr lang="zh-CN" altLang="en-US" sz="1600" dirty="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8256329" y="4230824"/>
            <a:ext cx="3696488" cy="21890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4000" tIns="14400" rIns="24000" bIns="14400" rtlCol="0" anchor="t"/>
          <a:lstStyle/>
          <a:p>
            <a:pP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度量改进</a:t>
            </a:r>
            <a:endParaRPr lang="en-US" altLang="zh-CN" sz="1600" b="1" dirty="0">
              <a:solidFill>
                <a:schemeClr val="tx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建立并管理</a:t>
            </a:r>
            <a:r>
              <a:rPr lang="en-US" altLang="zh-CN" sz="1600" dirty="0">
                <a:solidFill>
                  <a:schemeClr val="tx1"/>
                </a:solidFill>
                <a:latin typeface="微软雅黑" panose="020B0503020204020204" pitchFamily="34" charset="-122"/>
                <a:ea typeface="微软雅黑" panose="020B0503020204020204" pitchFamily="34" charset="-122"/>
              </a:rPr>
              <a:t>IPD</a:t>
            </a:r>
            <a:r>
              <a:rPr lang="zh-CN" altLang="en-US" sz="1600" dirty="0">
                <a:solidFill>
                  <a:schemeClr val="tx1"/>
                </a:solidFill>
                <a:latin typeface="微软雅黑" panose="020B0503020204020204" pitchFamily="34" charset="-122"/>
                <a:ea typeface="微软雅黑" panose="020B0503020204020204" pitchFamily="34" charset="-122"/>
              </a:rPr>
              <a:t>能力基线，衡量自身</a:t>
            </a:r>
            <a:endParaRPr lang="en-US" altLang="zh-CN" sz="1600" dirty="0">
              <a:solidFill>
                <a:schemeClr val="tx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建立并应用</a:t>
            </a:r>
            <a:r>
              <a:rPr lang="en-US" altLang="zh-CN" sz="1600" dirty="0">
                <a:solidFill>
                  <a:schemeClr val="tx1"/>
                </a:solidFill>
                <a:latin typeface="微软雅黑" panose="020B0503020204020204" pitchFamily="34" charset="-122"/>
                <a:ea typeface="微软雅黑" panose="020B0503020204020204" pitchFamily="34" charset="-122"/>
              </a:rPr>
              <a:t>Benchmark</a:t>
            </a:r>
            <a:r>
              <a:rPr lang="zh-CN" altLang="en-US" sz="1600" dirty="0">
                <a:solidFill>
                  <a:schemeClr val="tx1"/>
                </a:solidFill>
                <a:latin typeface="微软雅黑" panose="020B0503020204020204" pitchFamily="34" charset="-122"/>
                <a:ea typeface="微软雅黑" panose="020B0503020204020204" pitchFamily="34" charset="-122"/>
              </a:rPr>
              <a:t>，对比差距</a:t>
            </a:r>
            <a:endParaRPr lang="en-US" altLang="zh-CN" sz="1600" dirty="0">
              <a:solidFill>
                <a:schemeClr val="tx1"/>
              </a:solidFill>
              <a:latin typeface="微软雅黑" panose="020B0503020204020204" pitchFamily="34" charset="-122"/>
              <a:ea typeface="微软雅黑" panose="020B0503020204020204" pitchFamily="34" charset="-122"/>
            </a:endParaRPr>
          </a:p>
          <a:p>
            <a:pPr marL="228600" indent="-228600">
              <a:lnSpc>
                <a:spcPct val="150000"/>
              </a:lnSpc>
              <a:buFont typeface="Arial" panose="020B0604020202020204" pitchFamily="34" charset="0"/>
              <a:buChar char="•"/>
            </a:pPr>
            <a:r>
              <a:rPr lang="zh-CN" altLang="en-US" sz="1600" dirty="0">
                <a:solidFill>
                  <a:schemeClr val="tx1"/>
                </a:solidFill>
                <a:latin typeface="微软雅黑" panose="020B0503020204020204" pitchFamily="34" charset="-122"/>
                <a:ea typeface="微软雅黑" panose="020B0503020204020204" pitchFamily="34" charset="-122"/>
              </a:rPr>
              <a:t>基于</a:t>
            </a:r>
            <a:r>
              <a:rPr lang="en-US" altLang="zh-CN" sz="1600" dirty="0">
                <a:solidFill>
                  <a:schemeClr val="tx1"/>
                </a:solidFill>
                <a:latin typeface="微软雅黑" panose="020B0503020204020204" pitchFamily="34" charset="-122"/>
                <a:ea typeface="微软雅黑" panose="020B0503020204020204" pitchFamily="34" charset="-122"/>
              </a:rPr>
              <a:t>IPD</a:t>
            </a:r>
            <a:r>
              <a:rPr lang="zh-CN" altLang="en-US" sz="1600" dirty="0">
                <a:solidFill>
                  <a:schemeClr val="tx1"/>
                </a:solidFill>
                <a:latin typeface="微软雅黑" panose="020B0503020204020204" pitchFamily="34" charset="-122"/>
                <a:ea typeface="微软雅黑" panose="020B0503020204020204" pitchFamily="34" charset="-122"/>
              </a:rPr>
              <a:t>能力基线，业界标杆</a:t>
            </a:r>
            <a:r>
              <a:rPr lang="en-US" altLang="zh-CN" sz="1600" dirty="0">
                <a:solidFill>
                  <a:schemeClr val="tx1"/>
                </a:solidFill>
                <a:latin typeface="微软雅黑" panose="020B0503020204020204" pitchFamily="34" charset="-122"/>
                <a:ea typeface="微软雅黑" panose="020B0503020204020204" pitchFamily="34" charset="-122"/>
              </a:rPr>
              <a:t>Benchmark</a:t>
            </a:r>
            <a:r>
              <a:rPr lang="zh-CN" altLang="en-US" sz="1600" dirty="0">
                <a:solidFill>
                  <a:schemeClr val="tx1"/>
                </a:solidFill>
                <a:latin typeface="微软雅黑" panose="020B0503020204020204" pitchFamily="34" charset="-122"/>
                <a:ea typeface="微软雅黑" panose="020B0503020204020204" pitchFamily="34" charset="-122"/>
              </a:rPr>
              <a:t>制定相应的改进目标和改进计划，</a:t>
            </a:r>
            <a:r>
              <a:rPr lang="zh-CN" altLang="en-US" sz="1600" b="1" dirty="0">
                <a:solidFill>
                  <a:srgbClr val="C00000"/>
                </a:solidFill>
                <a:latin typeface="微软雅黑" panose="020B0503020204020204" pitchFamily="34" charset="-122"/>
                <a:ea typeface="微软雅黑" panose="020B0503020204020204" pitchFamily="34" charset="-122"/>
              </a:rPr>
              <a:t>并落实</a:t>
            </a:r>
            <a:endParaRPr lang="zh-CN" altLang="en-US" sz="1600" b="1" dirty="0">
              <a:solidFill>
                <a:srgbClr val="C00000"/>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83838" y="1953765"/>
            <a:ext cx="7392821" cy="4466081"/>
            <a:chOff x="611560" y="1447047"/>
            <a:chExt cx="5544616" cy="3349561"/>
          </a:xfrm>
        </p:grpSpPr>
        <p:sp>
          <p:nvSpPr>
            <p:cNvPr id="38" name="矩形 37"/>
            <p:cNvSpPr/>
            <p:nvPr/>
          </p:nvSpPr>
          <p:spPr>
            <a:xfrm>
              <a:off x="611560" y="1447047"/>
              <a:ext cx="5544616" cy="3349561"/>
            </a:xfrm>
            <a:prstGeom prst="rect">
              <a:avLst/>
            </a:prstGeom>
            <a:noFill/>
            <a:ln>
              <a:solidFill>
                <a:schemeClr val="tx1"/>
              </a:solidFill>
              <a:prstDash val="solid"/>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endParaRPr lang="zh-CN" altLang="en-US" sz="1400">
                <a:latin typeface="微软雅黑" panose="020B0503020204020204" pitchFamily="34" charset="-122"/>
                <a:ea typeface="微软雅黑" panose="020B0503020204020204" pitchFamily="34" charset="-122"/>
              </a:endParaRPr>
            </a:p>
          </p:txBody>
        </p:sp>
        <p:sp>
          <p:nvSpPr>
            <p:cNvPr id="46" name="矩形 45"/>
            <p:cNvSpPr/>
            <p:nvPr/>
          </p:nvSpPr>
          <p:spPr>
            <a:xfrm>
              <a:off x="1564390" y="2259148"/>
              <a:ext cx="1154561" cy="394801"/>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预定状态</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（计划、标准）</a:t>
              </a:r>
              <a:endParaRPr lang="zh-CN" altLang="en-US" sz="1400" dirty="0">
                <a:latin typeface="微软雅黑" panose="020B0503020204020204" pitchFamily="34" charset="-122"/>
                <a:ea typeface="微软雅黑" panose="020B0503020204020204" pitchFamily="34" charset="-122"/>
              </a:endParaRPr>
            </a:p>
          </p:txBody>
        </p:sp>
        <p:sp>
          <p:nvSpPr>
            <p:cNvPr id="47" name="矩形 46"/>
            <p:cNvSpPr/>
            <p:nvPr/>
          </p:nvSpPr>
          <p:spPr>
            <a:xfrm>
              <a:off x="1564390" y="4290393"/>
              <a:ext cx="4375762" cy="427347"/>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控制对象</a:t>
              </a:r>
              <a:endParaRPr lang="en-US" altLang="zh-CN" sz="14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运行中的系统：项目、组织、过程、人员</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48" name="矩形 47"/>
            <p:cNvSpPr/>
            <p:nvPr/>
          </p:nvSpPr>
          <p:spPr>
            <a:xfrm>
              <a:off x="746076" y="2259148"/>
              <a:ext cx="405755" cy="387390"/>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en-US" altLang="zh-CN" sz="1400" dirty="0">
                  <a:solidFill>
                    <a:srgbClr val="FF0000"/>
                  </a:solidFill>
                  <a:latin typeface="微软雅黑" panose="020B0503020204020204" pitchFamily="34" charset="-122"/>
                  <a:ea typeface="微软雅黑" panose="020B0503020204020204" pitchFamily="34" charset="-122"/>
                </a:rPr>
                <a:t>KPI</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49" name="矩形 48"/>
            <p:cNvSpPr/>
            <p:nvPr/>
          </p:nvSpPr>
          <p:spPr>
            <a:xfrm>
              <a:off x="867389" y="1473354"/>
              <a:ext cx="5160980" cy="321988"/>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865" b="1" dirty="0">
                  <a:latin typeface="微软雅黑" panose="020B0503020204020204" pitchFamily="34" charset="-122"/>
                  <a:ea typeface="微软雅黑" panose="020B0503020204020204" pitchFamily="34" charset="-122"/>
                </a:rPr>
                <a:t>度量</a:t>
              </a:r>
              <a:r>
                <a:rPr lang="en-US" altLang="zh-CN" sz="1865" b="1" dirty="0">
                  <a:latin typeface="微软雅黑" panose="020B0503020204020204" pitchFamily="34" charset="-122"/>
                  <a:ea typeface="微软雅黑" panose="020B0503020204020204" pitchFamily="34" charset="-122"/>
                </a:rPr>
                <a:t>/</a:t>
              </a:r>
              <a:r>
                <a:rPr lang="zh-CN" altLang="en-US" sz="1865" b="1" dirty="0">
                  <a:latin typeface="微软雅黑" panose="020B0503020204020204" pitchFamily="34" charset="-122"/>
                  <a:ea typeface="微软雅黑" panose="020B0503020204020204" pitchFamily="34" charset="-122"/>
                </a:rPr>
                <a:t>分析</a:t>
              </a:r>
              <a:r>
                <a:rPr lang="en-US" altLang="zh-CN" sz="1865" b="1" dirty="0">
                  <a:latin typeface="微软雅黑" panose="020B0503020204020204" pitchFamily="34" charset="-122"/>
                  <a:ea typeface="微软雅黑" panose="020B0503020204020204" pitchFamily="34" charset="-122"/>
                </a:rPr>
                <a:t>/</a:t>
              </a:r>
              <a:r>
                <a:rPr lang="zh-CN" altLang="en-US" sz="1865" b="1" dirty="0">
                  <a:latin typeface="微软雅黑" panose="020B0503020204020204" pitchFamily="34" charset="-122"/>
                  <a:ea typeface="微软雅黑" panose="020B0503020204020204" pitchFamily="34" charset="-122"/>
                </a:rPr>
                <a:t>改进管理控制系统</a:t>
              </a:r>
              <a:endParaRPr lang="zh-CN" altLang="en-US" sz="1865" b="1" dirty="0">
                <a:latin typeface="微软雅黑" panose="020B0503020204020204" pitchFamily="34" charset="-122"/>
                <a:ea typeface="微软雅黑" panose="020B0503020204020204" pitchFamily="34" charset="-122"/>
              </a:endParaRPr>
            </a:p>
          </p:txBody>
        </p:sp>
        <p:sp>
          <p:nvSpPr>
            <p:cNvPr id="50" name="矩形 49"/>
            <p:cNvSpPr/>
            <p:nvPr/>
          </p:nvSpPr>
          <p:spPr>
            <a:xfrm>
              <a:off x="4562486" y="2259148"/>
              <a:ext cx="1377666" cy="394801"/>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实际状态参数</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（记录、报表、印象）</a:t>
              </a:r>
              <a:endParaRPr lang="zh-CN" altLang="en-US" sz="1400" dirty="0">
                <a:latin typeface="微软雅黑" panose="020B0503020204020204" pitchFamily="34" charset="-122"/>
                <a:ea typeface="微软雅黑" panose="020B0503020204020204" pitchFamily="34" charset="-122"/>
              </a:endParaRPr>
            </a:p>
          </p:txBody>
        </p:sp>
        <p:cxnSp>
          <p:nvCxnSpPr>
            <p:cNvPr id="54" name="直接箭头连接符 53"/>
            <p:cNvCxnSpPr/>
            <p:nvPr/>
          </p:nvCxnSpPr>
          <p:spPr>
            <a:xfrm flipH="1">
              <a:off x="5292080" y="2653949"/>
              <a:ext cx="0" cy="163457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46" idx="3"/>
              <a:endCxn id="61" idx="0"/>
            </p:cNvCxnSpPr>
            <p:nvPr/>
          </p:nvCxnSpPr>
          <p:spPr>
            <a:xfrm>
              <a:off x="2718951" y="2456549"/>
              <a:ext cx="900509" cy="443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stCxn id="50" idx="1"/>
              <a:endCxn id="61" idx="0"/>
            </p:cNvCxnSpPr>
            <p:nvPr/>
          </p:nvCxnSpPr>
          <p:spPr>
            <a:xfrm flipH="1">
              <a:off x="3619460" y="2456549"/>
              <a:ext cx="943026" cy="4437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61" idx="2"/>
              <a:endCxn id="62" idx="0"/>
            </p:cNvCxnSpPr>
            <p:nvPr/>
          </p:nvCxnSpPr>
          <p:spPr>
            <a:xfrm>
              <a:off x="3619460" y="3295102"/>
              <a:ext cx="0" cy="305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直接箭头连接符 57"/>
            <p:cNvCxnSpPr/>
            <p:nvPr/>
          </p:nvCxnSpPr>
          <p:spPr>
            <a:xfrm>
              <a:off x="3619460" y="4027776"/>
              <a:ext cx="0" cy="2626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a:stCxn id="48" idx="3"/>
              <a:endCxn id="46" idx="1"/>
            </p:cNvCxnSpPr>
            <p:nvPr/>
          </p:nvCxnSpPr>
          <p:spPr>
            <a:xfrm>
              <a:off x="1151831" y="2452843"/>
              <a:ext cx="412559" cy="3706"/>
            </a:xfrm>
            <a:prstGeom prst="straightConnector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肘形连接符 59"/>
            <p:cNvCxnSpPr>
              <a:stCxn id="67" idx="3"/>
              <a:endCxn id="46" idx="2"/>
            </p:cNvCxnSpPr>
            <p:nvPr/>
          </p:nvCxnSpPr>
          <p:spPr>
            <a:xfrm flipV="1">
              <a:off x="1429683" y="2653949"/>
              <a:ext cx="711988" cy="447028"/>
            </a:xfrm>
            <a:prstGeom prst="bentConnector2">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3033840" y="2900301"/>
              <a:ext cx="1171240" cy="394801"/>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参数比较分析</a:t>
              </a:r>
              <a:endParaRPr lang="en-US" altLang="zh-CN" sz="1400" dirty="0">
                <a:latin typeface="微软雅黑" panose="020B0503020204020204" pitchFamily="34" charset="-122"/>
                <a:ea typeface="微软雅黑" panose="020B0503020204020204" pitchFamily="34" charset="-122"/>
              </a:endParaRPr>
            </a:p>
            <a:p>
              <a:pPr algn="ct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差异及原因</a:t>
              </a:r>
              <a:r>
                <a:rPr lang="en-US" altLang="zh-CN"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62" name="矩形 61"/>
            <p:cNvSpPr/>
            <p:nvPr/>
          </p:nvSpPr>
          <p:spPr>
            <a:xfrm>
              <a:off x="3033840" y="3600429"/>
              <a:ext cx="1171240" cy="427347"/>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改进行为</a:t>
              </a:r>
              <a:endParaRPr lang="en-US" altLang="zh-CN" sz="1400" dirty="0">
                <a:latin typeface="微软雅黑" panose="020B0503020204020204" pitchFamily="34" charset="-122"/>
                <a:ea typeface="微软雅黑" panose="020B0503020204020204" pitchFamily="34" charset="-122"/>
              </a:endParaRPr>
            </a:p>
          </p:txBody>
        </p:sp>
        <p:cxnSp>
          <p:nvCxnSpPr>
            <p:cNvPr id="63" name="肘形连接符 62"/>
            <p:cNvCxnSpPr/>
            <p:nvPr/>
          </p:nvCxnSpPr>
          <p:spPr>
            <a:xfrm flipV="1">
              <a:off x="1444087" y="3184197"/>
              <a:ext cx="1604157" cy="0"/>
            </a:xfrm>
            <a:prstGeom prst="bentConnector3">
              <a:avLst>
                <a:gd name="adj1" fmla="val 50001"/>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flipH="1">
              <a:off x="1979712" y="2626376"/>
              <a:ext cx="0" cy="1636444"/>
            </a:xfrm>
            <a:prstGeom prst="straightConnector1">
              <a:avLst/>
            </a:prstGeom>
            <a:ln>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7" name="矩形 66"/>
            <p:cNvSpPr/>
            <p:nvPr/>
          </p:nvSpPr>
          <p:spPr>
            <a:xfrm>
              <a:off x="1023928" y="2907282"/>
              <a:ext cx="405755" cy="387390"/>
            </a:xfrm>
            <a:prstGeom prst="rect">
              <a:avLst/>
            </a:prstGeom>
            <a:solidFill>
              <a:schemeClr val="bg1"/>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400" dirty="0">
                  <a:latin typeface="微软雅黑" panose="020B0503020204020204" pitchFamily="34" charset="-122"/>
                  <a:ea typeface="微软雅黑" panose="020B0503020204020204" pitchFamily="34" charset="-122"/>
                </a:rPr>
                <a:t>能力基线</a:t>
              </a:r>
              <a:endParaRPr lang="zh-CN" altLang="en-US" sz="1400" dirty="0">
                <a:latin typeface="微软雅黑" panose="020B0503020204020204" pitchFamily="34" charset="-122"/>
                <a:ea typeface="微软雅黑" panose="020B0503020204020204" pitchFamily="34" charset="-122"/>
              </a:endParaRPr>
            </a:p>
          </p:txBody>
        </p:sp>
        <p:cxnSp>
          <p:nvCxnSpPr>
            <p:cNvPr id="68" name="肘形连接符 67"/>
            <p:cNvCxnSpPr>
              <a:stCxn id="47" idx="1"/>
              <a:endCxn id="48" idx="2"/>
            </p:cNvCxnSpPr>
            <p:nvPr/>
          </p:nvCxnSpPr>
          <p:spPr>
            <a:xfrm rot="10800000">
              <a:off x="948954" y="2646539"/>
              <a:ext cx="615436" cy="1857529"/>
            </a:xfrm>
            <a:prstGeom prst="bentConnector2">
              <a:avLst/>
            </a:prstGeom>
            <a:ln>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10" name="矩形 9"/>
          <p:cNvSpPr/>
          <p:nvPr/>
        </p:nvSpPr>
        <p:spPr>
          <a:xfrm>
            <a:off x="663193" y="2468894"/>
            <a:ext cx="7043057" cy="448001"/>
          </a:xfrm>
          <a:prstGeom prst="rect">
            <a:avLst/>
          </a:prstGeom>
          <a:solidFill>
            <a:srgbClr val="FFFFCC"/>
          </a:solidFill>
          <a:ln>
            <a:solidFill>
              <a:schemeClr val="tx1"/>
            </a:solidFill>
          </a:ln>
        </p:spPr>
        <p:style>
          <a:lnRef idx="1">
            <a:schemeClr val="accent1"/>
          </a:lnRef>
          <a:fillRef idx="2">
            <a:schemeClr val="accent1"/>
          </a:fillRef>
          <a:effectRef idx="1">
            <a:schemeClr val="accent1"/>
          </a:effectRef>
          <a:fontRef idx="minor">
            <a:schemeClr val="dk1"/>
          </a:fontRef>
        </p:style>
        <p:txBody>
          <a:bodyPr lIns="24000" tIns="14400" rIns="24000" bIns="14400" rtlCol="0" anchor="ctr"/>
          <a:lstStyle/>
          <a:p>
            <a:pPr algn="ctr"/>
            <a:r>
              <a:rPr lang="zh-CN" altLang="en-US" sz="1600" b="1" dirty="0">
                <a:latin typeface="微软雅黑" panose="020B0503020204020204" pitchFamily="34" charset="-122"/>
                <a:ea typeface="微软雅黑" panose="020B0503020204020204" pitchFamily="34" charset="-122"/>
              </a:rPr>
              <a:t>度量指标体系</a:t>
            </a:r>
            <a:endParaRPr lang="zh-CN" altLang="en-US" sz="16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2.4.1 </a:t>
            </a:r>
            <a:r>
              <a:rPr lang="zh-CN" altLang="en-US" sz="3200" b="1" dirty="0">
                <a:solidFill>
                  <a:schemeClr val="bg1"/>
                </a:solidFill>
                <a:latin typeface="微软雅黑" panose="020B0503020204020204" pitchFamily="34" charset="-122"/>
                <a:ea typeface="微软雅黑" panose="020B0503020204020204" pitchFamily="34" charset="-122"/>
              </a:rPr>
              <a:t>度量</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分析</a:t>
            </a:r>
            <a:r>
              <a:rPr lang="en-US" altLang="zh-CN" sz="3200" b="1" dirty="0">
                <a:solidFill>
                  <a:schemeClr val="bg1"/>
                </a:solidFill>
                <a:latin typeface="微软雅黑" panose="020B0503020204020204" pitchFamily="34" charset="-122"/>
                <a:ea typeface="微软雅黑" panose="020B0503020204020204" pitchFamily="34" charset="-122"/>
              </a:rPr>
              <a:t>/</a:t>
            </a:r>
            <a:r>
              <a:rPr lang="zh-CN" altLang="en-US" sz="3200" b="1" dirty="0">
                <a:solidFill>
                  <a:schemeClr val="bg1"/>
                </a:solidFill>
                <a:latin typeface="微软雅黑" panose="020B0503020204020204" pitchFamily="34" charset="-122"/>
                <a:ea typeface="微软雅黑" panose="020B0503020204020204" pitchFamily="34" charset="-122"/>
              </a:rPr>
              <a:t>改进</a:t>
            </a:r>
            <a:r>
              <a:rPr lang="zh-CN" altLang="en-US" sz="3200" b="1" dirty="0">
                <a:solidFill>
                  <a:srgbClr val="FF0000"/>
                </a:solidFill>
                <a:latin typeface="微软雅黑" panose="020B0503020204020204" pitchFamily="34" charset="-122"/>
                <a:ea typeface="微软雅黑" panose="020B0503020204020204" pitchFamily="34" charset="-122"/>
              </a:rPr>
              <a:t>管理控制对象</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186" name="灯片编号占位符 185"/>
          <p:cNvSpPr>
            <a:spLocks noGrp="1"/>
          </p:cNvSpPr>
          <p:nvPr>
            <p:ph type="sldNum" sz="quarter" idx="12"/>
          </p:nvPr>
        </p:nvSpPr>
        <p:spPr/>
        <p:txBody>
          <a:bodyPr/>
          <a:lstStyle/>
          <a:p>
            <a:fld id="{3035ED93-17FC-4FE4-A1D1-0058140FE02A}" type="slidenum">
              <a:rPr lang="zh-CN" altLang="en-US" smtClean="0"/>
            </a:fld>
            <a:endParaRPr lang="zh-CN" altLang="en-US"/>
          </a:p>
        </p:txBody>
      </p:sp>
      <p:grpSp>
        <p:nvGrpSpPr>
          <p:cNvPr id="84" name="Group 3"/>
          <p:cNvGrpSpPr/>
          <p:nvPr/>
        </p:nvGrpSpPr>
        <p:grpSpPr bwMode="auto">
          <a:xfrm>
            <a:off x="2831638" y="1412776"/>
            <a:ext cx="6528725" cy="5177707"/>
            <a:chOff x="915" y="785"/>
            <a:chExt cx="3634" cy="2882"/>
          </a:xfrm>
        </p:grpSpPr>
        <p:sp>
          <p:nvSpPr>
            <p:cNvPr id="85" name="Rectangle 4"/>
            <p:cNvSpPr>
              <a:spLocks noChangeArrowheads="1"/>
            </p:cNvSpPr>
            <p:nvPr/>
          </p:nvSpPr>
          <p:spPr bwMode="gray">
            <a:xfrm rot="-7829975">
              <a:off x="3098" y="2323"/>
              <a:ext cx="605" cy="121"/>
            </a:xfrm>
            <a:prstGeom prst="rect">
              <a:avLst/>
            </a:prstGeom>
            <a:gradFill rotWithShape="1">
              <a:gsLst>
                <a:gs pos="0">
                  <a:srgbClr val="454545"/>
                </a:gs>
                <a:gs pos="50000">
                  <a:srgbClr val="969696"/>
                </a:gs>
                <a:gs pos="100000">
                  <a:srgbClr val="454545"/>
                </a:gs>
              </a:gsLst>
              <a:lin ang="5400000" scaled="1"/>
            </a:gradFill>
            <a:ln w="9525" algn="ctr">
              <a:noFill/>
              <a:miter lim="800000"/>
            </a:ln>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sp>
          <p:nvSpPr>
            <p:cNvPr id="86" name="Rectangle 5"/>
            <p:cNvSpPr>
              <a:spLocks noChangeArrowheads="1"/>
            </p:cNvSpPr>
            <p:nvPr/>
          </p:nvSpPr>
          <p:spPr bwMode="gray">
            <a:xfrm rot="-743917">
              <a:off x="1845" y="2038"/>
              <a:ext cx="636" cy="109"/>
            </a:xfrm>
            <a:prstGeom prst="rect">
              <a:avLst/>
            </a:prstGeom>
            <a:gradFill rotWithShape="1">
              <a:gsLst>
                <a:gs pos="0">
                  <a:srgbClr val="454545"/>
                </a:gs>
                <a:gs pos="50000">
                  <a:srgbClr val="969696"/>
                </a:gs>
                <a:gs pos="100000">
                  <a:srgbClr val="454545"/>
                </a:gs>
              </a:gsLst>
              <a:lin ang="5400000" scaled="1"/>
            </a:gradFill>
            <a:ln w="9525" algn="ctr">
              <a:noFill/>
              <a:miter lim="800000"/>
            </a:ln>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grpSp>
          <p:nvGrpSpPr>
            <p:cNvPr id="87" name="Group 6"/>
            <p:cNvGrpSpPr/>
            <p:nvPr/>
          </p:nvGrpSpPr>
          <p:grpSpPr bwMode="auto">
            <a:xfrm>
              <a:off x="2436" y="1203"/>
              <a:ext cx="1014" cy="1169"/>
              <a:chOff x="2433" y="1234"/>
              <a:chExt cx="1014" cy="1169"/>
            </a:xfrm>
          </p:grpSpPr>
          <p:sp>
            <p:nvSpPr>
              <p:cNvPr id="103" name="Rectangle 7"/>
              <p:cNvSpPr>
                <a:spLocks noChangeArrowheads="1"/>
              </p:cNvSpPr>
              <p:nvPr/>
            </p:nvSpPr>
            <p:spPr bwMode="gray">
              <a:xfrm rot="-3205350">
                <a:off x="3175" y="1380"/>
                <a:ext cx="376" cy="83"/>
              </a:xfrm>
              <a:prstGeom prst="rect">
                <a:avLst/>
              </a:prstGeom>
              <a:gradFill rotWithShape="1">
                <a:gsLst>
                  <a:gs pos="0">
                    <a:srgbClr val="454545"/>
                  </a:gs>
                  <a:gs pos="50000">
                    <a:srgbClr val="969696"/>
                  </a:gs>
                  <a:gs pos="100000">
                    <a:srgbClr val="454545"/>
                  </a:gs>
                </a:gsLst>
                <a:lin ang="5400000" scaled="1"/>
              </a:gradFill>
              <a:ln w="9525" algn="ctr">
                <a:noFill/>
                <a:miter lim="800000"/>
              </a:ln>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grpSp>
            <p:nvGrpSpPr>
              <p:cNvPr id="104" name="Group 8"/>
              <p:cNvGrpSpPr/>
              <p:nvPr/>
            </p:nvGrpSpPr>
            <p:grpSpPr bwMode="auto">
              <a:xfrm>
                <a:off x="2433" y="1401"/>
                <a:ext cx="1014" cy="1002"/>
                <a:chOff x="2016" y="1920"/>
                <a:chExt cx="1680" cy="1680"/>
              </a:xfrm>
            </p:grpSpPr>
            <p:sp>
              <p:nvSpPr>
                <p:cNvPr id="106" name="Oval 9"/>
                <p:cNvSpPr>
                  <a:spLocks noChangeArrowheads="1"/>
                </p:cNvSpPr>
                <p:nvPr/>
              </p:nvSpPr>
              <p:spPr bwMode="gray">
                <a:xfrm>
                  <a:off x="2016" y="1920"/>
                  <a:ext cx="1680" cy="1680"/>
                </a:xfrm>
                <a:prstGeom prst="ellipse">
                  <a:avLst/>
                </a:prstGeom>
                <a:gradFill rotWithShape="1">
                  <a:gsLst>
                    <a:gs pos="0">
                      <a:srgbClr val="5CB1FE"/>
                    </a:gs>
                    <a:gs pos="100000">
                      <a:srgbClr val="5CB1FE">
                        <a:gamma/>
                        <a:shade val="24314"/>
                        <a:invGamma/>
                      </a:srgbClr>
                    </a:gs>
                  </a:gsLst>
                  <a:lin ang="5400000" scaled="1"/>
                </a:gradFill>
                <a:ln w="9525">
                  <a:noFill/>
                  <a:round/>
                </a:ln>
                <a:effectLst/>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sp>
              <p:nvSpPr>
                <p:cNvPr id="107" name="Freeform 10"/>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5CB1FE"/>
                    </a:gs>
                  </a:gsLst>
                  <a:lin ang="5400000" scaled="1"/>
                </a:gradFill>
                <a:ln w="0">
                  <a:noFill/>
                  <a:round/>
                </a:ln>
              </p:spPr>
              <p:txBody>
                <a:bodyP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grpSp>
          <p:sp>
            <p:nvSpPr>
              <p:cNvPr id="105" name="Text Box 11"/>
              <p:cNvSpPr txBox="1">
                <a:spLocks noChangeArrowheads="1"/>
              </p:cNvSpPr>
              <p:nvPr/>
            </p:nvSpPr>
            <p:spPr bwMode="gray">
              <a:xfrm>
                <a:off x="2586" y="1794"/>
                <a:ext cx="713" cy="348"/>
              </a:xfrm>
              <a:prstGeom prst="rect">
                <a:avLst/>
              </a:prstGeom>
              <a:noFill/>
              <a:ln w="9525">
                <a:noFill/>
                <a:miter lim="800000"/>
              </a:ln>
              <a:effectLst/>
            </p:spPr>
            <p:txBody>
              <a:bodyPr wrap="none">
                <a:spAutoFit/>
              </a:bodyPr>
              <a:lstStyle/>
              <a:p>
                <a:pPr algn="ctr" defTabSz="1219200">
                  <a:defRPr/>
                </a:pPr>
                <a:r>
                  <a:rPr lang="zh-CN" altLang="en-US" sz="2135" b="1"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项目度量</a:t>
                </a:r>
                <a:endParaRPr lang="en-US" altLang="zh-CN" sz="2135" b="1" kern="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r>
                  <a:rPr lang="zh-CN" altLang="en-US"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（项目</a:t>
                </a:r>
                <a:r>
                  <a:rPr lang="en-US" altLang="zh-CN"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KPI</a:t>
                </a:r>
                <a:r>
                  <a:rPr lang="zh-CN" altLang="en-US"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88" name="Group 12"/>
            <p:cNvGrpSpPr/>
            <p:nvPr/>
          </p:nvGrpSpPr>
          <p:grpSpPr bwMode="auto">
            <a:xfrm>
              <a:off x="3279" y="785"/>
              <a:ext cx="631" cy="543"/>
              <a:chOff x="3276" y="816"/>
              <a:chExt cx="631" cy="543"/>
            </a:xfrm>
          </p:grpSpPr>
          <p:grpSp>
            <p:nvGrpSpPr>
              <p:cNvPr id="99" name="Group 13"/>
              <p:cNvGrpSpPr/>
              <p:nvPr/>
            </p:nvGrpSpPr>
            <p:grpSpPr bwMode="auto">
              <a:xfrm>
                <a:off x="3321" y="816"/>
                <a:ext cx="549" cy="543"/>
                <a:chOff x="2016" y="1920"/>
                <a:chExt cx="1680" cy="1680"/>
              </a:xfrm>
            </p:grpSpPr>
            <p:sp>
              <p:nvSpPr>
                <p:cNvPr id="101" name="Oval 14"/>
                <p:cNvSpPr>
                  <a:spLocks noChangeArrowheads="1"/>
                </p:cNvSpPr>
                <p:nvPr/>
              </p:nvSpPr>
              <p:spPr bwMode="gray">
                <a:xfrm>
                  <a:off x="2016" y="1920"/>
                  <a:ext cx="1680" cy="1680"/>
                </a:xfrm>
                <a:prstGeom prst="ellipse">
                  <a:avLst/>
                </a:prstGeom>
                <a:gradFill rotWithShape="1">
                  <a:gsLst>
                    <a:gs pos="0">
                      <a:srgbClr val="FF6161"/>
                    </a:gs>
                    <a:gs pos="100000">
                      <a:srgbClr val="FF6161">
                        <a:gamma/>
                        <a:shade val="45490"/>
                        <a:invGamma/>
                      </a:srgbClr>
                    </a:gs>
                  </a:gsLst>
                  <a:lin ang="5400000" scaled="1"/>
                </a:gradFill>
                <a:ln w="9525">
                  <a:noFill/>
                  <a:round/>
                </a:ln>
                <a:effectLst/>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sp>
              <p:nvSpPr>
                <p:cNvPr id="102" name="Freeform 15"/>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6161"/>
                    </a:gs>
                  </a:gsLst>
                  <a:lin ang="5400000" scaled="1"/>
                </a:gradFill>
                <a:ln w="0">
                  <a:noFill/>
                  <a:round/>
                </a:ln>
              </p:spPr>
              <p:txBody>
                <a:bodyP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grpSp>
          <p:sp>
            <p:nvSpPr>
              <p:cNvPr id="100" name="Text Box 16"/>
              <p:cNvSpPr txBox="1">
                <a:spLocks noChangeArrowheads="1"/>
              </p:cNvSpPr>
              <p:nvPr/>
            </p:nvSpPr>
            <p:spPr bwMode="gray">
              <a:xfrm>
                <a:off x="3276" y="977"/>
                <a:ext cx="631" cy="303"/>
              </a:xfrm>
              <a:prstGeom prst="rect">
                <a:avLst/>
              </a:prstGeom>
              <a:noFill/>
              <a:ln w="9525" algn="ctr">
                <a:noFill/>
                <a:miter lim="800000"/>
              </a:ln>
              <a:effectLst/>
            </p:spPr>
            <p:txBody>
              <a:bodyPr wrap="none">
                <a:spAutoFit/>
              </a:bodyPr>
              <a:lstStyle/>
              <a:p>
                <a:pPr algn="ctr" defTabSz="1219200">
                  <a:defRPr/>
                </a:pPr>
                <a:r>
                  <a:rPr lang="zh-CN" altLang="en-US" sz="1600" b="1"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流程度量</a:t>
                </a:r>
                <a:endParaRPr lang="en-US" altLang="zh-CN" sz="1600" b="1" kern="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r>
                  <a:rPr lang="zh-CN" altLang="en-US"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（流程</a:t>
                </a:r>
                <a:r>
                  <a:rPr lang="en-US" altLang="zh-CN"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KPI</a:t>
                </a:r>
                <a:r>
                  <a:rPr lang="zh-CN" altLang="en-US"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1335" kern="0" dirty="0">
                  <a:solidFill>
                    <a:prstClr val="black"/>
                  </a:solidFill>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89" name="Group 17"/>
            <p:cNvGrpSpPr/>
            <p:nvPr/>
          </p:nvGrpSpPr>
          <p:grpSpPr bwMode="auto">
            <a:xfrm>
              <a:off x="915" y="1620"/>
              <a:ext cx="1099" cy="1128"/>
              <a:chOff x="912" y="1651"/>
              <a:chExt cx="1099" cy="1128"/>
            </a:xfrm>
          </p:grpSpPr>
          <p:grpSp>
            <p:nvGrpSpPr>
              <p:cNvPr id="95" name="Group 18"/>
              <p:cNvGrpSpPr/>
              <p:nvPr/>
            </p:nvGrpSpPr>
            <p:grpSpPr bwMode="auto">
              <a:xfrm>
                <a:off x="912" y="1651"/>
                <a:ext cx="1099" cy="1128"/>
                <a:chOff x="2016" y="1920"/>
                <a:chExt cx="1680" cy="1680"/>
              </a:xfrm>
            </p:grpSpPr>
            <p:sp>
              <p:nvSpPr>
                <p:cNvPr id="97" name="Oval 19"/>
                <p:cNvSpPr>
                  <a:spLocks noChangeArrowheads="1"/>
                </p:cNvSpPr>
                <p:nvPr/>
              </p:nvSpPr>
              <p:spPr bwMode="gray">
                <a:xfrm>
                  <a:off x="2016" y="1920"/>
                  <a:ext cx="1680" cy="1680"/>
                </a:xfrm>
                <a:prstGeom prst="ellipse">
                  <a:avLst/>
                </a:prstGeom>
                <a:gradFill rotWithShape="1">
                  <a:gsLst>
                    <a:gs pos="0">
                      <a:srgbClr val="FFC319"/>
                    </a:gs>
                    <a:gs pos="100000">
                      <a:srgbClr val="FFC319">
                        <a:gamma/>
                        <a:shade val="72549"/>
                        <a:invGamma/>
                      </a:srgbClr>
                    </a:gs>
                  </a:gsLst>
                  <a:lin ang="5400000" scaled="1"/>
                </a:gradFill>
                <a:ln w="9525">
                  <a:noFill/>
                  <a:round/>
                </a:ln>
                <a:effectLst/>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sp>
              <p:nvSpPr>
                <p:cNvPr id="98" name="Freeform 20"/>
                <p:cNvSpPr/>
                <p:nvPr/>
              </p:nvSpPr>
              <p:spPr bwMode="gray">
                <a:xfrm>
                  <a:off x="2208" y="1948"/>
                  <a:ext cx="1296" cy="634"/>
                </a:xfrm>
                <a:custGeom>
                  <a:avLst/>
                  <a:gdLst>
                    <a:gd name="T0" fmla="*/ 1228 w 1321"/>
                    <a:gd name="T1" fmla="*/ 283 h 712"/>
                    <a:gd name="T2" fmla="*/ 1244 w 1321"/>
                    <a:gd name="T3" fmla="*/ 313 h 712"/>
                    <a:gd name="T4" fmla="*/ 1247 w 1321"/>
                    <a:gd name="T5" fmla="*/ 339 h 712"/>
                    <a:gd name="T6" fmla="*/ 1242 w 1321"/>
                    <a:gd name="T7" fmla="*/ 364 h 712"/>
                    <a:gd name="T8" fmla="*/ 1225 w 1321"/>
                    <a:gd name="T9" fmla="*/ 388 h 712"/>
                    <a:gd name="T10" fmla="*/ 1201 w 1321"/>
                    <a:gd name="T11" fmla="*/ 409 h 712"/>
                    <a:gd name="T12" fmla="*/ 1170 w 1321"/>
                    <a:gd name="T13" fmla="*/ 427 h 712"/>
                    <a:gd name="T14" fmla="*/ 1129 w 1321"/>
                    <a:gd name="T15" fmla="*/ 443 h 712"/>
                    <a:gd name="T16" fmla="*/ 1083 w 1321"/>
                    <a:gd name="T17" fmla="*/ 459 h 712"/>
                    <a:gd name="T18" fmla="*/ 1031 w 1321"/>
                    <a:gd name="T19" fmla="*/ 471 h 712"/>
                    <a:gd name="T20" fmla="*/ 973 w 1321"/>
                    <a:gd name="T21" fmla="*/ 482 h 712"/>
                    <a:gd name="T22" fmla="*/ 913 w 1321"/>
                    <a:gd name="T23" fmla="*/ 490 h 712"/>
                    <a:gd name="T24" fmla="*/ 846 w 1321"/>
                    <a:gd name="T25" fmla="*/ 497 h 712"/>
                    <a:gd name="T26" fmla="*/ 778 w 1321"/>
                    <a:gd name="T27" fmla="*/ 501 h 712"/>
                    <a:gd name="T28" fmla="*/ 751 w 1321"/>
                    <a:gd name="T29" fmla="*/ 503 h 712"/>
                    <a:gd name="T30" fmla="*/ 449 w 1321"/>
                    <a:gd name="T31" fmla="*/ 503 h 712"/>
                    <a:gd name="T32" fmla="*/ 445 w 1321"/>
                    <a:gd name="T33" fmla="*/ 503 h 712"/>
                    <a:gd name="T34" fmla="*/ 386 w 1321"/>
                    <a:gd name="T35" fmla="*/ 500 h 712"/>
                    <a:gd name="T36" fmla="*/ 329 w 1321"/>
                    <a:gd name="T37" fmla="*/ 497 h 712"/>
                    <a:gd name="T38" fmla="*/ 275 w 1321"/>
                    <a:gd name="T39" fmla="*/ 492 h 712"/>
                    <a:gd name="T40" fmla="*/ 223 w 1321"/>
                    <a:gd name="T41" fmla="*/ 487 h 712"/>
                    <a:gd name="T42" fmla="*/ 176 w 1321"/>
                    <a:gd name="T43" fmla="*/ 478 h 712"/>
                    <a:gd name="T44" fmla="*/ 132 w 1321"/>
                    <a:gd name="T45" fmla="*/ 467 h 712"/>
                    <a:gd name="T46" fmla="*/ 96 w 1321"/>
                    <a:gd name="T47" fmla="*/ 458 h 712"/>
                    <a:gd name="T48" fmla="*/ 64 w 1321"/>
                    <a:gd name="T49" fmla="*/ 445 h 712"/>
                    <a:gd name="T50" fmla="*/ 36 w 1321"/>
                    <a:gd name="T51" fmla="*/ 429 h 712"/>
                    <a:gd name="T52" fmla="*/ 18 w 1321"/>
                    <a:gd name="T53" fmla="*/ 411 h 712"/>
                    <a:gd name="T54" fmla="*/ 6 w 1321"/>
                    <a:gd name="T55" fmla="*/ 391 h 712"/>
                    <a:gd name="T56" fmla="*/ 0 w 1321"/>
                    <a:gd name="T57" fmla="*/ 370 h 712"/>
                    <a:gd name="T58" fmla="*/ 0 w 1321"/>
                    <a:gd name="T59" fmla="*/ 367 h 712"/>
                    <a:gd name="T60" fmla="*/ 4 w 1321"/>
                    <a:gd name="T61" fmla="*/ 344 h 712"/>
                    <a:gd name="T62" fmla="*/ 16 w 1321"/>
                    <a:gd name="T63" fmla="*/ 315 h 712"/>
                    <a:gd name="T64" fmla="*/ 48 w 1321"/>
                    <a:gd name="T65" fmla="*/ 261 h 712"/>
                    <a:gd name="T66" fmla="*/ 88 w 1321"/>
                    <a:gd name="T67" fmla="*/ 211 h 712"/>
                    <a:gd name="T68" fmla="*/ 138 w 1321"/>
                    <a:gd name="T69" fmla="*/ 166 h 712"/>
                    <a:gd name="T70" fmla="*/ 192 w 1321"/>
                    <a:gd name="T71" fmla="*/ 125 h 712"/>
                    <a:gd name="T72" fmla="*/ 255 w 1321"/>
                    <a:gd name="T73" fmla="*/ 88 h 712"/>
                    <a:gd name="T74" fmla="*/ 323 w 1321"/>
                    <a:gd name="T75" fmla="*/ 58 h 712"/>
                    <a:gd name="T76" fmla="*/ 391 w 1321"/>
                    <a:gd name="T77" fmla="*/ 33 h 712"/>
                    <a:gd name="T78" fmla="*/ 470 w 1321"/>
                    <a:gd name="T79" fmla="*/ 15 h 712"/>
                    <a:gd name="T80" fmla="*/ 548 w 1321"/>
                    <a:gd name="T81" fmla="*/ 4 h 712"/>
                    <a:gd name="T82" fmla="*/ 630 w 1321"/>
                    <a:gd name="T83" fmla="*/ 0 h 712"/>
                    <a:gd name="T84" fmla="*/ 630 w 1321"/>
                    <a:gd name="T85" fmla="*/ 0 h 712"/>
                    <a:gd name="T86" fmla="*/ 717 w 1321"/>
                    <a:gd name="T87" fmla="*/ 4 h 712"/>
                    <a:gd name="T88" fmla="*/ 800 w 1321"/>
                    <a:gd name="T89" fmla="*/ 16 h 712"/>
                    <a:gd name="T90" fmla="*/ 880 w 1321"/>
                    <a:gd name="T91" fmla="*/ 37 h 712"/>
                    <a:gd name="T92" fmla="*/ 954 w 1321"/>
                    <a:gd name="T93" fmla="*/ 63 h 712"/>
                    <a:gd name="T94" fmla="*/ 1022 w 1321"/>
                    <a:gd name="T95" fmla="*/ 97 h 712"/>
                    <a:gd name="T96" fmla="*/ 1085 w 1321"/>
                    <a:gd name="T97" fmla="*/ 137 h 712"/>
                    <a:gd name="T98" fmla="*/ 1141 w 1321"/>
                    <a:gd name="T99" fmla="*/ 181 h 712"/>
                    <a:gd name="T100" fmla="*/ 1188 w 1321"/>
                    <a:gd name="T101" fmla="*/ 229 h 712"/>
                    <a:gd name="T102" fmla="*/ 1228 w 1321"/>
                    <a:gd name="T103" fmla="*/ 283 h 712"/>
                    <a:gd name="T104" fmla="*/ 1228 w 1321"/>
                    <a:gd name="T105" fmla="*/ 28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C319"/>
                    </a:gs>
                  </a:gsLst>
                  <a:lin ang="5400000" scaled="1"/>
                </a:gradFill>
                <a:ln w="0">
                  <a:noFill/>
                  <a:round/>
                </a:ln>
              </p:spPr>
              <p:txBody>
                <a:bodyP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grpSp>
          <p:sp>
            <p:nvSpPr>
              <p:cNvPr id="96" name="Text Box 21"/>
              <p:cNvSpPr txBox="1">
                <a:spLocks noChangeArrowheads="1"/>
              </p:cNvSpPr>
              <p:nvPr/>
            </p:nvSpPr>
            <p:spPr bwMode="gray">
              <a:xfrm>
                <a:off x="1105" y="2163"/>
                <a:ext cx="713" cy="348"/>
              </a:xfrm>
              <a:prstGeom prst="rect">
                <a:avLst/>
              </a:prstGeom>
              <a:noFill/>
              <a:ln w="9525">
                <a:noFill/>
                <a:miter lim="800000"/>
              </a:ln>
              <a:effectLst/>
            </p:spPr>
            <p:txBody>
              <a:bodyPr wrap="none">
                <a:spAutoFit/>
              </a:bodyPr>
              <a:lstStyle/>
              <a:p>
                <a:pPr algn="ctr" defTabSz="1219200">
                  <a:defRPr/>
                </a:pPr>
                <a:r>
                  <a:rPr lang="zh-CN" altLang="en-US" sz="2135" b="1"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组织度量</a:t>
                </a:r>
                <a:endParaRPr lang="en-US" altLang="zh-CN" sz="2135" b="1" kern="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algn="ctr" defTabSz="1219200">
                  <a:defRPr/>
                </a:pPr>
                <a:r>
                  <a:rPr lang="zh-CN" altLang="en-US"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（部门</a:t>
                </a:r>
                <a:r>
                  <a:rPr lang="en-US" altLang="zh-CN"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KPI</a:t>
                </a:r>
                <a:r>
                  <a:rPr lang="zh-CN" altLang="en-US"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en-US" altLang="zh-CN"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nvGrpSpPr>
            <p:cNvPr id="90" name="Group 22"/>
            <p:cNvGrpSpPr/>
            <p:nvPr/>
          </p:nvGrpSpPr>
          <p:grpSpPr bwMode="auto">
            <a:xfrm>
              <a:off x="3281" y="2414"/>
              <a:ext cx="1268" cy="1253"/>
              <a:chOff x="3278" y="2445"/>
              <a:chExt cx="1268" cy="1253"/>
            </a:xfrm>
          </p:grpSpPr>
          <p:grpSp>
            <p:nvGrpSpPr>
              <p:cNvPr id="91" name="Group 23"/>
              <p:cNvGrpSpPr/>
              <p:nvPr/>
            </p:nvGrpSpPr>
            <p:grpSpPr bwMode="auto">
              <a:xfrm>
                <a:off x="3278" y="2445"/>
                <a:ext cx="1268" cy="1253"/>
                <a:chOff x="2016" y="1920"/>
                <a:chExt cx="1680" cy="1680"/>
              </a:xfrm>
            </p:grpSpPr>
            <p:sp>
              <p:nvSpPr>
                <p:cNvPr id="93" name="Oval 24"/>
                <p:cNvSpPr>
                  <a:spLocks noChangeArrowheads="1"/>
                </p:cNvSpPr>
                <p:nvPr/>
              </p:nvSpPr>
              <p:spPr bwMode="gray">
                <a:xfrm>
                  <a:off x="2016" y="1920"/>
                  <a:ext cx="1680" cy="1680"/>
                </a:xfrm>
                <a:prstGeom prst="ellipse">
                  <a:avLst/>
                </a:prstGeom>
                <a:gradFill rotWithShape="1">
                  <a:gsLst>
                    <a:gs pos="0">
                      <a:srgbClr val="A8D02A"/>
                    </a:gs>
                    <a:gs pos="100000">
                      <a:srgbClr val="A8D02A">
                        <a:gamma/>
                        <a:shade val="54510"/>
                        <a:invGamma/>
                      </a:srgbClr>
                    </a:gs>
                  </a:gsLst>
                  <a:lin ang="5400000" scaled="1"/>
                </a:gradFill>
                <a:ln w="9525">
                  <a:noFill/>
                  <a:round/>
                </a:ln>
                <a:effectLst/>
              </p:spPr>
              <p:txBody>
                <a:bodyPr wrap="none" anchor="ct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sp>
              <p:nvSpPr>
                <p:cNvPr id="94" name="Freeform 25"/>
                <p:cNvSpPr/>
                <p:nvPr/>
              </p:nvSpPr>
              <p:spPr bwMode="gray">
                <a:xfrm>
                  <a:off x="2208" y="1948"/>
                  <a:ext cx="1296" cy="634"/>
                </a:xfrm>
                <a:custGeom>
                  <a:avLst/>
                  <a:gdLst/>
                  <a:ahLst/>
                  <a:cxnLst>
                    <a:cxn ang="0">
                      <a:pos x="1301" y="401"/>
                    </a:cxn>
                    <a:cxn ang="0">
                      <a:pos x="1317" y="442"/>
                    </a:cxn>
                    <a:cxn ang="0">
                      <a:pos x="1321" y="481"/>
                    </a:cxn>
                    <a:cxn ang="0">
                      <a:pos x="1315" y="516"/>
                    </a:cxn>
                    <a:cxn ang="0">
                      <a:pos x="1298" y="550"/>
                    </a:cxn>
                    <a:cxn ang="0">
                      <a:pos x="1272" y="579"/>
                    </a:cxn>
                    <a:cxn ang="0">
                      <a:pos x="1239" y="604"/>
                    </a:cxn>
                    <a:cxn ang="0">
                      <a:pos x="1196" y="628"/>
                    </a:cxn>
                    <a:cxn ang="0">
                      <a:pos x="1147" y="649"/>
                    </a:cxn>
                    <a:cxn ang="0">
                      <a:pos x="1092" y="667"/>
                    </a:cxn>
                    <a:cxn ang="0">
                      <a:pos x="1031" y="683"/>
                    </a:cxn>
                    <a:cxn ang="0">
                      <a:pos x="967" y="694"/>
                    </a:cxn>
                    <a:cxn ang="0">
                      <a:pos x="896" y="704"/>
                    </a:cxn>
                    <a:cxn ang="0">
                      <a:pos x="824" y="710"/>
                    </a:cxn>
                    <a:cxn ang="0">
                      <a:pos x="795" y="712"/>
                    </a:cxn>
                    <a:cxn ang="0">
                      <a:pos x="476" y="712"/>
                    </a:cxn>
                    <a:cxn ang="0">
                      <a:pos x="472" y="712"/>
                    </a:cxn>
                    <a:cxn ang="0">
                      <a:pos x="409" y="708"/>
                    </a:cxn>
                    <a:cxn ang="0">
                      <a:pos x="348" y="704"/>
                    </a:cxn>
                    <a:cxn ang="0">
                      <a:pos x="290" y="696"/>
                    </a:cxn>
                    <a:cxn ang="0">
                      <a:pos x="235" y="689"/>
                    </a:cxn>
                    <a:cxn ang="0">
                      <a:pos x="186" y="677"/>
                    </a:cxn>
                    <a:cxn ang="0">
                      <a:pos x="141" y="663"/>
                    </a:cxn>
                    <a:cxn ang="0">
                      <a:pos x="102" y="648"/>
                    </a:cxn>
                    <a:cxn ang="0">
                      <a:pos x="67" y="630"/>
                    </a:cxn>
                    <a:cxn ang="0">
                      <a:pos x="39" y="608"/>
                    </a:cxn>
                    <a:cxn ang="0">
                      <a:pos x="18" y="583"/>
                    </a:cxn>
                    <a:cxn ang="0">
                      <a:pos x="6" y="554"/>
                    </a:cxn>
                    <a:cxn ang="0">
                      <a:pos x="0" y="524"/>
                    </a:cxn>
                    <a:cxn ang="0">
                      <a:pos x="0" y="520"/>
                    </a:cxn>
                    <a:cxn ang="0">
                      <a:pos x="4" y="487"/>
                    </a:cxn>
                    <a:cxn ang="0">
                      <a:pos x="16" y="446"/>
                    </a:cxn>
                    <a:cxn ang="0">
                      <a:pos x="51" y="370"/>
                    </a:cxn>
                    <a:cxn ang="0">
                      <a:pos x="94" y="299"/>
                    </a:cxn>
                    <a:cxn ang="0">
                      <a:pos x="147" y="235"/>
                    </a:cxn>
                    <a:cxn ang="0">
                      <a:pos x="204" y="176"/>
                    </a:cxn>
                    <a:cxn ang="0">
                      <a:pos x="270" y="125"/>
                    </a:cxn>
                    <a:cxn ang="0">
                      <a:pos x="341" y="82"/>
                    </a:cxn>
                    <a:cxn ang="0">
                      <a:pos x="415" y="47"/>
                    </a:cxn>
                    <a:cxn ang="0">
                      <a:pos x="497" y="21"/>
                    </a:cxn>
                    <a:cxn ang="0">
                      <a:pos x="581" y="6"/>
                    </a:cxn>
                    <a:cxn ang="0">
                      <a:pos x="667" y="0"/>
                    </a:cxn>
                    <a:cxn ang="0">
                      <a:pos x="667" y="0"/>
                    </a:cxn>
                    <a:cxn ang="0">
                      <a:pos x="759" y="6"/>
                    </a:cxn>
                    <a:cxn ang="0">
                      <a:pos x="847" y="23"/>
                    </a:cxn>
                    <a:cxn ang="0">
                      <a:pos x="932" y="53"/>
                    </a:cxn>
                    <a:cxn ang="0">
                      <a:pos x="1010" y="90"/>
                    </a:cxn>
                    <a:cxn ang="0">
                      <a:pos x="1082" y="137"/>
                    </a:cxn>
                    <a:cxn ang="0">
                      <a:pos x="1149" y="194"/>
                    </a:cxn>
                    <a:cxn ang="0">
                      <a:pos x="1208" y="256"/>
                    </a:cxn>
                    <a:cxn ang="0">
                      <a:pos x="1258" y="325"/>
                    </a:cxn>
                    <a:cxn ang="0">
                      <a:pos x="1301" y="401"/>
                    </a:cxn>
                    <a:cxn ang="0">
                      <a:pos x="1301" y="401"/>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rgbClr val="A8D02A">
                        <a:gamma/>
                        <a:tint val="0"/>
                        <a:invGamma/>
                      </a:srgbClr>
                    </a:gs>
                    <a:gs pos="100000">
                      <a:srgbClr val="A8D02A"/>
                    </a:gs>
                  </a:gsLst>
                  <a:lin ang="5400000" scaled="1"/>
                </a:gradFill>
                <a:ln w="0">
                  <a:noFill/>
                  <a:prstDash val="solid"/>
                  <a:round/>
                </a:ln>
                <a:effectLst/>
              </p:spPr>
              <p:txBody>
                <a:bodyPr/>
                <a:lstStyle/>
                <a:p>
                  <a:pPr defTabSz="1219200" eaLnBrk="1" hangingPunct="1">
                    <a:defRPr/>
                  </a:pPr>
                  <a:endParaRPr lang="zh-CN" altLang="en-US" sz="2135" kern="0">
                    <a:solidFill>
                      <a:srgbClr val="000000"/>
                    </a:solidFill>
                    <a:latin typeface="微软雅黑" panose="020B0503020204020204" pitchFamily="34" charset="-122"/>
                    <a:ea typeface="微软雅黑" panose="020B0503020204020204" pitchFamily="34" charset="-122"/>
                  </a:endParaRPr>
                </a:p>
              </p:txBody>
            </p:sp>
          </p:grpSp>
          <p:sp>
            <p:nvSpPr>
              <p:cNvPr id="92" name="Text Box 26"/>
              <p:cNvSpPr txBox="1">
                <a:spLocks noChangeArrowheads="1"/>
              </p:cNvSpPr>
              <p:nvPr/>
            </p:nvSpPr>
            <p:spPr bwMode="gray">
              <a:xfrm>
                <a:off x="3576" y="2988"/>
                <a:ext cx="713" cy="348"/>
              </a:xfrm>
              <a:prstGeom prst="rect">
                <a:avLst/>
              </a:prstGeom>
              <a:noFill/>
              <a:ln w="9525">
                <a:noFill/>
                <a:miter lim="800000"/>
              </a:ln>
              <a:effectLst/>
            </p:spPr>
            <p:txBody>
              <a:bodyPr wrap="none">
                <a:spAutoFit/>
              </a:bodyPr>
              <a:lstStyle/>
              <a:p>
                <a:pPr algn="ctr" defTabSz="1219200">
                  <a:defRPr/>
                </a:pPr>
                <a:r>
                  <a:rPr lang="zh-CN" altLang="en-US" sz="2135" b="1"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个人度量</a:t>
                </a:r>
                <a:endParaRPr lang="en-US" altLang="zh-CN" sz="2135" b="1" kern="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lvl="0" algn="ctr" eaLnBrk="0" fontAlgn="base" hangingPunct="0">
                  <a:spcBef>
                    <a:spcPct val="0"/>
                  </a:spcBef>
                  <a:spcAft>
                    <a:spcPct val="0"/>
                  </a:spcAft>
                  <a:defRPr/>
                </a:pPr>
                <a:r>
                  <a:rPr lang="zh-CN" altLang="en-US"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（个人</a:t>
                </a:r>
                <a:r>
                  <a:rPr lang="en-US" altLang="zh-CN"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KPI</a:t>
                </a:r>
                <a:r>
                  <a:rPr lang="zh-CN" altLang="en-US"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rPr>
                  <a:t>）</a:t>
                </a:r>
                <a:endParaRPr lang="zh-CN" altLang="en-US" sz="1335" kern="0"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grpSp>
      </p:grpSp>
      <p:sp>
        <p:nvSpPr>
          <p:cNvPr id="4" name="文本框 3"/>
          <p:cNvSpPr txBox="1"/>
          <p:nvPr/>
        </p:nvSpPr>
        <p:spPr>
          <a:xfrm>
            <a:off x="7272289" y="3942055"/>
            <a:ext cx="662361" cy="379656"/>
          </a:xfrm>
          <a:prstGeom prst="rect">
            <a:avLst/>
          </a:prstGeom>
          <a:noFill/>
        </p:spPr>
        <p:txBody>
          <a:bodyPr wrap="none" rtlCol="0">
            <a:spAutoFit/>
          </a:bodyPr>
          <a:lstStyle/>
          <a:p>
            <a:r>
              <a:rPr lang="zh-CN" altLang="en-US" sz="1865" dirty="0">
                <a:solidFill>
                  <a:srgbClr val="0070C0"/>
                </a:solidFill>
                <a:latin typeface="微软雅黑" panose="020B0503020204020204" pitchFamily="34" charset="-122"/>
                <a:ea typeface="微软雅黑" panose="020B0503020204020204" pitchFamily="34" charset="-122"/>
              </a:rPr>
              <a:t>牵引</a:t>
            </a:r>
            <a:endParaRPr lang="zh-CN" altLang="en-US" sz="1865" dirty="0">
              <a:solidFill>
                <a:srgbClr val="0070C0"/>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11385" y="2137199"/>
            <a:ext cx="662361" cy="379656"/>
          </a:xfrm>
          <a:prstGeom prst="rect">
            <a:avLst/>
          </a:prstGeom>
          <a:noFill/>
        </p:spPr>
        <p:txBody>
          <a:bodyPr wrap="none" rtlCol="0">
            <a:spAutoFit/>
          </a:bodyPr>
          <a:lstStyle/>
          <a:p>
            <a:r>
              <a:rPr lang="zh-CN" altLang="en-US" sz="1865" dirty="0">
                <a:solidFill>
                  <a:srgbClr val="0070C0"/>
                </a:solidFill>
                <a:latin typeface="微软雅黑" panose="020B0503020204020204" pitchFamily="34" charset="-122"/>
                <a:ea typeface="微软雅黑" panose="020B0503020204020204" pitchFamily="34" charset="-122"/>
              </a:rPr>
              <a:t>支撑</a:t>
            </a:r>
            <a:endParaRPr lang="zh-CN" altLang="en-US" sz="1865" dirty="0">
              <a:solidFill>
                <a:srgbClr val="0070C0"/>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761337" y="3301089"/>
            <a:ext cx="662361" cy="379656"/>
          </a:xfrm>
          <a:prstGeom prst="rect">
            <a:avLst/>
          </a:prstGeom>
          <a:noFill/>
        </p:spPr>
        <p:txBody>
          <a:bodyPr wrap="none" rtlCol="0">
            <a:spAutoFit/>
          </a:bodyPr>
          <a:lstStyle/>
          <a:p>
            <a:r>
              <a:rPr lang="zh-CN" altLang="en-US" sz="1865" dirty="0">
                <a:solidFill>
                  <a:srgbClr val="0070C0"/>
                </a:solidFill>
                <a:latin typeface="微软雅黑" panose="020B0503020204020204" pitchFamily="34" charset="-122"/>
                <a:ea typeface="微软雅黑" panose="020B0503020204020204" pitchFamily="34" charset="-122"/>
              </a:rPr>
              <a:t>支撑</a:t>
            </a:r>
            <a:endParaRPr lang="zh-CN" altLang="en-US" sz="1865" dirty="0">
              <a:solidFill>
                <a:srgbClr val="0070C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idx="4294967295"/>
          </p:nvPr>
        </p:nvSpPr>
        <p:spPr>
          <a:xfrm>
            <a:off x="0" y="365125"/>
            <a:ext cx="10312400" cy="490538"/>
          </a:xfrm>
        </p:spPr>
        <p:txBody>
          <a:bodyPr>
            <a:normAutofit fontScale="90000"/>
          </a:bodyPr>
          <a:lstStyle/>
          <a:p>
            <a:r>
              <a:rPr lang="zh-CN" altLang="en-US" dirty="0">
                <a:solidFill>
                  <a:schemeClr val="bg1"/>
                </a:solidFill>
                <a:latin typeface="微软雅黑" panose="020B0503020204020204" pitchFamily="34" charset="-122"/>
                <a:ea typeface="微软雅黑" panose="020B0503020204020204" pitchFamily="34" charset="-122"/>
              </a:rPr>
              <a:t>相关的基础概念</a:t>
            </a:r>
            <a:endParaRPr lang="zh-CN" altLang="en-US" dirty="0">
              <a:solidFill>
                <a:schemeClr val="bg1"/>
              </a:solidFill>
              <a:latin typeface="微软雅黑" panose="020B0503020204020204" pitchFamily="34" charset="-122"/>
              <a:ea typeface="微软雅黑" panose="020B0503020204020204" pitchFamily="34" charset="-122"/>
            </a:endParaRPr>
          </a:p>
        </p:txBody>
      </p:sp>
      <p:graphicFrame>
        <p:nvGraphicFramePr>
          <p:cNvPr id="10" name="Object 4"/>
          <p:cNvGraphicFramePr>
            <a:graphicFrameLocks noGrp="1" noChangeAspect="1"/>
          </p:cNvGraphicFramePr>
          <p:nvPr>
            <p:ph sz="half" idx="4294967295"/>
          </p:nvPr>
        </p:nvGraphicFramePr>
        <p:xfrm>
          <a:off x="10013950" y="2336800"/>
          <a:ext cx="2178050" cy="3025775"/>
        </p:xfrm>
        <a:graphic>
          <a:graphicData uri="http://schemas.openxmlformats.org/presentationml/2006/ole">
            <mc:AlternateContent xmlns:mc="http://schemas.openxmlformats.org/markup-compatibility/2006">
              <mc:Choice xmlns:v="urn:schemas-microsoft-com:vml" Requires="v">
                <p:oleObj spid="_x0000_s3" name="绘图" r:id="rId1" imgW="883285" imgH="1226185" progId="">
                  <p:embed/>
                </p:oleObj>
              </mc:Choice>
              <mc:Fallback>
                <p:oleObj name="绘图" r:id="rId1" imgW="883285" imgH="1226185" progId="">
                  <p:embed/>
                  <p:pic>
                    <p:nvPicPr>
                      <p:cNvPr id="0" name="图片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950" y="2336800"/>
                        <a:ext cx="2178050" cy="302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Rectangle 3"/>
          <p:cNvSpPr txBox="1">
            <a:spLocks noChangeArrowheads="1"/>
          </p:cNvSpPr>
          <p:nvPr/>
        </p:nvSpPr>
        <p:spPr bwMode="auto">
          <a:xfrm>
            <a:off x="2171819" y="1399228"/>
            <a:ext cx="5903912"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996" tIns="45718" rIns="91436" bIns="45718" numCol="1" anchor="t" anchorCtr="0" compatLnSpc="1"/>
          <a:lstStyle>
            <a:lvl1pPr marL="341630" indent="-341630" algn="l" rtl="0" eaLnBrk="0" fontAlgn="t" hangingPunct="0">
              <a:lnSpc>
                <a:spcPct val="120000"/>
              </a:lnSpc>
              <a:spcBef>
                <a:spcPct val="20000"/>
              </a:spcBef>
              <a:spcAft>
                <a:spcPct val="0"/>
              </a:spcAft>
              <a:buClr>
                <a:schemeClr val="accent2"/>
              </a:buClr>
              <a:buBlip>
                <a:blip r:embed="rId3"/>
              </a:buBlip>
              <a:defRPr sz="2400">
                <a:solidFill>
                  <a:schemeClr val="tx1"/>
                </a:solidFill>
                <a:latin typeface="+mn-lt"/>
                <a:ea typeface="+mn-ea"/>
                <a:cs typeface="文鼎CS中等线"/>
              </a:defRPr>
            </a:lvl1pPr>
            <a:lvl2pPr marL="741680" indent="-284480" algn="l" rtl="0" eaLnBrk="0" fontAlgn="t" hangingPunct="0">
              <a:lnSpc>
                <a:spcPct val="120000"/>
              </a:lnSpc>
              <a:spcBef>
                <a:spcPct val="20000"/>
              </a:spcBef>
              <a:spcAft>
                <a:spcPct val="0"/>
              </a:spcAft>
              <a:buClr>
                <a:schemeClr val="accent2"/>
              </a:buClr>
              <a:buFont typeface="Arial" panose="020B0604020202020204" pitchFamily="34" charset="0"/>
              <a:buBlip>
                <a:blip r:embed="rId3"/>
              </a:buBlip>
              <a:defRPr sz="2000">
                <a:solidFill>
                  <a:schemeClr val="tx1"/>
                </a:solidFill>
                <a:latin typeface="+mn-lt"/>
                <a:ea typeface="+mn-ea"/>
                <a:cs typeface="文鼎CS中等线"/>
              </a:defRPr>
            </a:lvl2pPr>
            <a:lvl3pPr marL="1179830" indent="-26543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cs typeface="文鼎CS中等线"/>
              </a:defRPr>
            </a:lvl3pPr>
            <a:lvl4pPr marL="1637030" indent="-265430" algn="l" rtl="0" eaLnBrk="0" fontAlgn="t" hangingPunct="0">
              <a:lnSpc>
                <a:spcPct val="120000"/>
              </a:lnSpc>
              <a:spcBef>
                <a:spcPct val="20000"/>
              </a:spcBef>
              <a:spcAft>
                <a:spcPct val="0"/>
              </a:spcAft>
              <a:buClr>
                <a:schemeClr val="accent2"/>
              </a:buClr>
              <a:buFont typeface="Arial" panose="020B0604020202020204" pitchFamily="34" charset="0"/>
              <a:buBlip>
                <a:blip r:embed="rId3"/>
              </a:buBlip>
              <a:defRPr sz="2000">
                <a:solidFill>
                  <a:schemeClr val="tx1"/>
                </a:solidFill>
                <a:latin typeface="+mn-lt"/>
                <a:ea typeface="+mn-ea"/>
                <a:cs typeface="文鼎CS中等线"/>
              </a:defRPr>
            </a:lvl4pPr>
            <a:lvl5pPr marL="2094230" indent="-265430" algn="l" rtl="0" eaLnBrk="0" fontAlgn="t" hangingPunct="0">
              <a:lnSpc>
                <a:spcPct val="120000"/>
              </a:lnSpc>
              <a:spcBef>
                <a:spcPct val="20000"/>
              </a:spcBef>
              <a:spcAft>
                <a:spcPct val="0"/>
              </a:spcAft>
              <a:buClr>
                <a:schemeClr val="accent2"/>
              </a:buClr>
              <a:buBlip>
                <a:blip r:embed="rId3"/>
              </a:buBlip>
              <a:defRPr sz="2000">
                <a:solidFill>
                  <a:schemeClr val="tx1"/>
                </a:solidFill>
                <a:latin typeface="+mn-lt"/>
                <a:ea typeface="+mn-ea"/>
                <a:cs typeface="文鼎CS中等线"/>
              </a:defRPr>
            </a:lvl5pPr>
            <a:lvl6pPr marL="25527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6pPr>
            <a:lvl7pPr marL="30099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7pPr>
            <a:lvl8pPr marL="34671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8pPr>
            <a:lvl9pPr marL="3924300" indent="-266700" algn="l" rtl="0" fontAlgn="t">
              <a:lnSpc>
                <a:spcPct val="120000"/>
              </a:lnSpc>
              <a:spcBef>
                <a:spcPct val="20000"/>
              </a:spcBef>
              <a:spcAft>
                <a:spcPct val="0"/>
              </a:spcAft>
              <a:buClr>
                <a:schemeClr val="accent2"/>
              </a:buClr>
              <a:buBlip>
                <a:blip r:embed="rId3"/>
              </a:buBlip>
              <a:defRPr sz="2000">
                <a:solidFill>
                  <a:schemeClr val="tx1"/>
                </a:solidFill>
                <a:latin typeface="+mn-lt"/>
                <a:ea typeface="+mn-ea"/>
              </a:defRPr>
            </a:lvl9pPr>
          </a:lstStyle>
          <a:p>
            <a:pPr defTabSz="914400" eaLnBrk="1" hangingPunct="1"/>
            <a:r>
              <a:rPr lang="en-US" altLang="zh-CN" kern="0" dirty="0">
                <a:latin typeface="微软雅黑" panose="020B0503020204020204" pitchFamily="34" charset="-122"/>
                <a:ea typeface="微软雅黑" panose="020B0503020204020204" pitchFamily="34" charset="-122"/>
              </a:rPr>
              <a:t>CMM/CMMI</a:t>
            </a:r>
            <a:endParaRPr lang="en-US" altLang="zh-CN" kern="0" dirty="0">
              <a:latin typeface="微软雅黑" panose="020B0503020204020204" pitchFamily="34" charset="-122"/>
              <a:ea typeface="微软雅黑" panose="020B0503020204020204" pitchFamily="34" charset="-122"/>
            </a:endParaRPr>
          </a:p>
          <a:p>
            <a:pPr defTabSz="914400" eaLnBrk="1" hangingPunct="1"/>
            <a:r>
              <a:rPr lang="zh-CN" altLang="en-US" kern="0" dirty="0">
                <a:latin typeface="微软雅黑" panose="020B0503020204020204" pitchFamily="34" charset="-122"/>
                <a:ea typeface="微软雅黑" panose="020B0503020204020204" pitchFamily="34" charset="-122"/>
              </a:rPr>
              <a:t>敏捷</a:t>
            </a:r>
            <a:endParaRPr lang="en-US" altLang="zh-CN" kern="0" dirty="0">
              <a:latin typeface="微软雅黑" panose="020B0503020204020204" pitchFamily="34" charset="-122"/>
              <a:ea typeface="微软雅黑" panose="020B0503020204020204" pitchFamily="34" charset="-122"/>
            </a:endParaRPr>
          </a:p>
          <a:p>
            <a:pPr defTabSz="914400" eaLnBrk="1" hangingPunct="1"/>
            <a:r>
              <a:rPr lang="zh-CN" altLang="en-US" kern="0" dirty="0">
                <a:latin typeface="微软雅黑" panose="020B0503020204020204" pitchFamily="34" charset="-122"/>
                <a:ea typeface="微软雅黑" panose="020B0503020204020204" pitchFamily="34" charset="-122"/>
              </a:rPr>
              <a:t>迭代</a:t>
            </a:r>
            <a:endParaRPr lang="en-US" altLang="zh-CN" kern="0" dirty="0">
              <a:latin typeface="微软雅黑" panose="020B0503020204020204" pitchFamily="34" charset="-122"/>
              <a:ea typeface="微软雅黑" panose="020B0503020204020204" pitchFamily="34" charset="-122"/>
            </a:endParaRPr>
          </a:p>
          <a:p>
            <a:pPr defTabSz="914400" eaLnBrk="1" hangingPunct="1"/>
            <a:r>
              <a:rPr lang="en-US" altLang="zh-CN" kern="0" dirty="0">
                <a:latin typeface="微软雅黑" panose="020B0503020204020204" pitchFamily="34" charset="-122"/>
                <a:ea typeface="微软雅黑" panose="020B0503020204020204" pitchFamily="34" charset="-122"/>
              </a:rPr>
              <a:t>Scrum</a:t>
            </a:r>
            <a:endParaRPr lang="en-US" altLang="zh-CN" kern="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2.4.1 </a:t>
            </a:r>
            <a:r>
              <a:rPr lang="zh-CN" altLang="en-US" sz="3200" b="1" dirty="0">
                <a:solidFill>
                  <a:schemeClr val="bg1"/>
                </a:solidFill>
                <a:latin typeface="微软雅黑" panose="020B0503020204020204" pitchFamily="34" charset="-122"/>
                <a:ea typeface="微软雅黑" panose="020B0503020204020204" pitchFamily="34" charset="-122"/>
              </a:rPr>
              <a:t>项目级度量</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86" name="灯片编号占位符 185"/>
          <p:cNvSpPr>
            <a:spLocks noGrp="1"/>
          </p:cNvSpPr>
          <p:nvPr>
            <p:ph type="sldNum" sz="quarter" idx="12"/>
          </p:nvPr>
        </p:nvSpPr>
        <p:spPr/>
        <p:txBody>
          <a:bodyPr/>
          <a:lstStyle/>
          <a:p>
            <a:fld id="{3035ED93-17FC-4FE4-A1D1-0058140FE02A}" type="slidenum">
              <a:rPr lang="zh-CN" altLang="en-US" smtClean="0"/>
            </a:fld>
            <a:endParaRPr lang="zh-CN" altLang="en-US"/>
          </a:p>
        </p:txBody>
      </p:sp>
      <p:sp>
        <p:nvSpPr>
          <p:cNvPr id="187" name="文本框 186"/>
          <p:cNvSpPr txBox="1"/>
          <p:nvPr/>
        </p:nvSpPr>
        <p:spPr>
          <a:xfrm>
            <a:off x="335360" y="1054581"/>
            <a:ext cx="11617457" cy="379656"/>
          </a:xfrm>
          <a:prstGeom prst="rect">
            <a:avLst/>
          </a:prstGeom>
          <a:solidFill>
            <a:schemeClr val="bg1"/>
          </a:solidFill>
        </p:spPr>
        <p:txBody>
          <a:bodyPr wrap="square" rtlCol="0">
            <a:spAutoFit/>
          </a:bodyPr>
          <a:lstStyle>
            <a:defPPr>
              <a:defRPr lang="zh-CN"/>
            </a:defPPr>
            <a:lvl1pPr>
              <a:defRPr b="1"/>
            </a:lvl1pPr>
          </a:lstStyle>
          <a:p>
            <a:r>
              <a:rPr lang="en-US" altLang="zh-CN" sz="1865" dirty="0">
                <a:latin typeface="微软雅黑" panose="020B0503020204020204" pitchFamily="34" charset="-122"/>
                <a:ea typeface="微软雅黑" panose="020B0503020204020204" pitchFamily="34" charset="-122"/>
              </a:rPr>
              <a:t>PDT</a:t>
            </a:r>
            <a:r>
              <a:rPr lang="zh-CN" altLang="en-US" sz="1865" dirty="0">
                <a:latin typeface="微软雅黑" panose="020B0503020204020204" pitchFamily="34" charset="-122"/>
                <a:ea typeface="微软雅黑" panose="020B0503020204020204" pitchFamily="34" charset="-122"/>
              </a:rPr>
              <a:t>度量指标兼顾了项目合同的</a:t>
            </a:r>
            <a:r>
              <a:rPr lang="en-US" altLang="zh-CN" sz="1865" dirty="0">
                <a:latin typeface="微软雅黑" panose="020B0503020204020204" pitchFamily="34" charset="-122"/>
                <a:ea typeface="微软雅黑" panose="020B0503020204020204" pitchFamily="34" charset="-122"/>
              </a:rPr>
              <a:t>5</a:t>
            </a:r>
            <a:r>
              <a:rPr lang="zh-CN" altLang="en-US" sz="1865" dirty="0">
                <a:latin typeface="微软雅黑" panose="020B0503020204020204" pitchFamily="34" charset="-122"/>
                <a:ea typeface="微软雅黑" panose="020B0503020204020204" pitchFamily="34" charset="-122"/>
              </a:rPr>
              <a:t>个方面，是反映</a:t>
            </a:r>
            <a:r>
              <a:rPr lang="en-US" altLang="zh-CN" sz="1865" dirty="0">
                <a:latin typeface="微软雅黑" panose="020B0503020204020204" pitchFamily="34" charset="-122"/>
                <a:ea typeface="微软雅黑" panose="020B0503020204020204" pitchFamily="34" charset="-122"/>
              </a:rPr>
              <a:t>PDT</a:t>
            </a:r>
            <a:r>
              <a:rPr lang="zh-CN" altLang="en-US" sz="1865" dirty="0">
                <a:latin typeface="微软雅黑" panose="020B0503020204020204" pitchFamily="34" charset="-122"/>
                <a:ea typeface="微软雅黑" panose="020B0503020204020204" pitchFamily="34" charset="-122"/>
              </a:rPr>
              <a:t>运作的仪表盘，用于</a:t>
            </a:r>
            <a:r>
              <a:rPr lang="en-US" altLang="zh-CN" sz="1865" dirty="0">
                <a:latin typeface="微软雅黑" panose="020B0503020204020204" pitchFamily="34" charset="-122"/>
                <a:ea typeface="微软雅黑" panose="020B0503020204020204" pitchFamily="34" charset="-122"/>
              </a:rPr>
              <a:t>PDT</a:t>
            </a:r>
            <a:r>
              <a:rPr lang="zh-CN" altLang="en-US" sz="1865" dirty="0">
                <a:latin typeface="微软雅黑" panose="020B0503020204020204" pitchFamily="34" charset="-122"/>
                <a:ea typeface="微软雅黑" panose="020B0503020204020204" pitchFamily="34" charset="-122"/>
              </a:rPr>
              <a:t>内部监控和绩效评估</a:t>
            </a:r>
            <a:endParaRPr lang="zh-CN" altLang="en-US" sz="1865"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44693" y="2140658"/>
            <a:ext cx="8064896" cy="4803253"/>
          </a:xfrm>
          <a:prstGeom prst="rect">
            <a:avLst/>
          </a:prstGeom>
        </p:spPr>
      </p:pic>
      <p:pic>
        <p:nvPicPr>
          <p:cNvPr id="4" name="图片 3"/>
          <p:cNvPicPr>
            <a:picLocks noChangeAspect="1"/>
          </p:cNvPicPr>
          <p:nvPr/>
        </p:nvPicPr>
        <p:blipFill>
          <a:blip r:embed="rId2"/>
          <a:stretch>
            <a:fillRect/>
          </a:stretch>
        </p:blipFill>
        <p:spPr>
          <a:xfrm>
            <a:off x="5903980" y="1700810"/>
            <a:ext cx="6283329" cy="2550701"/>
          </a:xfrm>
          <a:prstGeom prst="rect">
            <a:avLst/>
          </a:prstGeom>
        </p:spPr>
      </p:pic>
      <p:grpSp>
        <p:nvGrpSpPr>
          <p:cNvPr id="3" name="组合 2"/>
          <p:cNvGrpSpPr/>
          <p:nvPr/>
        </p:nvGrpSpPr>
        <p:grpSpPr>
          <a:xfrm>
            <a:off x="6784738" y="4472869"/>
            <a:ext cx="4797662" cy="1883482"/>
            <a:chOff x="1835150" y="3573463"/>
            <a:chExt cx="6711950" cy="2663825"/>
          </a:xfrm>
        </p:grpSpPr>
        <p:sp>
          <p:nvSpPr>
            <p:cNvPr id="10" name="Rectangle 4"/>
            <p:cNvSpPr>
              <a:spLocks noChangeArrowheads="1"/>
            </p:cNvSpPr>
            <p:nvPr/>
          </p:nvSpPr>
          <p:spPr bwMode="auto">
            <a:xfrm>
              <a:off x="1835150" y="4149725"/>
              <a:ext cx="6269038" cy="2087563"/>
            </a:xfrm>
            <a:prstGeom prst="rect">
              <a:avLst/>
            </a:prstGeom>
            <a:noFill/>
            <a:ln w="9525">
              <a:noFill/>
              <a:miter lim="800000"/>
            </a:ln>
          </p:spPr>
          <p:txBody>
            <a:bodyPr/>
            <a:lstStyle/>
            <a:p>
              <a:pPr marL="342900" indent="-342900">
                <a:spcBef>
                  <a:spcPct val="40000"/>
                </a:spcBef>
                <a:buFont typeface="Wingdings" panose="05000000000000000000" pitchFamily="2" charset="2"/>
                <a:buNone/>
              </a:pPr>
              <a:r>
                <a:rPr lang="en-GB" sz="2000" dirty="0" err="1">
                  <a:solidFill>
                    <a:schemeClr val="accent2"/>
                  </a:solidFill>
                  <a:latin typeface="微软雅黑" panose="020B0503020204020204" pitchFamily="34" charset="-122"/>
                  <a:ea typeface="微软雅黑" panose="020B0503020204020204" pitchFamily="34" charset="-122"/>
                </a:rPr>
                <a:t>更好</a:t>
              </a:r>
              <a:endParaRPr lang="en-GB" sz="2000" dirty="0">
                <a:solidFill>
                  <a:schemeClr val="accent2"/>
                </a:solidFill>
                <a:latin typeface="微软雅黑" panose="020B0503020204020204" pitchFamily="34" charset="-122"/>
                <a:ea typeface="微软雅黑" panose="020B0503020204020204" pitchFamily="34" charset="-122"/>
              </a:endParaRPr>
            </a:p>
            <a:p>
              <a:pPr marL="342900" indent="-342900" algn="ctr">
                <a:spcBef>
                  <a:spcPct val="40000"/>
                </a:spcBef>
                <a:buFont typeface="Wingdings" panose="05000000000000000000" pitchFamily="2" charset="2"/>
                <a:buNone/>
              </a:pPr>
              <a:r>
                <a:rPr lang="en-GB" sz="2000" dirty="0" err="1">
                  <a:solidFill>
                    <a:schemeClr val="accent2"/>
                  </a:solidFill>
                  <a:latin typeface="微软雅黑" panose="020B0503020204020204" pitchFamily="34" charset="-122"/>
                  <a:ea typeface="微软雅黑" panose="020B0503020204020204" pitchFamily="34" charset="-122"/>
                </a:rPr>
                <a:t>更快</a:t>
              </a:r>
              <a:r>
                <a:rPr lang="en-GB" sz="2000" dirty="0">
                  <a:solidFill>
                    <a:schemeClr val="accent2"/>
                  </a:solidFill>
                  <a:latin typeface="微软雅黑" panose="020B0503020204020204" pitchFamily="34" charset="-122"/>
                  <a:ea typeface="微软雅黑" panose="020B0503020204020204" pitchFamily="34" charset="-122"/>
                </a:rPr>
                <a:t> </a:t>
              </a:r>
              <a:r>
                <a:rPr lang="en-GB" sz="2000" dirty="0">
                  <a:latin typeface="微软雅黑" panose="020B0503020204020204" pitchFamily="34" charset="-122"/>
                  <a:ea typeface="微软雅黑" panose="020B0503020204020204" pitchFamily="34" charset="-122"/>
                </a:rPr>
                <a:t> </a:t>
              </a:r>
              <a:endParaRPr lang="en-GB" sz="2000" dirty="0">
                <a:latin typeface="微软雅黑" panose="020B0503020204020204" pitchFamily="34" charset="-122"/>
                <a:ea typeface="微软雅黑" panose="020B0503020204020204" pitchFamily="34" charset="-122"/>
              </a:endParaRPr>
            </a:p>
            <a:p>
              <a:pPr marL="342900" indent="-342900" algn="r">
                <a:spcBef>
                  <a:spcPct val="40000"/>
                </a:spcBef>
                <a:buFont typeface="Wingdings" panose="05000000000000000000" pitchFamily="2" charset="2"/>
                <a:buNone/>
              </a:pPr>
              <a:r>
                <a:rPr lang="en-GB" sz="2000" dirty="0" err="1">
                  <a:solidFill>
                    <a:schemeClr val="accent2"/>
                  </a:solidFill>
                  <a:latin typeface="微软雅黑" panose="020B0503020204020204" pitchFamily="34" charset="-122"/>
                  <a:ea typeface="微软雅黑" panose="020B0503020204020204" pitchFamily="34" charset="-122"/>
                </a:rPr>
                <a:t>更省</a:t>
              </a:r>
              <a:endParaRPr lang="en-GB" sz="2000" dirty="0">
                <a:solidFill>
                  <a:schemeClr val="accent2"/>
                </a:solidFill>
                <a:latin typeface="微软雅黑" panose="020B0503020204020204" pitchFamily="34" charset="-122"/>
                <a:ea typeface="微软雅黑" panose="020B0503020204020204" pitchFamily="34" charset="-122"/>
              </a:endParaRPr>
            </a:p>
          </p:txBody>
        </p:sp>
        <p:graphicFrame>
          <p:nvGraphicFramePr>
            <p:cNvPr id="11" name="Object 2"/>
            <p:cNvGraphicFramePr>
              <a:graphicFrameLocks noChangeAspect="1"/>
            </p:cNvGraphicFramePr>
            <p:nvPr/>
          </p:nvGraphicFramePr>
          <p:xfrm>
            <a:off x="1835150" y="4799013"/>
            <a:ext cx="1658938" cy="1430337"/>
          </p:xfrm>
          <a:graphic>
            <a:graphicData uri="http://schemas.openxmlformats.org/presentationml/2006/ole">
              <mc:AlternateContent xmlns:mc="http://schemas.openxmlformats.org/markup-compatibility/2006">
                <mc:Choice xmlns:v="urn:schemas-microsoft-com:vml" Requires="v">
                  <p:oleObj spid="_x0000_s9" name="Clip" r:id="rId3" imgW="3729355" imgH="3934460" progId="">
                    <p:embed/>
                  </p:oleObj>
                </mc:Choice>
                <mc:Fallback>
                  <p:oleObj name="Clip" r:id="rId3" imgW="3729355" imgH="3934460" progId="">
                    <p:embed/>
                    <p:pic>
                      <p:nvPicPr>
                        <p:cNvPr id="0" name="图片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4799013"/>
                          <a:ext cx="1658938" cy="14303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3"/>
            <p:cNvGraphicFramePr>
              <a:graphicFrameLocks noChangeAspect="1"/>
            </p:cNvGraphicFramePr>
            <p:nvPr/>
          </p:nvGraphicFramePr>
          <p:xfrm>
            <a:off x="4572000" y="3573463"/>
            <a:ext cx="1658938" cy="1158875"/>
          </p:xfrm>
          <a:graphic>
            <a:graphicData uri="http://schemas.openxmlformats.org/presentationml/2006/ole">
              <mc:AlternateContent xmlns:mc="http://schemas.openxmlformats.org/markup-compatibility/2006">
                <mc:Choice xmlns:v="urn:schemas-microsoft-com:vml" Requires="v">
                  <p:oleObj spid="_x0000_s13" name="Clip" r:id="rId5" imgW="4349115" imgH="2889250" progId="">
                    <p:embed/>
                  </p:oleObj>
                </mc:Choice>
                <mc:Fallback>
                  <p:oleObj name="Clip" r:id="rId5" imgW="4349115" imgH="2889250" progId="">
                    <p:embed/>
                    <p:pic>
                      <p:nvPicPr>
                        <p:cNvPr id="0" name="图片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3573463"/>
                          <a:ext cx="1658938" cy="1158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4"/>
            <p:cNvGraphicFramePr>
              <a:graphicFrameLocks noChangeAspect="1"/>
            </p:cNvGraphicFramePr>
            <p:nvPr/>
          </p:nvGraphicFramePr>
          <p:xfrm>
            <a:off x="6948488" y="4365625"/>
            <a:ext cx="1598612" cy="804863"/>
          </p:xfrm>
          <a:graphic>
            <a:graphicData uri="http://schemas.openxmlformats.org/presentationml/2006/ole">
              <mc:AlternateContent xmlns:mc="http://schemas.openxmlformats.org/markup-compatibility/2006">
                <mc:Choice xmlns:v="urn:schemas-microsoft-com:vml" Requires="v">
                  <p:oleObj spid="_x0000_s15" name="Clip" r:id="rId7" imgW="3453130" imgH="2767330" progId="">
                    <p:embed/>
                  </p:oleObj>
                </mc:Choice>
                <mc:Fallback>
                  <p:oleObj name="Clip" r:id="rId7" imgW="3453130" imgH="2767330" progId="">
                    <p:embed/>
                    <p:pic>
                      <p:nvPicPr>
                        <p:cNvPr id="0" name="图片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48488" y="4365625"/>
                          <a:ext cx="1598612" cy="8048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2438474" y="836712"/>
            <a:ext cx="0" cy="5495478"/>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2230864" y="1098152"/>
            <a:ext cx="6198860" cy="424111"/>
            <a:chOff x="1825231" y="1052736"/>
            <a:chExt cx="6198860" cy="424111"/>
          </a:xfrm>
          <a:solidFill>
            <a:schemeClr val="bg1">
              <a:lumMod val="95000"/>
            </a:schemeClr>
          </a:solidFill>
        </p:grpSpPr>
        <p:sp>
          <p:nvSpPr>
            <p:cNvPr id="13" name="椭圆 12"/>
            <p:cNvSpPr/>
            <p:nvPr/>
          </p:nvSpPr>
          <p:spPr>
            <a:xfrm>
              <a:off x="1825231" y="1052736"/>
              <a:ext cx="400050" cy="398463"/>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2381000" y="1076737"/>
              <a:ext cx="5643091" cy="400110"/>
            </a:xfrm>
            <a:prstGeom prst="rect">
              <a:avLst/>
            </a:prstGeom>
            <a:grpFill/>
          </p:spPr>
          <p:txBody>
            <a:bodyPr wrap="square">
              <a:spAutoFit/>
            </a:bodyPr>
            <a:lstStyle/>
            <a:p>
              <a:pPr fontAlgn="auto">
                <a:spcBef>
                  <a:spcPts val="0"/>
                </a:spcBef>
                <a:spcAft>
                  <a:spcPts val="800"/>
                </a:spcAft>
                <a:defRPr/>
              </a:pPr>
              <a:r>
                <a:rPr lang="en-US" altLang="zh-CN" sz="2000" b="1" dirty="0">
                  <a:solidFill>
                    <a:schemeClr val="bg2">
                      <a:lumMod val="90000"/>
                    </a:schemeClr>
                  </a:solidFill>
                  <a:effectLst/>
                  <a:latin typeface="微软雅黑" panose="020B0503020204020204" pitchFamily="34" charset="-122"/>
                  <a:ea typeface="微软雅黑" panose="020B0503020204020204" pitchFamily="34" charset="-122"/>
                </a:rPr>
                <a:t>1.0  IPD</a:t>
              </a:r>
              <a:r>
                <a:rPr lang="zh-CN" altLang="en-US" sz="2000" b="1" dirty="0">
                  <a:solidFill>
                    <a:schemeClr val="bg2">
                      <a:lumMod val="90000"/>
                    </a:schemeClr>
                  </a:solidFill>
                  <a:effectLst/>
                  <a:latin typeface="微软雅黑" panose="020B0503020204020204" pitchFamily="34" charset="-122"/>
                  <a:ea typeface="微软雅黑" panose="020B0503020204020204" pitchFamily="34" charset="-122"/>
                </a:rPr>
                <a:t>基础</a:t>
              </a:r>
              <a:endParaRPr lang="zh-CN" altLang="en-US" sz="2000" b="1" dirty="0">
                <a:solidFill>
                  <a:schemeClr val="bg2">
                    <a:lumMod val="90000"/>
                  </a:schemeClr>
                </a:solidFill>
                <a:effectLst/>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810283" y="1528833"/>
            <a:ext cx="7912695" cy="406825"/>
            <a:chOff x="1818881" y="1805988"/>
            <a:chExt cx="7912695" cy="406825"/>
          </a:xfrm>
          <a:solidFill>
            <a:schemeClr val="bg1">
              <a:lumMod val="95000"/>
            </a:schemeClr>
          </a:solidFill>
        </p:grpSpPr>
        <p:sp>
          <p:nvSpPr>
            <p:cNvPr id="12" name="椭圆 11"/>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16"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latin typeface="微软雅黑" panose="020B0503020204020204" pitchFamily="34" charset="-122"/>
                  <a:ea typeface="微软雅黑" panose="020B0503020204020204" pitchFamily="34" charset="-122"/>
                </a:rPr>
                <a:t>1.1  IPD</a:t>
              </a:r>
              <a:r>
                <a:rPr lang="zh-CN" altLang="en-US" dirty="0">
                  <a:solidFill>
                    <a:schemeClr val="bg2">
                      <a:lumMod val="90000"/>
                    </a:schemeClr>
                  </a:solidFill>
                  <a:latin typeface="微软雅黑" panose="020B0503020204020204" pitchFamily="34" charset="-122"/>
                  <a:ea typeface="微软雅黑" panose="020B0503020204020204" pitchFamily="34" charset="-122"/>
                </a:rPr>
                <a:t>主业务流框架</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34" name="组合 33"/>
          <p:cNvGrpSpPr/>
          <p:nvPr/>
        </p:nvGrpSpPr>
        <p:grpSpPr>
          <a:xfrm>
            <a:off x="3810283" y="1969995"/>
            <a:ext cx="7912695" cy="406825"/>
            <a:chOff x="1818881" y="1805988"/>
            <a:chExt cx="7912695" cy="406825"/>
          </a:xfrm>
          <a:solidFill>
            <a:schemeClr val="bg1">
              <a:lumMod val="95000"/>
            </a:schemeClr>
          </a:solidFill>
        </p:grpSpPr>
        <p:sp>
          <p:nvSpPr>
            <p:cNvPr id="35" name="椭圆 34"/>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36"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latin typeface="微软雅黑" panose="020B0503020204020204" pitchFamily="34" charset="-122"/>
                  <a:ea typeface="微软雅黑" panose="020B0503020204020204" pitchFamily="34" charset="-122"/>
                </a:rPr>
                <a:t>1.2  </a:t>
              </a:r>
              <a:r>
                <a:rPr lang="zh-CN" altLang="en-US" dirty="0">
                  <a:solidFill>
                    <a:schemeClr val="bg2">
                      <a:lumMod val="90000"/>
                    </a:schemeClr>
                  </a:solidFill>
                  <a:latin typeface="微软雅黑" panose="020B0503020204020204" pitchFamily="34" charset="-122"/>
                  <a:ea typeface="微软雅黑" panose="020B0503020204020204" pitchFamily="34" charset="-122"/>
                </a:rPr>
                <a:t>理解</a:t>
              </a:r>
              <a:r>
                <a:rPr lang="en-US" altLang="zh-CN" dirty="0">
                  <a:solidFill>
                    <a:schemeClr val="bg2">
                      <a:lumMod val="90000"/>
                    </a:schemeClr>
                  </a:solidFill>
                  <a:latin typeface="微软雅黑" panose="020B0503020204020204" pitchFamily="34" charset="-122"/>
                  <a:ea typeface="微软雅黑" panose="020B0503020204020204" pitchFamily="34" charset="-122"/>
                </a:rPr>
                <a:t>IPD</a:t>
              </a:r>
              <a:r>
                <a:rPr lang="zh-CN" altLang="en-US" dirty="0">
                  <a:solidFill>
                    <a:schemeClr val="bg2">
                      <a:lumMod val="90000"/>
                    </a:schemeClr>
                  </a:solidFill>
                  <a:latin typeface="微软雅黑" panose="020B0503020204020204" pitchFamily="34" charset="-122"/>
                  <a:ea typeface="微软雅黑" panose="020B0503020204020204" pitchFamily="34" charset="-122"/>
                </a:rPr>
                <a:t>的核心思想</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sp>
        <p:nvSpPr>
          <p:cNvPr id="43" name="Rectangle 5"/>
          <p:cNvSpPr txBox="1">
            <a:spLocks noChangeArrowheads="1"/>
          </p:cNvSpPr>
          <p:nvPr/>
        </p:nvSpPr>
        <p:spPr>
          <a:xfrm>
            <a:off x="898087" y="124690"/>
            <a:ext cx="4532895" cy="927431"/>
          </a:xfrm>
          <a:prstGeom prst="rect">
            <a:avLst/>
          </a:prstGeom>
        </p:spPr>
        <p:txBody>
          <a:bodyPr/>
          <a:lst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2pPr>
            <a:lvl3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3pPr>
            <a:lvl4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4pPr>
            <a:lvl5pPr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Arial" panose="020B0604020202020204" pitchFamily="34" charset="0"/>
                <a:ea typeface="微软雅黑" panose="020B0503020204020204" pitchFamily="34" charset="-122"/>
              </a:defRPr>
            </a:lvl9pPr>
          </a:lstStyle>
          <a:p>
            <a:pPr algn="l" fontAlgn="auto">
              <a:lnSpc>
                <a:spcPct val="150000"/>
              </a:lnSpc>
              <a:spcBef>
                <a:spcPts val="0"/>
              </a:spcBef>
              <a:spcAft>
                <a:spcPts val="0"/>
              </a:spcAft>
              <a:defRPr/>
            </a:pPr>
            <a:r>
              <a:rPr lang="zh-CN" altLang="en-US" sz="3200" b="1" spc="400" dirty="0">
                <a:effectLst>
                  <a:reflection stA="23000" endPos="65000" dist="50800" dir="5400000" sy="-100000" algn="bl" rotWithShape="0"/>
                </a:effectLst>
                <a:latin typeface="微软雅黑" panose="020B0503020204020204" pitchFamily="34" charset="-122"/>
                <a:ea typeface="微软雅黑" panose="020B0503020204020204" pitchFamily="34" charset="-122"/>
                <a:cs typeface="+mn-cs"/>
              </a:rPr>
              <a:t>目录</a:t>
            </a:r>
            <a:endParaRPr lang="en-US" altLang="zh-CN" sz="3200" b="1" spc="400" dirty="0">
              <a:effectLst>
                <a:reflection stA="23000" endPos="65000" dist="50800" dir="5400000" sy="-100000" algn="bl" rotWithShape="0"/>
              </a:effectLst>
              <a:latin typeface="微软雅黑" panose="020B0503020204020204" pitchFamily="34" charset="-122"/>
              <a:ea typeface="微软雅黑" panose="020B0503020204020204" pitchFamily="34" charset="-122"/>
              <a:cs typeface="+mn-cs"/>
            </a:endParaRPr>
          </a:p>
        </p:txBody>
      </p:sp>
      <p:grpSp>
        <p:nvGrpSpPr>
          <p:cNvPr id="47" name="组合 46"/>
          <p:cNvGrpSpPr/>
          <p:nvPr/>
        </p:nvGrpSpPr>
        <p:grpSpPr>
          <a:xfrm>
            <a:off x="2230864" y="2400765"/>
            <a:ext cx="6198860" cy="424111"/>
            <a:chOff x="1825231" y="1052736"/>
            <a:chExt cx="6198860" cy="424111"/>
          </a:xfrm>
          <a:solidFill>
            <a:schemeClr val="bg1">
              <a:lumMod val="95000"/>
            </a:schemeClr>
          </a:solidFill>
        </p:grpSpPr>
        <p:sp>
          <p:nvSpPr>
            <p:cNvPr id="48" name="椭圆 47"/>
            <p:cNvSpPr/>
            <p:nvPr/>
          </p:nvSpPr>
          <p:spPr>
            <a:xfrm>
              <a:off x="1825231" y="1052736"/>
              <a:ext cx="400050" cy="398463"/>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2381000" y="1076737"/>
              <a:ext cx="5643091" cy="400110"/>
            </a:xfrm>
            <a:prstGeom prst="rect">
              <a:avLst/>
            </a:prstGeom>
            <a:grpFill/>
          </p:spPr>
          <p:txBody>
            <a:bodyPr wrap="square">
              <a:spAutoFit/>
            </a:bodyPr>
            <a:lstStyle/>
            <a:p>
              <a:pPr fontAlgn="auto">
                <a:spcBef>
                  <a:spcPts val="0"/>
                </a:spcBef>
                <a:spcAft>
                  <a:spcPts val="800"/>
                </a:spcAft>
                <a:defRPr/>
              </a:pPr>
              <a:r>
                <a:rPr lang="en-US" altLang="zh-CN" sz="2000" b="1" dirty="0">
                  <a:solidFill>
                    <a:schemeClr val="bg2">
                      <a:lumMod val="90000"/>
                    </a:schemeClr>
                  </a:solidFill>
                  <a:effectLst/>
                  <a:latin typeface="微软雅黑" panose="020B0503020204020204" pitchFamily="34" charset="-122"/>
                  <a:ea typeface="微软雅黑" panose="020B0503020204020204" pitchFamily="34" charset="-122"/>
                </a:rPr>
                <a:t>2.0  </a:t>
              </a:r>
              <a:r>
                <a:rPr lang="zh-CN" altLang="en-US" sz="2000" b="1" dirty="0">
                  <a:solidFill>
                    <a:schemeClr val="bg2">
                      <a:lumMod val="90000"/>
                    </a:schemeClr>
                  </a:solidFill>
                  <a:latin typeface="微软雅黑" panose="020B0503020204020204" pitchFamily="34" charset="-122"/>
                  <a:ea typeface="微软雅黑" panose="020B0503020204020204" pitchFamily="34" charset="-122"/>
                </a:rPr>
                <a:t>基于</a:t>
              </a:r>
              <a:r>
                <a:rPr lang="en-US" altLang="zh-CN" sz="2000" b="1" dirty="0">
                  <a:solidFill>
                    <a:schemeClr val="bg2">
                      <a:lumMod val="90000"/>
                    </a:schemeClr>
                  </a:solidFill>
                  <a:latin typeface="微软雅黑" panose="020B0503020204020204" pitchFamily="34" charset="-122"/>
                  <a:ea typeface="微软雅黑" panose="020B0503020204020204" pitchFamily="34" charset="-122"/>
                </a:rPr>
                <a:t>ISO9000</a:t>
              </a:r>
              <a:r>
                <a:rPr lang="zh-CN" altLang="en-US" sz="2000" b="1" dirty="0">
                  <a:solidFill>
                    <a:schemeClr val="bg2">
                      <a:lumMod val="90000"/>
                    </a:schemeClr>
                  </a:solidFill>
                  <a:latin typeface="微软雅黑" panose="020B0503020204020204" pitchFamily="34" charset="-122"/>
                  <a:ea typeface="微软雅黑" panose="020B0503020204020204" pitchFamily="34" charset="-122"/>
                </a:rPr>
                <a:t>的</a:t>
              </a:r>
              <a:r>
                <a:rPr lang="en-US" altLang="zh-CN" sz="2000" b="1" dirty="0">
                  <a:solidFill>
                    <a:schemeClr val="bg2">
                      <a:lumMod val="90000"/>
                    </a:schemeClr>
                  </a:solidFill>
                  <a:latin typeface="微软雅黑" panose="020B0503020204020204" pitchFamily="34" charset="-122"/>
                  <a:ea typeface="微软雅黑" panose="020B0503020204020204" pitchFamily="34" charset="-122"/>
                </a:rPr>
                <a:t>IPD</a:t>
              </a:r>
              <a:r>
                <a:rPr lang="zh-CN" altLang="en-US" sz="2000" b="1" dirty="0">
                  <a:solidFill>
                    <a:schemeClr val="bg2">
                      <a:lumMod val="90000"/>
                    </a:schemeClr>
                  </a:solidFill>
                  <a:latin typeface="微软雅黑" panose="020B0503020204020204" pitchFamily="34" charset="-122"/>
                  <a:ea typeface="微软雅黑" panose="020B0503020204020204" pitchFamily="34" charset="-122"/>
                </a:rPr>
                <a:t>流程管理体系</a:t>
              </a:r>
              <a:endParaRPr lang="zh-CN" altLang="en-US" sz="2000" b="1"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50" name="组合 49"/>
          <p:cNvGrpSpPr/>
          <p:nvPr/>
        </p:nvGrpSpPr>
        <p:grpSpPr>
          <a:xfrm>
            <a:off x="3810283" y="2803736"/>
            <a:ext cx="7912695" cy="406825"/>
            <a:chOff x="1818881" y="1805988"/>
            <a:chExt cx="7912695" cy="406825"/>
          </a:xfrm>
          <a:solidFill>
            <a:schemeClr val="bg1">
              <a:lumMod val="95000"/>
            </a:schemeClr>
          </a:solidFill>
        </p:grpSpPr>
        <p:sp>
          <p:nvSpPr>
            <p:cNvPr id="51" name="椭圆 50"/>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52"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effectLst/>
                  <a:latin typeface="微软雅黑" panose="020B0503020204020204" pitchFamily="34" charset="-122"/>
                  <a:ea typeface="微软雅黑" panose="020B0503020204020204" pitchFamily="34" charset="-122"/>
                </a:rPr>
                <a:t>2.1  </a:t>
              </a:r>
              <a:r>
                <a:rPr lang="zh-CN" altLang="en-US" dirty="0">
                  <a:solidFill>
                    <a:schemeClr val="bg2">
                      <a:lumMod val="90000"/>
                    </a:schemeClr>
                  </a:solidFill>
                  <a:latin typeface="微软雅黑" panose="020B0503020204020204" pitchFamily="34" charset="-122"/>
                  <a:ea typeface="微软雅黑" panose="020B0503020204020204" pitchFamily="34" charset="-122"/>
                </a:rPr>
                <a:t>产品实现（流程）</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3810283" y="3211289"/>
            <a:ext cx="7912695" cy="406825"/>
            <a:chOff x="1818881" y="1805988"/>
            <a:chExt cx="7912695" cy="406825"/>
          </a:xfrm>
          <a:solidFill>
            <a:schemeClr val="bg1">
              <a:lumMod val="95000"/>
            </a:schemeClr>
          </a:solidFill>
        </p:grpSpPr>
        <p:sp>
          <p:nvSpPr>
            <p:cNvPr id="54" name="椭圆 53"/>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55"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effectLst/>
                  <a:latin typeface="微软雅黑" panose="020B0503020204020204" pitchFamily="34" charset="-122"/>
                  <a:ea typeface="微软雅黑" panose="020B0503020204020204" pitchFamily="34" charset="-122"/>
                </a:rPr>
                <a:t>2.2  </a:t>
              </a:r>
              <a:r>
                <a:rPr lang="zh-CN" altLang="en-US" dirty="0">
                  <a:solidFill>
                    <a:schemeClr val="bg2">
                      <a:lumMod val="90000"/>
                    </a:schemeClr>
                  </a:solidFill>
                  <a:latin typeface="微软雅黑" panose="020B0503020204020204" pitchFamily="34" charset="-122"/>
                  <a:ea typeface="微软雅黑" panose="020B0503020204020204" pitchFamily="34" charset="-122"/>
                </a:rPr>
                <a:t>管理职责</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56" name="组合 55"/>
          <p:cNvGrpSpPr/>
          <p:nvPr/>
        </p:nvGrpSpPr>
        <p:grpSpPr>
          <a:xfrm>
            <a:off x="3810283" y="3618842"/>
            <a:ext cx="7912695" cy="406825"/>
            <a:chOff x="1818881" y="1805988"/>
            <a:chExt cx="7912695" cy="406825"/>
          </a:xfrm>
          <a:solidFill>
            <a:schemeClr val="bg1">
              <a:lumMod val="95000"/>
            </a:schemeClr>
          </a:solidFill>
        </p:grpSpPr>
        <p:sp>
          <p:nvSpPr>
            <p:cNvPr id="57" name="椭圆 56"/>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58"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effectLst/>
                  <a:latin typeface="微软雅黑" panose="020B0503020204020204" pitchFamily="34" charset="-122"/>
                  <a:ea typeface="微软雅黑" panose="020B0503020204020204" pitchFamily="34" charset="-122"/>
                </a:rPr>
                <a:t>2.3  </a:t>
              </a:r>
              <a:r>
                <a:rPr lang="zh-CN" altLang="en-US" dirty="0">
                  <a:solidFill>
                    <a:schemeClr val="bg2">
                      <a:lumMod val="90000"/>
                    </a:schemeClr>
                  </a:solidFill>
                  <a:effectLst/>
                  <a:latin typeface="微软雅黑" panose="020B0503020204020204" pitchFamily="34" charset="-122"/>
                  <a:ea typeface="微软雅黑" panose="020B0503020204020204" pitchFamily="34" charset="-122"/>
                </a:rPr>
                <a:t>资源管理</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2230864" y="4400938"/>
            <a:ext cx="6198860" cy="424111"/>
            <a:chOff x="1825231" y="1052736"/>
            <a:chExt cx="6198860" cy="424111"/>
          </a:xfrm>
        </p:grpSpPr>
        <p:sp>
          <p:nvSpPr>
            <p:cNvPr id="60" name="椭圆 59"/>
            <p:cNvSpPr/>
            <p:nvPr/>
          </p:nvSpPr>
          <p:spPr>
            <a:xfrm>
              <a:off x="1825231" y="1052736"/>
              <a:ext cx="400050" cy="398463"/>
            </a:xfrm>
            <a:prstGeom prst="ellipse">
              <a:avLst/>
            </a:prstGeom>
            <a:solidFill>
              <a:srgbClr val="FFC000"/>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1" name="矩形 60"/>
            <p:cNvSpPr/>
            <p:nvPr/>
          </p:nvSpPr>
          <p:spPr>
            <a:xfrm>
              <a:off x="2381000" y="1076737"/>
              <a:ext cx="5643091" cy="400110"/>
            </a:xfrm>
            <a:prstGeom prst="rect">
              <a:avLst/>
            </a:prstGeom>
          </p:spPr>
          <p:txBody>
            <a:bodyPr wrap="square">
              <a:spAutoFit/>
            </a:bodyPr>
            <a:lstStyle/>
            <a:p>
              <a:pPr fontAlgn="auto">
                <a:spcBef>
                  <a:spcPts val="0"/>
                </a:spcBef>
                <a:spcAft>
                  <a:spcPts val="800"/>
                </a:spcAft>
                <a:defRPr/>
              </a:pPr>
              <a:r>
                <a:rPr lang="en-US" altLang="zh-CN" sz="2000" b="1" dirty="0">
                  <a:solidFill>
                    <a:schemeClr val="tx1">
                      <a:lumMod val="85000"/>
                      <a:lumOff val="15000"/>
                    </a:schemeClr>
                  </a:solidFill>
                  <a:effectLst/>
                  <a:latin typeface="微软雅黑" panose="020B0503020204020204" pitchFamily="34" charset="-122"/>
                  <a:ea typeface="微软雅黑" panose="020B0503020204020204" pitchFamily="34" charset="-122"/>
                </a:rPr>
                <a:t>3.0  </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IPD</a:t>
              </a: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方法下研发质量管理交流</a:t>
              </a:r>
              <a:r>
                <a:rPr lang="en-US" altLang="zh-CN" sz="2000" b="1"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3810283" y="4026395"/>
            <a:ext cx="7912695" cy="406825"/>
            <a:chOff x="1818881" y="1805988"/>
            <a:chExt cx="7912695" cy="406825"/>
          </a:xfrm>
          <a:solidFill>
            <a:schemeClr val="bg1">
              <a:lumMod val="95000"/>
            </a:schemeClr>
          </a:solidFill>
        </p:grpSpPr>
        <p:sp>
          <p:nvSpPr>
            <p:cNvPr id="41" name="椭圆 40"/>
            <p:cNvSpPr/>
            <p:nvPr/>
          </p:nvSpPr>
          <p:spPr>
            <a:xfrm>
              <a:off x="1818881" y="1805988"/>
              <a:ext cx="400050" cy="400050"/>
            </a:xfrm>
            <a:prstGeom prst="ellipse">
              <a:avLst/>
            </a:prstGeom>
            <a:grp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chemeClr val="bg2">
                    <a:lumMod val="90000"/>
                  </a:schemeClr>
                </a:solidFill>
                <a:latin typeface="微软雅黑" panose="020B0503020204020204" pitchFamily="34" charset="-122"/>
                <a:ea typeface="微软雅黑" panose="020B0503020204020204" pitchFamily="34" charset="-122"/>
              </a:endParaRPr>
            </a:p>
          </p:txBody>
        </p:sp>
        <p:sp>
          <p:nvSpPr>
            <p:cNvPr id="42" name="标题 1"/>
            <p:cNvSpPr txBox="1"/>
            <p:nvPr/>
          </p:nvSpPr>
          <p:spPr>
            <a:xfrm>
              <a:off x="2374650" y="1812703"/>
              <a:ext cx="7356926" cy="400110"/>
            </a:xfrm>
            <a:prstGeom prst="rect">
              <a:avLst/>
            </a:prstGeom>
            <a:grpFill/>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solidFill>
                    <a:schemeClr val="bg2">
                      <a:lumMod val="90000"/>
                    </a:schemeClr>
                  </a:solidFill>
                  <a:effectLst/>
                  <a:latin typeface="微软雅黑" panose="020B0503020204020204" pitchFamily="34" charset="-122"/>
                  <a:ea typeface="微软雅黑" panose="020B0503020204020204" pitchFamily="34" charset="-122"/>
                </a:rPr>
                <a:t>2.4  </a:t>
              </a:r>
              <a:r>
                <a:rPr lang="zh-CN" altLang="en-US" dirty="0">
                  <a:solidFill>
                    <a:schemeClr val="bg2">
                      <a:lumMod val="90000"/>
                    </a:schemeClr>
                  </a:solidFill>
                  <a:effectLst/>
                  <a:latin typeface="微软雅黑" panose="020B0503020204020204" pitchFamily="34" charset="-122"/>
                  <a:ea typeface="微软雅黑" panose="020B0503020204020204" pitchFamily="34" charset="-122"/>
                </a:rPr>
                <a:t>度量分析与改进</a:t>
              </a:r>
              <a:endParaRPr lang="zh-CN" altLang="en-US" dirty="0">
                <a:solidFill>
                  <a:schemeClr val="bg2">
                    <a:lumMod val="90000"/>
                  </a:schemeClr>
                </a:solidFill>
                <a:latin typeface="微软雅黑" panose="020B0503020204020204" pitchFamily="34" charset="-122"/>
                <a:ea typeface="微软雅黑" panose="020B0503020204020204" pitchFamily="34" charset="-122"/>
              </a:endParaRPr>
            </a:p>
          </p:txBody>
        </p:sp>
      </p:grpSp>
      <p:grpSp>
        <p:nvGrpSpPr>
          <p:cNvPr id="62" name="组合 61"/>
          <p:cNvGrpSpPr/>
          <p:nvPr/>
        </p:nvGrpSpPr>
        <p:grpSpPr>
          <a:xfrm>
            <a:off x="3810283" y="4886043"/>
            <a:ext cx="7912695" cy="406825"/>
            <a:chOff x="1818881" y="1805988"/>
            <a:chExt cx="7912695" cy="406825"/>
          </a:xfrm>
        </p:grpSpPr>
        <p:sp>
          <p:nvSpPr>
            <p:cNvPr id="63" name="椭圆 62"/>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4"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effectLst/>
                  <a:latin typeface="微软雅黑" panose="020B0503020204020204" pitchFamily="34" charset="-122"/>
                  <a:ea typeface="微软雅黑" panose="020B0503020204020204" pitchFamily="34" charset="-122"/>
                </a:rPr>
                <a:t>3.1  </a:t>
              </a:r>
              <a:r>
                <a:rPr lang="zh-CN" altLang="en-US" dirty="0">
                  <a:latin typeface="微软雅黑" panose="020B0503020204020204" pitchFamily="34" charset="-122"/>
                  <a:ea typeface="微软雅黑" panose="020B0503020204020204" pitchFamily="34" charset="-122"/>
                </a:rPr>
                <a:t>研发质量组织职责定位</a:t>
              </a:r>
              <a:endParaRPr lang="zh-CN" altLang="en-US" dirty="0">
                <a:latin typeface="微软雅黑" panose="020B0503020204020204" pitchFamily="34" charset="-122"/>
                <a:ea typeface="微软雅黑" panose="020B0503020204020204" pitchFamily="34" charset="-122"/>
              </a:endParaRPr>
            </a:p>
          </p:txBody>
        </p:sp>
      </p:grpSp>
      <p:grpSp>
        <p:nvGrpSpPr>
          <p:cNvPr id="65" name="组合 64"/>
          <p:cNvGrpSpPr/>
          <p:nvPr/>
        </p:nvGrpSpPr>
        <p:grpSpPr>
          <a:xfrm>
            <a:off x="3810283" y="5293596"/>
            <a:ext cx="7912695" cy="406825"/>
            <a:chOff x="1818881" y="1805988"/>
            <a:chExt cx="7912695" cy="406825"/>
          </a:xfrm>
        </p:grpSpPr>
        <p:sp>
          <p:nvSpPr>
            <p:cNvPr id="66" name="椭圆 65"/>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67"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3</a:t>
              </a:r>
              <a:r>
                <a:rPr lang="en-US" altLang="zh-CN" dirty="0">
                  <a:effectLst/>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研发质量管理的根基和常见活动</a:t>
              </a:r>
              <a:endParaRPr lang="zh-CN" altLang="en-US" dirty="0">
                <a:latin typeface="微软雅黑" panose="020B0503020204020204" pitchFamily="34" charset="-122"/>
                <a:ea typeface="微软雅黑" panose="020B0503020204020204" pitchFamily="34" charset="-122"/>
              </a:endParaRPr>
            </a:p>
          </p:txBody>
        </p:sp>
      </p:grpSp>
      <p:grpSp>
        <p:nvGrpSpPr>
          <p:cNvPr id="68" name="组合 67"/>
          <p:cNvGrpSpPr/>
          <p:nvPr/>
        </p:nvGrpSpPr>
        <p:grpSpPr>
          <a:xfrm>
            <a:off x="3810283" y="5701149"/>
            <a:ext cx="7912695" cy="406825"/>
            <a:chOff x="1818881" y="1805988"/>
            <a:chExt cx="7912695" cy="406825"/>
          </a:xfrm>
        </p:grpSpPr>
        <p:sp>
          <p:nvSpPr>
            <p:cNvPr id="69" name="椭圆 68"/>
            <p:cNvSpPr/>
            <p:nvPr/>
          </p:nvSpPr>
          <p:spPr>
            <a:xfrm>
              <a:off x="1818881" y="1805988"/>
              <a:ext cx="400050" cy="400050"/>
            </a:xfrm>
            <a:prstGeom prst="ellipse">
              <a:avLst/>
            </a:prstGeom>
            <a:solidFill>
              <a:schemeClr val="accent1"/>
            </a:solidFill>
            <a:ln w="57150">
              <a:solidFill>
                <a:schemeClr val="bg1">
                  <a:alpha val="4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latin typeface="微软雅黑" panose="020B0503020204020204" pitchFamily="34" charset="-122"/>
                <a:ea typeface="微软雅黑" panose="020B0503020204020204" pitchFamily="34" charset="-122"/>
              </a:endParaRPr>
            </a:p>
          </p:txBody>
        </p:sp>
        <p:sp>
          <p:nvSpPr>
            <p:cNvPr id="70" name="标题 1"/>
            <p:cNvSpPr txBox="1"/>
            <p:nvPr/>
          </p:nvSpPr>
          <p:spPr>
            <a:xfrm>
              <a:off x="2374650" y="1812703"/>
              <a:ext cx="7356926" cy="400110"/>
            </a:xfrm>
            <a:prstGeom prst="rect">
              <a:avLst/>
            </a:prstGeom>
          </p:spPr>
          <p:txBody>
            <a:bodyPr wrap="square">
              <a:spAutoFit/>
            </a:bodyPr>
            <a:lstStyle>
              <a:defPPr>
                <a:defRPr lang="zh-CN"/>
              </a:defPPr>
              <a:lvl1pPr fontAlgn="auto">
                <a:spcBef>
                  <a:spcPts val="0"/>
                </a:spcBef>
                <a:spcAft>
                  <a:spcPts val="800"/>
                </a:spcAft>
                <a:defRPr sz="2000" b="1">
                  <a:solidFill>
                    <a:schemeClr val="tx1">
                      <a:lumMod val="85000"/>
                      <a:lumOff val="15000"/>
                    </a:schemeClr>
                  </a:solidFill>
                  <a:effectLst/>
                  <a:latin typeface="+mn-ea"/>
                  <a:ea typeface="+mn-ea"/>
                </a:defRPr>
              </a:lvl1pPr>
            </a:lstStyle>
            <a:p>
              <a:r>
                <a:rPr lang="en-US" altLang="zh-CN" dirty="0">
                  <a:latin typeface="微软雅黑" panose="020B0503020204020204" pitchFamily="34" charset="-122"/>
                  <a:ea typeface="微软雅黑" panose="020B0503020204020204" pitchFamily="34" charset="-122"/>
                </a:rPr>
                <a:t>3</a:t>
              </a:r>
              <a:r>
                <a:rPr lang="en-US" altLang="zh-CN" dirty="0">
                  <a:effectLst/>
                  <a:latin typeface="微软雅黑" panose="020B0503020204020204" pitchFamily="34" charset="-122"/>
                  <a:ea typeface="微软雅黑" panose="020B0503020204020204" pitchFamily="34" charset="-122"/>
                </a:rPr>
                <a:t>.3  </a:t>
              </a:r>
              <a:r>
                <a:rPr lang="zh-CN" altLang="en-US" dirty="0">
                  <a:latin typeface="微软雅黑" panose="020B0503020204020204" pitchFamily="34" charset="-122"/>
                  <a:ea typeface="微软雅黑" panose="020B0503020204020204" pitchFamily="34" charset="-122"/>
                </a:rPr>
                <a:t>研发质量人员的发展规划</a:t>
              </a:r>
              <a:endParaRPr lang="zh-CN" altLang="en-US" dirty="0">
                <a:latin typeface="微软雅黑" panose="020B0503020204020204" pitchFamily="34" charset="-122"/>
                <a:ea typeface="微软雅黑" panose="020B0503020204020204" pitchFamily="34" charset="-122"/>
              </a:endParaRPr>
            </a:p>
          </p:txBody>
        </p:sp>
      </p:grpSp>
    </p:spTree>
  </p:cSld>
  <p:clrMapOvr>
    <a:masterClrMapping/>
  </p:clrMapOvr>
  <p:transition spd="med">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3.1 </a:t>
            </a:r>
            <a:r>
              <a:rPr lang="zh-CN" altLang="en-US" sz="3200" b="1" dirty="0">
                <a:solidFill>
                  <a:schemeClr val="bg1"/>
                </a:solidFill>
                <a:latin typeface="微软雅黑" panose="020B0503020204020204" pitchFamily="34" charset="-122"/>
                <a:ea typeface="微软雅黑" panose="020B0503020204020204" pitchFamily="34" charset="-122"/>
              </a:rPr>
              <a:t>研发质量组织职责定位</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核心是业务范围和分层</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64856" y="1770922"/>
            <a:ext cx="6078113" cy="3997325"/>
            <a:chOff x="399960" y="1615225"/>
            <a:chExt cx="7092950" cy="3997325"/>
          </a:xfrm>
        </p:grpSpPr>
        <p:sp>
          <p:nvSpPr>
            <p:cNvPr id="10" name="Text Box 3"/>
            <p:cNvSpPr txBox="1">
              <a:spLocks noChangeArrowheads="1"/>
            </p:cNvSpPr>
            <p:nvPr/>
          </p:nvSpPr>
          <p:spPr bwMode="auto">
            <a:xfrm>
              <a:off x="2684373" y="1932725"/>
              <a:ext cx="1916112" cy="338554"/>
            </a:xfrm>
            <a:prstGeom prst="rect">
              <a:avLst/>
            </a:prstGeom>
            <a:noFill/>
            <a:ln w="9525">
              <a:noFill/>
              <a:miter lim="800000"/>
            </a:ln>
            <a:effectLst/>
          </p:spPr>
          <p:txBody>
            <a:bodyPr>
              <a:spAutoFit/>
            </a:bodyPr>
            <a:lstStyle/>
            <a:p>
              <a:pPr>
                <a:spcBef>
                  <a:spcPct val="50000"/>
                </a:spcBef>
              </a:pPr>
              <a:endParaRPr kumimoji="1" lang="zh-CN" altLang="en-US" sz="1600" b="1">
                <a:latin typeface="微软雅黑" panose="020B0503020204020204" pitchFamily="34" charset="-122"/>
                <a:ea typeface="微软雅黑" panose="020B0503020204020204" pitchFamily="34" charset="-122"/>
              </a:endParaRPr>
            </a:p>
          </p:txBody>
        </p:sp>
        <p:sp>
          <p:nvSpPr>
            <p:cNvPr id="11" name="Text Box 4"/>
            <p:cNvSpPr txBox="1">
              <a:spLocks noChangeArrowheads="1"/>
            </p:cNvSpPr>
            <p:nvPr/>
          </p:nvSpPr>
          <p:spPr bwMode="auto">
            <a:xfrm>
              <a:off x="2668498" y="1615225"/>
              <a:ext cx="2735262" cy="338554"/>
            </a:xfrm>
            <a:prstGeom prst="rect">
              <a:avLst/>
            </a:prstGeom>
            <a:noFill/>
            <a:ln w="9525">
              <a:solidFill>
                <a:schemeClr val="tx1"/>
              </a:solidFill>
              <a:miter lim="800000"/>
            </a:ln>
            <a:effectLst/>
          </p:spPr>
          <p:txBody>
            <a:bodyPr>
              <a:spAutoFit/>
            </a:bodyPr>
            <a:lstStyle/>
            <a:p>
              <a:pPr algn="ctr">
                <a:spcBef>
                  <a:spcPct val="50000"/>
                </a:spcBef>
              </a:pPr>
              <a:r>
                <a:rPr kumimoji="1" lang="zh-CN" altLang="en-US" sz="1600" b="1" dirty="0">
                  <a:latin typeface="微软雅黑" panose="020B0503020204020204" pitchFamily="34" charset="-122"/>
                  <a:ea typeface="微软雅黑" panose="020B0503020204020204" pitchFamily="34" charset="-122"/>
                </a:rPr>
                <a:t>公司质量部</a:t>
              </a:r>
              <a:endParaRPr kumimoji="1" lang="zh-CN" altLang="en-US" sz="1600" b="1" dirty="0">
                <a:latin typeface="微软雅黑" panose="020B0503020204020204" pitchFamily="34" charset="-122"/>
                <a:ea typeface="微软雅黑" panose="020B0503020204020204" pitchFamily="34" charset="-122"/>
              </a:endParaRPr>
            </a:p>
          </p:txBody>
        </p:sp>
        <p:sp>
          <p:nvSpPr>
            <p:cNvPr id="12" name="Text Box 5"/>
            <p:cNvSpPr txBox="1">
              <a:spLocks noChangeArrowheads="1"/>
            </p:cNvSpPr>
            <p:nvPr/>
          </p:nvSpPr>
          <p:spPr bwMode="auto">
            <a:xfrm>
              <a:off x="2355760" y="2685200"/>
              <a:ext cx="1473200" cy="338554"/>
            </a:xfrm>
            <a:prstGeom prst="rect">
              <a:avLst/>
            </a:prstGeom>
            <a:noFill/>
            <a:ln w="9525">
              <a:solidFill>
                <a:schemeClr val="tx1"/>
              </a:solidFill>
              <a:miter lim="800000"/>
            </a:ln>
            <a:effectLst/>
          </p:spPr>
          <p:txBody>
            <a:bodyPr>
              <a:spAutoFit/>
            </a:bodyPr>
            <a:lstStyle/>
            <a:p>
              <a:pPr algn="ctr">
                <a:spcBef>
                  <a:spcPct val="50000"/>
                </a:spcBef>
              </a:pPr>
              <a:r>
                <a:rPr kumimoji="1" lang="zh-CN" altLang="en-US" sz="1600" b="1" dirty="0">
                  <a:latin typeface="微软雅黑" panose="020B0503020204020204" pitchFamily="34" charset="-122"/>
                  <a:ea typeface="微软雅黑" panose="020B0503020204020204" pitchFamily="34" charset="-122"/>
                </a:rPr>
                <a:t>研发质量部</a:t>
              </a:r>
              <a:endParaRPr kumimoji="1" lang="zh-CN" altLang="en-US" sz="1600" b="1" dirty="0">
                <a:latin typeface="微软雅黑" panose="020B0503020204020204" pitchFamily="34" charset="-122"/>
                <a:ea typeface="微软雅黑" panose="020B0503020204020204" pitchFamily="34" charset="-122"/>
              </a:endParaRPr>
            </a:p>
          </p:txBody>
        </p:sp>
        <p:sp>
          <p:nvSpPr>
            <p:cNvPr id="13" name="Text Box 6"/>
            <p:cNvSpPr txBox="1">
              <a:spLocks noChangeArrowheads="1"/>
            </p:cNvSpPr>
            <p:nvPr/>
          </p:nvSpPr>
          <p:spPr bwMode="auto">
            <a:xfrm>
              <a:off x="4194086" y="2659800"/>
              <a:ext cx="1577975" cy="338554"/>
            </a:xfrm>
            <a:prstGeom prst="rect">
              <a:avLst/>
            </a:prstGeom>
            <a:noFill/>
            <a:ln w="9525" algn="ctr">
              <a:solidFill>
                <a:schemeClr val="tx1"/>
              </a:solidFill>
              <a:miter lim="800000"/>
            </a:ln>
            <a:effectLst/>
          </p:spPr>
          <p:txBody>
            <a:bodyPr>
              <a:spAutoFit/>
            </a:bodyPr>
            <a:lstStyle/>
            <a:p>
              <a:pPr algn="ctr">
                <a:spcBef>
                  <a:spcPct val="50000"/>
                </a:spcBef>
              </a:pPr>
              <a:r>
                <a:rPr kumimoji="1" lang="zh-CN" altLang="en-US" sz="1600" b="1">
                  <a:latin typeface="微软雅黑" panose="020B0503020204020204" pitchFamily="34" charset="-122"/>
                  <a:ea typeface="微软雅黑" panose="020B0503020204020204" pitchFamily="34" charset="-122"/>
                </a:rPr>
                <a:t>制造质量部</a:t>
              </a:r>
              <a:endParaRPr kumimoji="1" lang="zh-CN" altLang="en-US" sz="1600" b="1">
                <a:latin typeface="微软雅黑" panose="020B0503020204020204" pitchFamily="34" charset="-122"/>
                <a:ea typeface="微软雅黑" panose="020B0503020204020204" pitchFamily="34" charset="-122"/>
              </a:endParaRPr>
            </a:p>
          </p:txBody>
        </p:sp>
        <p:sp>
          <p:nvSpPr>
            <p:cNvPr id="14" name="Text Box 7"/>
            <p:cNvSpPr txBox="1">
              <a:spLocks noChangeArrowheads="1"/>
            </p:cNvSpPr>
            <p:nvPr/>
          </p:nvSpPr>
          <p:spPr bwMode="auto">
            <a:xfrm>
              <a:off x="5908585" y="2659800"/>
              <a:ext cx="1584325" cy="338554"/>
            </a:xfrm>
            <a:prstGeom prst="rect">
              <a:avLst/>
            </a:prstGeom>
            <a:noFill/>
            <a:ln w="9525">
              <a:solidFill>
                <a:schemeClr val="tx1"/>
              </a:solidFill>
              <a:miter lim="800000"/>
            </a:ln>
            <a:effectLst/>
          </p:spPr>
          <p:txBody>
            <a:bodyPr>
              <a:spAutoFit/>
            </a:bodyPr>
            <a:lstStyle/>
            <a:p>
              <a:pPr algn="ctr">
                <a:spcBef>
                  <a:spcPct val="50000"/>
                </a:spcBef>
              </a:pPr>
              <a:r>
                <a:rPr kumimoji="1" lang="zh-CN" altLang="en-US" sz="1600" b="1" dirty="0">
                  <a:latin typeface="微软雅黑" panose="020B0503020204020204" pitchFamily="34" charset="-122"/>
                  <a:ea typeface="微软雅黑" panose="020B0503020204020204" pitchFamily="34" charset="-122"/>
                </a:rPr>
                <a:t>客服质量部</a:t>
              </a:r>
              <a:endParaRPr kumimoji="1" lang="zh-CN" altLang="en-US" sz="1600" b="1" dirty="0">
                <a:latin typeface="微软雅黑" panose="020B0503020204020204" pitchFamily="34" charset="-122"/>
                <a:ea typeface="微软雅黑" panose="020B0503020204020204" pitchFamily="34" charset="-122"/>
              </a:endParaRPr>
            </a:p>
          </p:txBody>
        </p:sp>
        <p:sp>
          <p:nvSpPr>
            <p:cNvPr id="15" name="Text Box 8"/>
            <p:cNvSpPr txBox="1">
              <a:spLocks noChangeArrowheads="1"/>
            </p:cNvSpPr>
            <p:nvPr/>
          </p:nvSpPr>
          <p:spPr bwMode="auto">
            <a:xfrm>
              <a:off x="2249805" y="3804388"/>
              <a:ext cx="502830" cy="1808162"/>
            </a:xfrm>
            <a:prstGeom prst="rect">
              <a:avLst/>
            </a:prstGeom>
            <a:noFill/>
            <a:ln w="9525">
              <a:solidFill>
                <a:schemeClr val="tx1"/>
              </a:solidFill>
              <a:miter lim="800000"/>
            </a:ln>
            <a:effectLst/>
          </p:spPr>
          <p:txBody>
            <a:bodyPr vert="eaVert">
              <a:spAutoFit/>
            </a:bodyPr>
            <a:lstStyle/>
            <a:p>
              <a:r>
                <a:rPr kumimoji="1" lang="en-US" altLang="zh-CN" sz="1600" b="1" dirty="0">
                  <a:latin typeface="微软雅黑" panose="020B0503020204020204" pitchFamily="34" charset="-122"/>
                  <a:ea typeface="微软雅黑" panose="020B0503020204020204" pitchFamily="34" charset="-122"/>
                </a:rPr>
                <a:t>RQA</a:t>
              </a:r>
              <a:endParaRPr kumimoji="1" lang="en-US" altLang="zh-CN" sz="1600" b="1" dirty="0">
                <a:latin typeface="微软雅黑" panose="020B0503020204020204" pitchFamily="34" charset="-122"/>
                <a:ea typeface="微软雅黑" panose="020B0503020204020204" pitchFamily="34" charset="-122"/>
              </a:endParaRPr>
            </a:p>
          </p:txBody>
        </p:sp>
        <p:sp>
          <p:nvSpPr>
            <p:cNvPr id="16" name="Text Box 9"/>
            <p:cNvSpPr txBox="1">
              <a:spLocks noChangeArrowheads="1"/>
            </p:cNvSpPr>
            <p:nvPr/>
          </p:nvSpPr>
          <p:spPr bwMode="auto">
            <a:xfrm>
              <a:off x="2945130" y="3799625"/>
              <a:ext cx="502830" cy="1812925"/>
            </a:xfrm>
            <a:prstGeom prst="rect">
              <a:avLst/>
            </a:prstGeom>
            <a:noFill/>
            <a:ln w="9525">
              <a:solidFill>
                <a:schemeClr val="tx1"/>
              </a:solidFill>
              <a:miter lim="800000"/>
            </a:ln>
            <a:effectLst/>
          </p:spPr>
          <p:txBody>
            <a:bodyPr vert="eaVert">
              <a:spAutoFit/>
            </a:bodyPr>
            <a:lstStyle/>
            <a:p>
              <a:r>
                <a:rPr kumimoji="1" lang="en-US" altLang="zh-CN" sz="1600" b="1" dirty="0">
                  <a:latin typeface="微软雅黑" panose="020B0503020204020204" pitchFamily="34" charset="-122"/>
                  <a:ea typeface="微软雅黑" panose="020B0503020204020204" pitchFamily="34" charset="-122"/>
                </a:rPr>
                <a:t>RQA</a:t>
              </a:r>
              <a:endParaRPr kumimoji="1" lang="en-US" altLang="zh-CN" sz="1600" b="1" dirty="0">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3626168" y="3809150"/>
              <a:ext cx="502830" cy="1803400"/>
            </a:xfrm>
            <a:prstGeom prst="rect">
              <a:avLst/>
            </a:prstGeom>
            <a:noFill/>
            <a:ln w="9525">
              <a:solidFill>
                <a:schemeClr val="tx1"/>
              </a:solidFill>
              <a:miter lim="800000"/>
            </a:ln>
            <a:effectLst/>
          </p:spPr>
          <p:txBody>
            <a:bodyPr vert="eaVert">
              <a:spAutoFit/>
            </a:bodyPr>
            <a:lstStyle/>
            <a:p>
              <a:r>
                <a:rPr kumimoji="1" lang="en-US" altLang="zh-CN" sz="1600" b="1" dirty="0">
                  <a:latin typeface="微软雅黑" panose="020B0503020204020204" pitchFamily="34" charset="-122"/>
                  <a:ea typeface="微软雅黑" panose="020B0503020204020204" pitchFamily="34" charset="-122"/>
                </a:rPr>
                <a:t>RQA</a:t>
              </a:r>
              <a:endParaRPr kumimoji="1" lang="en-US" altLang="zh-CN" sz="1600" b="1" dirty="0">
                <a:latin typeface="微软雅黑" panose="020B0503020204020204" pitchFamily="34" charset="-122"/>
                <a:ea typeface="微软雅黑" panose="020B0503020204020204" pitchFamily="34" charset="-122"/>
              </a:endParaRPr>
            </a:p>
          </p:txBody>
        </p:sp>
        <p:sp>
          <p:nvSpPr>
            <p:cNvPr id="18" name="Text Box 11"/>
            <p:cNvSpPr txBox="1">
              <a:spLocks noChangeArrowheads="1"/>
            </p:cNvSpPr>
            <p:nvPr/>
          </p:nvSpPr>
          <p:spPr bwMode="auto">
            <a:xfrm>
              <a:off x="4761230" y="3859950"/>
              <a:ext cx="502830" cy="1752600"/>
            </a:xfrm>
            <a:prstGeom prst="rect">
              <a:avLst/>
            </a:prstGeom>
            <a:noFill/>
            <a:ln w="9525">
              <a:solidFill>
                <a:schemeClr val="tx1"/>
              </a:solidFill>
              <a:miter lim="800000"/>
            </a:ln>
            <a:effectLst/>
          </p:spPr>
          <p:txBody>
            <a:bodyPr vert="eaVert">
              <a:spAutoFit/>
            </a:bodyPr>
            <a:lstStyle/>
            <a:p>
              <a:r>
                <a:rPr kumimoji="1" lang="en-US" altLang="zh-CN" sz="1600" b="1">
                  <a:latin typeface="微软雅黑" panose="020B0503020204020204" pitchFamily="34" charset="-122"/>
                  <a:ea typeface="微软雅黑" panose="020B0503020204020204" pitchFamily="34" charset="-122"/>
                </a:rPr>
                <a:t>QA</a:t>
              </a:r>
              <a:endParaRPr kumimoji="1" lang="en-US" altLang="zh-CN" sz="1600" b="1">
                <a:latin typeface="微软雅黑" panose="020B0503020204020204" pitchFamily="34" charset="-122"/>
                <a:ea typeface="微软雅黑" panose="020B0503020204020204" pitchFamily="34" charset="-122"/>
              </a:endParaRPr>
            </a:p>
          </p:txBody>
        </p:sp>
        <p:sp>
          <p:nvSpPr>
            <p:cNvPr id="19" name="Text Box 12"/>
            <p:cNvSpPr txBox="1">
              <a:spLocks noChangeArrowheads="1"/>
            </p:cNvSpPr>
            <p:nvPr/>
          </p:nvSpPr>
          <p:spPr bwMode="auto">
            <a:xfrm>
              <a:off x="6485255" y="3852013"/>
              <a:ext cx="502830" cy="1752600"/>
            </a:xfrm>
            <a:prstGeom prst="rect">
              <a:avLst/>
            </a:prstGeom>
            <a:noFill/>
            <a:ln w="9525">
              <a:solidFill>
                <a:schemeClr val="tx1"/>
              </a:solidFill>
              <a:miter lim="800000"/>
            </a:ln>
            <a:effectLst/>
          </p:spPr>
          <p:txBody>
            <a:bodyPr vert="eaVert">
              <a:spAutoFit/>
            </a:bodyPr>
            <a:lstStyle/>
            <a:p>
              <a:r>
                <a:rPr kumimoji="1" lang="en-US" altLang="zh-CN" sz="1600" b="1">
                  <a:latin typeface="微软雅黑" panose="020B0503020204020204" pitchFamily="34" charset="-122"/>
                  <a:ea typeface="微软雅黑" panose="020B0503020204020204" pitchFamily="34" charset="-122"/>
                </a:rPr>
                <a:t>QA</a:t>
              </a:r>
              <a:endParaRPr kumimoji="1" lang="en-US" altLang="zh-CN" sz="1600" b="1">
                <a:latin typeface="微软雅黑" panose="020B0503020204020204" pitchFamily="34" charset="-122"/>
                <a:ea typeface="微软雅黑" panose="020B0503020204020204" pitchFamily="34" charset="-122"/>
              </a:endParaRPr>
            </a:p>
          </p:txBody>
        </p:sp>
        <p:sp>
          <p:nvSpPr>
            <p:cNvPr id="20" name="Text Box 13"/>
            <p:cNvSpPr txBox="1">
              <a:spLocks noChangeArrowheads="1"/>
            </p:cNvSpPr>
            <p:nvPr/>
          </p:nvSpPr>
          <p:spPr bwMode="auto">
            <a:xfrm>
              <a:off x="399960" y="4009175"/>
              <a:ext cx="804863" cy="1415772"/>
            </a:xfrm>
            <a:prstGeom prst="rect">
              <a:avLst/>
            </a:prstGeom>
            <a:noFill/>
            <a:ln w="9525">
              <a:solidFill>
                <a:schemeClr val="tx1"/>
              </a:solidFill>
              <a:miter lim="800000"/>
            </a:ln>
            <a:effectLst/>
          </p:spPr>
          <p:txBody>
            <a:bodyPr>
              <a:spAutoFit/>
            </a:bodyPr>
            <a:lstStyle/>
            <a:p>
              <a:pPr algn="ctr"/>
              <a:r>
                <a:rPr kumimoji="1" lang="en-US" altLang="zh-CN" sz="1600" b="1">
                  <a:latin typeface="微软雅黑" panose="020B0503020204020204" pitchFamily="34" charset="-122"/>
                  <a:ea typeface="微软雅黑" panose="020B0503020204020204" pitchFamily="34" charset="-122"/>
                </a:rPr>
                <a:t>PQA</a:t>
              </a:r>
              <a:endParaRPr kumimoji="1" lang="en-US" altLang="zh-CN" sz="1600" b="1">
                <a:latin typeface="微软雅黑" panose="020B0503020204020204" pitchFamily="34" charset="-122"/>
                <a:ea typeface="微软雅黑" panose="020B0503020204020204" pitchFamily="34" charset="-122"/>
              </a:endParaRPr>
            </a:p>
            <a:p>
              <a:pPr algn="ctr"/>
              <a:endParaRPr kumimoji="1" lang="en-US" altLang="zh-CN" sz="600" b="1">
                <a:latin typeface="微软雅黑" panose="020B0503020204020204" pitchFamily="34" charset="-122"/>
                <a:ea typeface="微软雅黑" panose="020B0503020204020204" pitchFamily="34" charset="-122"/>
              </a:endParaRPr>
            </a:p>
            <a:p>
              <a:pPr algn="ctr"/>
              <a:r>
                <a:rPr kumimoji="1" lang="en-US" altLang="zh-CN" sz="1600" b="1">
                  <a:latin typeface="微软雅黑" panose="020B0503020204020204" pitchFamily="34" charset="-122"/>
                  <a:ea typeface="微软雅黑" panose="020B0503020204020204" pitchFamily="34" charset="-122"/>
                </a:rPr>
                <a:t>PDT</a:t>
              </a:r>
              <a:endParaRPr kumimoji="1" lang="en-US" altLang="zh-CN" sz="1600" b="1">
                <a:latin typeface="微软雅黑" panose="020B0503020204020204" pitchFamily="34" charset="-122"/>
                <a:ea typeface="微软雅黑" panose="020B0503020204020204" pitchFamily="34" charset="-122"/>
              </a:endParaRPr>
            </a:p>
            <a:p>
              <a:pPr algn="ctr"/>
              <a:endParaRPr kumimoji="1" lang="en-US" altLang="zh-CN" sz="1600" b="1">
                <a:latin typeface="微软雅黑" panose="020B0503020204020204" pitchFamily="34" charset="-122"/>
                <a:ea typeface="微软雅黑" panose="020B0503020204020204" pitchFamily="34" charset="-122"/>
              </a:endParaRPr>
            </a:p>
            <a:p>
              <a:pPr algn="ctr"/>
              <a:endParaRPr kumimoji="1" lang="en-US" altLang="zh-CN" sz="1600" b="1">
                <a:latin typeface="微软雅黑" panose="020B0503020204020204" pitchFamily="34" charset="-122"/>
                <a:ea typeface="微软雅黑" panose="020B0503020204020204" pitchFamily="34" charset="-122"/>
              </a:endParaRPr>
            </a:p>
            <a:p>
              <a:pPr algn="ctr"/>
              <a:endParaRPr kumimoji="1" lang="en-US" altLang="zh-CN" sz="1600" b="1">
                <a:latin typeface="微软雅黑" panose="020B0503020204020204" pitchFamily="34" charset="-122"/>
                <a:ea typeface="微软雅黑" panose="020B0503020204020204" pitchFamily="34" charset="-122"/>
              </a:endParaRPr>
            </a:p>
          </p:txBody>
        </p:sp>
        <p:cxnSp>
          <p:nvCxnSpPr>
            <p:cNvPr id="21" name="AutoShape 14"/>
            <p:cNvCxnSpPr>
              <a:cxnSpLocks noChangeShapeType="1"/>
              <a:stCxn id="11" idx="2"/>
              <a:endCxn id="12" idx="0"/>
            </p:cNvCxnSpPr>
            <p:nvPr/>
          </p:nvCxnSpPr>
          <p:spPr bwMode="auto">
            <a:xfrm rot="5400000">
              <a:off x="3198535" y="1847604"/>
              <a:ext cx="731421" cy="943770"/>
            </a:xfrm>
            <a:prstGeom prst="bentConnector3">
              <a:avLst>
                <a:gd name="adj1" fmla="val 50000"/>
              </a:avLst>
            </a:prstGeom>
            <a:noFill/>
            <a:ln w="9525">
              <a:solidFill>
                <a:schemeClr val="tx1"/>
              </a:solidFill>
              <a:miter lim="800000"/>
            </a:ln>
            <a:effectLst/>
          </p:spPr>
        </p:cxnSp>
        <p:cxnSp>
          <p:nvCxnSpPr>
            <p:cNvPr id="22" name="AutoShape 16"/>
            <p:cNvCxnSpPr>
              <a:cxnSpLocks noChangeShapeType="1"/>
              <a:stCxn id="11" idx="2"/>
              <a:endCxn id="14" idx="0"/>
            </p:cNvCxnSpPr>
            <p:nvPr/>
          </p:nvCxnSpPr>
          <p:spPr bwMode="auto">
            <a:xfrm rot="16200000" flipH="1">
              <a:off x="5015428" y="974479"/>
              <a:ext cx="706021" cy="2664618"/>
            </a:xfrm>
            <a:prstGeom prst="bentConnector3">
              <a:avLst>
                <a:gd name="adj1" fmla="val 50000"/>
              </a:avLst>
            </a:prstGeom>
            <a:noFill/>
            <a:ln w="9525">
              <a:solidFill>
                <a:schemeClr val="tx1"/>
              </a:solidFill>
              <a:miter lim="800000"/>
            </a:ln>
            <a:effectLst/>
          </p:spPr>
        </p:cxnSp>
        <p:cxnSp>
          <p:nvCxnSpPr>
            <p:cNvPr id="23" name="AutoShape 17"/>
            <p:cNvCxnSpPr>
              <a:cxnSpLocks noChangeShapeType="1"/>
              <a:stCxn id="11" idx="2"/>
              <a:endCxn id="20" idx="0"/>
            </p:cNvCxnSpPr>
            <p:nvPr/>
          </p:nvCxnSpPr>
          <p:spPr bwMode="auto">
            <a:xfrm rot="5400000">
              <a:off x="1391563" y="1364608"/>
              <a:ext cx="2055396" cy="3233738"/>
            </a:xfrm>
            <a:prstGeom prst="bentConnector3">
              <a:avLst>
                <a:gd name="adj1" fmla="val 18044"/>
              </a:avLst>
            </a:prstGeom>
            <a:noFill/>
            <a:ln w="9525">
              <a:solidFill>
                <a:schemeClr val="tx1"/>
              </a:solidFill>
              <a:miter lim="800000"/>
            </a:ln>
            <a:effectLst/>
          </p:spPr>
        </p:cxnSp>
        <p:sp>
          <p:nvSpPr>
            <p:cNvPr id="24" name="Rectangle 18"/>
            <p:cNvSpPr>
              <a:spLocks noChangeArrowheads="1"/>
            </p:cNvSpPr>
            <p:nvPr/>
          </p:nvSpPr>
          <p:spPr bwMode="auto">
            <a:xfrm>
              <a:off x="514260" y="5131538"/>
              <a:ext cx="6629400" cy="304800"/>
            </a:xfrm>
            <a:prstGeom prst="rect">
              <a:avLst/>
            </a:prstGeom>
            <a:solidFill>
              <a:srgbClr val="DDDDDD"/>
            </a:solidFill>
            <a:ln w="9525">
              <a:solidFill>
                <a:schemeClr val="tx1"/>
              </a:solidFill>
              <a:prstDash val="dash"/>
              <a:miter lim="800000"/>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cxnSp>
          <p:nvCxnSpPr>
            <p:cNvPr id="25" name="AutoShape 19"/>
            <p:cNvCxnSpPr>
              <a:cxnSpLocks noChangeShapeType="1"/>
              <a:stCxn id="12" idx="2"/>
              <a:endCxn id="15" idx="0"/>
            </p:cNvCxnSpPr>
            <p:nvPr/>
          </p:nvCxnSpPr>
          <p:spPr bwMode="auto">
            <a:xfrm rot="5400000">
              <a:off x="2406474" y="3118502"/>
              <a:ext cx="780634" cy="591139"/>
            </a:xfrm>
            <a:prstGeom prst="bentConnector3">
              <a:avLst>
                <a:gd name="adj1" fmla="val 50000"/>
              </a:avLst>
            </a:prstGeom>
            <a:noFill/>
            <a:ln w="9525">
              <a:solidFill>
                <a:schemeClr val="tx1"/>
              </a:solidFill>
              <a:miter lim="800000"/>
            </a:ln>
            <a:effectLst/>
          </p:spPr>
        </p:cxnSp>
        <p:cxnSp>
          <p:nvCxnSpPr>
            <p:cNvPr id="26" name="AutoShape 20"/>
            <p:cNvCxnSpPr>
              <a:cxnSpLocks noChangeShapeType="1"/>
              <a:stCxn id="12" idx="2"/>
              <a:endCxn id="16" idx="0"/>
            </p:cNvCxnSpPr>
            <p:nvPr/>
          </p:nvCxnSpPr>
          <p:spPr bwMode="auto">
            <a:xfrm rot="16200000" flipH="1">
              <a:off x="2756517" y="3359596"/>
              <a:ext cx="775871" cy="104186"/>
            </a:xfrm>
            <a:prstGeom prst="bentConnector3">
              <a:avLst>
                <a:gd name="adj1" fmla="val 50000"/>
              </a:avLst>
            </a:prstGeom>
            <a:noFill/>
            <a:ln w="9525">
              <a:solidFill>
                <a:schemeClr val="tx1"/>
              </a:solidFill>
              <a:miter lim="800000"/>
            </a:ln>
            <a:effectLst/>
          </p:spPr>
        </p:cxnSp>
        <p:cxnSp>
          <p:nvCxnSpPr>
            <p:cNvPr id="27" name="AutoShape 21"/>
            <p:cNvCxnSpPr>
              <a:cxnSpLocks noChangeShapeType="1"/>
              <a:stCxn id="12" idx="2"/>
              <a:endCxn id="17" idx="0"/>
            </p:cNvCxnSpPr>
            <p:nvPr/>
          </p:nvCxnSpPr>
          <p:spPr bwMode="auto">
            <a:xfrm rot="16200000" flipH="1">
              <a:off x="3092274" y="3023840"/>
              <a:ext cx="785396" cy="785223"/>
            </a:xfrm>
            <a:prstGeom prst="bentConnector3">
              <a:avLst>
                <a:gd name="adj1" fmla="val 50000"/>
              </a:avLst>
            </a:prstGeom>
            <a:noFill/>
            <a:ln w="9525">
              <a:solidFill>
                <a:schemeClr val="tx1"/>
              </a:solidFill>
              <a:miter lim="800000"/>
            </a:ln>
            <a:effectLst/>
          </p:spPr>
        </p:cxnSp>
        <p:cxnSp>
          <p:nvCxnSpPr>
            <p:cNvPr id="28" name="AutoShape 22"/>
            <p:cNvCxnSpPr>
              <a:cxnSpLocks noChangeShapeType="1"/>
              <a:stCxn id="13" idx="2"/>
              <a:endCxn id="18" idx="0"/>
            </p:cNvCxnSpPr>
            <p:nvPr/>
          </p:nvCxnSpPr>
          <p:spPr bwMode="auto">
            <a:xfrm rot="16200000" flipH="1">
              <a:off x="4567061" y="3414365"/>
              <a:ext cx="861596" cy="29572"/>
            </a:xfrm>
            <a:prstGeom prst="bentConnector3">
              <a:avLst>
                <a:gd name="adj1" fmla="val 50000"/>
              </a:avLst>
            </a:prstGeom>
            <a:noFill/>
            <a:ln w="9525">
              <a:solidFill>
                <a:schemeClr val="tx1"/>
              </a:solidFill>
              <a:miter lim="800000"/>
            </a:ln>
            <a:effectLst/>
          </p:spPr>
        </p:cxnSp>
        <p:cxnSp>
          <p:nvCxnSpPr>
            <p:cNvPr id="29" name="AutoShape 23"/>
            <p:cNvCxnSpPr>
              <a:cxnSpLocks noChangeShapeType="1"/>
              <a:stCxn id="14" idx="2"/>
              <a:endCxn id="19" idx="0"/>
            </p:cNvCxnSpPr>
            <p:nvPr/>
          </p:nvCxnSpPr>
          <p:spPr bwMode="auto">
            <a:xfrm rot="16200000" flipH="1">
              <a:off x="6291880" y="3407221"/>
              <a:ext cx="853659" cy="35923"/>
            </a:xfrm>
            <a:prstGeom prst="bentConnector3">
              <a:avLst>
                <a:gd name="adj1" fmla="val 50000"/>
              </a:avLst>
            </a:prstGeom>
            <a:noFill/>
            <a:ln w="9525">
              <a:solidFill>
                <a:schemeClr val="tx1"/>
              </a:solidFill>
              <a:miter lim="800000"/>
            </a:ln>
            <a:effectLst/>
          </p:spPr>
        </p:cxnSp>
        <p:cxnSp>
          <p:nvCxnSpPr>
            <p:cNvPr id="30" name="AutoShape 24"/>
            <p:cNvCxnSpPr>
              <a:cxnSpLocks noChangeShapeType="1"/>
              <a:stCxn id="11" idx="2"/>
              <a:endCxn id="13" idx="0"/>
            </p:cNvCxnSpPr>
            <p:nvPr/>
          </p:nvCxnSpPr>
          <p:spPr bwMode="auto">
            <a:xfrm rot="16200000" flipH="1">
              <a:off x="4156592" y="1833317"/>
              <a:ext cx="706021" cy="946944"/>
            </a:xfrm>
            <a:prstGeom prst="bentConnector3">
              <a:avLst>
                <a:gd name="adj1" fmla="val 50000"/>
              </a:avLst>
            </a:prstGeom>
            <a:noFill/>
            <a:ln w="9525">
              <a:solidFill>
                <a:schemeClr val="tx1"/>
              </a:solidFill>
              <a:miter lim="800000"/>
            </a:ln>
            <a:effectLst/>
          </p:spPr>
        </p:cxnSp>
      </p:grpSp>
      <p:grpSp>
        <p:nvGrpSpPr>
          <p:cNvPr id="9" name="组合 8"/>
          <p:cNvGrpSpPr/>
          <p:nvPr/>
        </p:nvGrpSpPr>
        <p:grpSpPr>
          <a:xfrm>
            <a:off x="6348126" y="1908756"/>
            <a:ext cx="5658589" cy="3671888"/>
            <a:chOff x="5983912" y="1682022"/>
            <a:chExt cx="6345237" cy="3671888"/>
          </a:xfrm>
        </p:grpSpPr>
        <p:sp>
          <p:nvSpPr>
            <p:cNvPr id="32" name="AutoShape 3"/>
            <p:cNvSpPr>
              <a:spLocks noChangeArrowheads="1"/>
            </p:cNvSpPr>
            <p:nvPr/>
          </p:nvSpPr>
          <p:spPr bwMode="auto">
            <a:xfrm flipV="1">
              <a:off x="7925424" y="3614010"/>
              <a:ext cx="492125" cy="1739900"/>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3" name="Text Box 4"/>
            <p:cNvSpPr txBox="1">
              <a:spLocks noChangeArrowheads="1"/>
            </p:cNvSpPr>
            <p:nvPr/>
          </p:nvSpPr>
          <p:spPr bwMode="auto">
            <a:xfrm>
              <a:off x="7996862" y="3769585"/>
              <a:ext cx="287337" cy="1193800"/>
            </a:xfrm>
            <a:prstGeom prst="rect">
              <a:avLst/>
            </a:prstGeom>
            <a:noFill/>
            <a:ln w="9525">
              <a:noFill/>
              <a:miter lim="800000"/>
            </a:ln>
            <a:effectLst/>
          </p:spPr>
          <p:txBody>
            <a:bodyPr lIns="0" tIns="0" rIns="0" bIns="0"/>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硬件部</a:t>
              </a:r>
              <a:endParaRPr lang="zh-CN" altLang="en-US" sz="1600" b="1">
                <a:latin typeface="微软雅黑" panose="020B0503020204020204" pitchFamily="34" charset="-122"/>
                <a:ea typeface="微软雅黑" panose="020B0503020204020204" pitchFamily="34" charset="-122"/>
              </a:endParaRPr>
            </a:p>
          </p:txBody>
        </p:sp>
        <p:sp>
          <p:nvSpPr>
            <p:cNvPr id="34" name="Text Box 5"/>
            <p:cNvSpPr txBox="1">
              <a:spLocks noChangeArrowheads="1"/>
            </p:cNvSpPr>
            <p:nvPr/>
          </p:nvSpPr>
          <p:spPr bwMode="auto">
            <a:xfrm>
              <a:off x="8866812" y="1839185"/>
              <a:ext cx="1976437" cy="415925"/>
            </a:xfrm>
            <a:prstGeom prst="rect">
              <a:avLst/>
            </a:prstGeom>
            <a:solidFill>
              <a:srgbClr val="FFFFFF"/>
            </a:solidFill>
            <a:ln w="18966">
              <a:solidFill>
                <a:srgbClr val="000000"/>
              </a:solidFill>
              <a:miter lim="800000"/>
            </a:ln>
            <a:effectLst/>
          </p:spPr>
          <p:txBody>
            <a:bodyPr lIns="0" tIns="0" rIns="0" bIns="0" anchor="ctr"/>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研发部</a:t>
              </a:r>
              <a:endParaRPr lang="zh-CN" altLang="en-US" sz="1600" b="1">
                <a:latin typeface="微软雅黑" panose="020B0503020204020204" pitchFamily="34" charset="-122"/>
                <a:ea typeface="微软雅黑" panose="020B0503020204020204" pitchFamily="34" charset="-122"/>
              </a:endParaRPr>
            </a:p>
          </p:txBody>
        </p:sp>
        <p:sp>
          <p:nvSpPr>
            <p:cNvPr id="35" name="Text Box 6"/>
            <p:cNvSpPr txBox="1">
              <a:spLocks noChangeArrowheads="1"/>
            </p:cNvSpPr>
            <p:nvPr/>
          </p:nvSpPr>
          <p:spPr bwMode="auto">
            <a:xfrm>
              <a:off x="10301912" y="2545622"/>
              <a:ext cx="2019300" cy="331167"/>
            </a:xfrm>
            <a:prstGeom prst="rect">
              <a:avLst/>
            </a:prstGeom>
            <a:noFill/>
            <a:ln w="9525">
              <a:noFill/>
              <a:miter lim="800000"/>
            </a:ln>
            <a:effectLst/>
          </p:spPr>
          <p:txBody>
            <a:bodyPr lIns="84125" tIns="42062" rIns="84125" bIns="42062">
              <a:spAutoFit/>
            </a:bodyPr>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研发总体技术部</a:t>
              </a:r>
              <a:endParaRPr lang="zh-CN" altLang="en-US" sz="1600" b="1">
                <a:latin typeface="微软雅黑" panose="020B0503020204020204" pitchFamily="34" charset="-122"/>
                <a:ea typeface="微软雅黑" panose="020B0503020204020204" pitchFamily="34" charset="-122"/>
              </a:endParaRPr>
            </a:p>
          </p:txBody>
        </p:sp>
        <p:sp>
          <p:nvSpPr>
            <p:cNvPr id="36" name="Text Box 7"/>
            <p:cNvSpPr txBox="1">
              <a:spLocks noChangeArrowheads="1"/>
            </p:cNvSpPr>
            <p:nvPr/>
          </p:nvSpPr>
          <p:spPr bwMode="auto">
            <a:xfrm>
              <a:off x="7420599" y="2477360"/>
              <a:ext cx="1655763" cy="331167"/>
            </a:xfrm>
            <a:prstGeom prst="rect">
              <a:avLst/>
            </a:prstGeom>
            <a:noFill/>
            <a:ln w="9525">
              <a:noFill/>
              <a:miter lim="800000"/>
            </a:ln>
            <a:effectLst/>
          </p:spPr>
          <p:txBody>
            <a:bodyPr lIns="84125" tIns="42062" rIns="84125" bIns="42062">
              <a:spAutoFit/>
            </a:bodyPr>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研发质量部</a:t>
              </a:r>
              <a:endParaRPr lang="zh-CN" altLang="en-US" sz="1600" b="1">
                <a:latin typeface="微软雅黑" panose="020B0503020204020204" pitchFamily="34" charset="-122"/>
                <a:ea typeface="微软雅黑" panose="020B0503020204020204" pitchFamily="34" charset="-122"/>
              </a:endParaRPr>
            </a:p>
          </p:txBody>
        </p:sp>
        <p:sp>
          <p:nvSpPr>
            <p:cNvPr id="37" name="AutoShape 8"/>
            <p:cNvSpPr>
              <a:spLocks noChangeArrowheads="1"/>
            </p:cNvSpPr>
            <p:nvPr/>
          </p:nvSpPr>
          <p:spPr bwMode="auto">
            <a:xfrm flipV="1">
              <a:off x="7349162" y="2445610"/>
              <a:ext cx="1955800" cy="460375"/>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38" name="Rectangle 9"/>
            <p:cNvSpPr>
              <a:spLocks noChangeArrowheads="1"/>
            </p:cNvSpPr>
            <p:nvPr/>
          </p:nvSpPr>
          <p:spPr bwMode="auto">
            <a:xfrm>
              <a:off x="5983912" y="1682022"/>
              <a:ext cx="1654175" cy="523875"/>
            </a:xfrm>
            <a:prstGeom prst="rect">
              <a:avLst/>
            </a:prstGeom>
            <a:solidFill>
              <a:srgbClr val="FFFF00"/>
            </a:solidFill>
            <a:ln w="9525">
              <a:solidFill>
                <a:schemeClr val="tx1"/>
              </a:solidFill>
              <a:miter lim="800000"/>
            </a:ln>
            <a:effectLst/>
          </p:spPr>
          <p:txBody>
            <a:bodyPr wrap="none" anchor="ctr"/>
            <a:lstStyle/>
            <a:p>
              <a:pPr algn="ctr"/>
              <a:r>
                <a:rPr lang="zh-CN" altLang="en-US" sz="1600" b="1" dirty="0">
                  <a:latin typeface="微软雅黑" panose="020B0503020204020204" pitchFamily="34" charset="-122"/>
                  <a:ea typeface="微软雅黑" panose="020B0503020204020204" pitchFamily="34" charset="-122"/>
                </a:rPr>
                <a:t>公司质量部</a:t>
              </a:r>
              <a:endParaRPr lang="zh-CN" altLang="en-US" sz="1600" b="1" dirty="0">
                <a:latin typeface="微软雅黑" panose="020B0503020204020204" pitchFamily="34" charset="-122"/>
                <a:ea typeface="微软雅黑" panose="020B0503020204020204" pitchFamily="34" charset="-122"/>
              </a:endParaRPr>
            </a:p>
          </p:txBody>
        </p:sp>
        <p:sp>
          <p:nvSpPr>
            <p:cNvPr id="39" name="AutoShape 10"/>
            <p:cNvSpPr>
              <a:spLocks noChangeArrowheads="1"/>
            </p:cNvSpPr>
            <p:nvPr/>
          </p:nvSpPr>
          <p:spPr bwMode="auto">
            <a:xfrm flipV="1">
              <a:off x="10373349" y="2474185"/>
              <a:ext cx="1955800" cy="460375"/>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0" name="AutoShape 11"/>
            <p:cNvSpPr>
              <a:spLocks noChangeArrowheads="1"/>
            </p:cNvSpPr>
            <p:nvPr/>
          </p:nvSpPr>
          <p:spPr bwMode="auto">
            <a:xfrm flipV="1">
              <a:off x="8717587" y="3614010"/>
              <a:ext cx="492125" cy="1739900"/>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1" name="Text Box 12"/>
            <p:cNvSpPr txBox="1">
              <a:spLocks noChangeArrowheads="1"/>
            </p:cNvSpPr>
            <p:nvPr/>
          </p:nvSpPr>
          <p:spPr bwMode="auto">
            <a:xfrm>
              <a:off x="8789024" y="3769585"/>
              <a:ext cx="287338" cy="1193800"/>
            </a:xfrm>
            <a:prstGeom prst="rect">
              <a:avLst/>
            </a:prstGeom>
            <a:noFill/>
            <a:ln w="9525">
              <a:noFill/>
              <a:miter lim="800000"/>
            </a:ln>
            <a:effectLst/>
          </p:spPr>
          <p:txBody>
            <a:bodyPr lIns="0" tIns="0" rIns="0" bIns="0"/>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软件部</a:t>
              </a:r>
              <a:endParaRPr lang="zh-CN" altLang="en-US" sz="1600" b="1">
                <a:latin typeface="微软雅黑" panose="020B0503020204020204" pitchFamily="34" charset="-122"/>
                <a:ea typeface="微软雅黑" panose="020B0503020204020204" pitchFamily="34" charset="-122"/>
              </a:endParaRPr>
            </a:p>
          </p:txBody>
        </p:sp>
        <p:sp>
          <p:nvSpPr>
            <p:cNvPr id="42" name="AutoShape 13"/>
            <p:cNvSpPr>
              <a:spLocks noChangeArrowheads="1"/>
            </p:cNvSpPr>
            <p:nvPr/>
          </p:nvSpPr>
          <p:spPr bwMode="auto">
            <a:xfrm flipV="1">
              <a:off x="9593887" y="3614010"/>
              <a:ext cx="492125" cy="1739900"/>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3" name="Text Box 14"/>
            <p:cNvSpPr txBox="1">
              <a:spLocks noChangeArrowheads="1"/>
            </p:cNvSpPr>
            <p:nvPr/>
          </p:nvSpPr>
          <p:spPr bwMode="auto">
            <a:xfrm>
              <a:off x="9665324" y="3769585"/>
              <a:ext cx="287338" cy="1193800"/>
            </a:xfrm>
            <a:prstGeom prst="rect">
              <a:avLst/>
            </a:prstGeom>
            <a:noFill/>
            <a:ln w="9525">
              <a:noFill/>
              <a:miter lim="800000"/>
            </a:ln>
            <a:effectLst/>
          </p:spPr>
          <p:txBody>
            <a:bodyPr lIns="0" tIns="0" rIns="0" bIns="0"/>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测试部</a:t>
              </a:r>
              <a:endParaRPr lang="zh-CN" altLang="en-US" sz="1600" b="1">
                <a:latin typeface="微软雅黑" panose="020B0503020204020204" pitchFamily="34" charset="-122"/>
                <a:ea typeface="微软雅黑" panose="020B0503020204020204" pitchFamily="34" charset="-122"/>
              </a:endParaRPr>
            </a:p>
          </p:txBody>
        </p:sp>
        <p:sp>
          <p:nvSpPr>
            <p:cNvPr id="44" name="AutoShape 15"/>
            <p:cNvSpPr>
              <a:spLocks noChangeArrowheads="1"/>
            </p:cNvSpPr>
            <p:nvPr/>
          </p:nvSpPr>
          <p:spPr bwMode="auto">
            <a:xfrm flipV="1">
              <a:off x="10457487" y="3614010"/>
              <a:ext cx="492125" cy="1739900"/>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5" name="Text Box 16"/>
            <p:cNvSpPr txBox="1">
              <a:spLocks noChangeArrowheads="1"/>
            </p:cNvSpPr>
            <p:nvPr/>
          </p:nvSpPr>
          <p:spPr bwMode="auto">
            <a:xfrm>
              <a:off x="10528924" y="3769585"/>
              <a:ext cx="287338" cy="1193800"/>
            </a:xfrm>
            <a:prstGeom prst="rect">
              <a:avLst/>
            </a:prstGeom>
            <a:noFill/>
            <a:ln w="9525">
              <a:noFill/>
              <a:miter lim="800000"/>
            </a:ln>
            <a:effectLst/>
          </p:spPr>
          <p:txBody>
            <a:bodyPr lIns="0" tIns="0" rIns="0" bIns="0"/>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结构部</a:t>
              </a:r>
              <a:endParaRPr lang="zh-CN" altLang="en-US" sz="1600" b="1">
                <a:latin typeface="微软雅黑" panose="020B0503020204020204" pitchFamily="34" charset="-122"/>
                <a:ea typeface="微软雅黑" panose="020B0503020204020204" pitchFamily="34" charset="-122"/>
              </a:endParaRPr>
            </a:p>
          </p:txBody>
        </p:sp>
        <p:sp>
          <p:nvSpPr>
            <p:cNvPr id="46" name="AutoShape 17"/>
            <p:cNvSpPr>
              <a:spLocks noChangeArrowheads="1"/>
            </p:cNvSpPr>
            <p:nvPr/>
          </p:nvSpPr>
          <p:spPr bwMode="auto">
            <a:xfrm flipV="1">
              <a:off x="11236949" y="3614010"/>
              <a:ext cx="492125" cy="1739900"/>
            </a:xfrm>
            <a:prstGeom prst="roundRect">
              <a:avLst>
                <a:gd name="adj" fmla="val 0"/>
              </a:avLst>
            </a:prstGeom>
            <a:noFill/>
            <a:ln w="18966">
              <a:solidFill>
                <a:srgbClr val="000000"/>
              </a:solidFill>
              <a:round/>
            </a:ln>
            <a:effectLst/>
          </p:spPr>
          <p:txBody>
            <a:bodyPr wrap="none"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47" name="Text Box 18"/>
            <p:cNvSpPr txBox="1">
              <a:spLocks noChangeArrowheads="1"/>
            </p:cNvSpPr>
            <p:nvPr/>
          </p:nvSpPr>
          <p:spPr bwMode="auto">
            <a:xfrm>
              <a:off x="11308387" y="3769585"/>
              <a:ext cx="287337" cy="1193800"/>
            </a:xfrm>
            <a:prstGeom prst="rect">
              <a:avLst/>
            </a:prstGeom>
            <a:noFill/>
            <a:ln w="9525">
              <a:noFill/>
              <a:miter lim="800000"/>
            </a:ln>
            <a:effectLst/>
          </p:spPr>
          <p:txBody>
            <a:bodyPr lIns="0" tIns="0" rIns="0" bIns="0"/>
            <a:lstStyle/>
            <a:p>
              <a:pPr algn="ctr" defTabSz="441325">
                <a:buClr>
                  <a:srgbClr val="000000"/>
                </a:buClr>
                <a:buSzPct val="90000"/>
                <a:buFont typeface="Monotype Sorts" pitchFamily="2" charset="2"/>
                <a:buNone/>
              </a:pPr>
              <a:r>
                <a:rPr lang="zh-CN" altLang="en-US" sz="1600" b="1">
                  <a:solidFill>
                    <a:srgbClr val="000000"/>
                  </a:solidFill>
                  <a:latin typeface="微软雅黑" panose="020B0503020204020204" pitchFamily="34" charset="-122"/>
                  <a:ea typeface="微软雅黑" panose="020B0503020204020204" pitchFamily="34" charset="-122"/>
                </a:rPr>
                <a:t>产品管理部</a:t>
              </a:r>
              <a:endParaRPr lang="zh-CN" altLang="en-US" sz="1600" b="1">
                <a:latin typeface="微软雅黑" panose="020B0503020204020204" pitchFamily="34" charset="-122"/>
                <a:ea typeface="微软雅黑" panose="020B0503020204020204" pitchFamily="34" charset="-122"/>
              </a:endParaRPr>
            </a:p>
          </p:txBody>
        </p:sp>
        <p:cxnSp>
          <p:nvCxnSpPr>
            <p:cNvPr id="48" name="AutoShape 19"/>
            <p:cNvCxnSpPr>
              <a:cxnSpLocks noChangeShapeType="1"/>
              <a:stCxn id="38" idx="3"/>
              <a:endCxn id="37" idx="2"/>
            </p:cNvCxnSpPr>
            <p:nvPr/>
          </p:nvCxnSpPr>
          <p:spPr bwMode="auto">
            <a:xfrm>
              <a:off x="7638087" y="1943960"/>
              <a:ext cx="688975" cy="492125"/>
            </a:xfrm>
            <a:prstGeom prst="bentConnector2">
              <a:avLst/>
            </a:prstGeom>
            <a:noFill/>
            <a:ln w="38100">
              <a:solidFill>
                <a:srgbClr val="FF0000"/>
              </a:solidFill>
              <a:prstDash val="dash"/>
              <a:miter lim="800000"/>
              <a:tailEnd type="triangle" w="med" len="med"/>
            </a:ln>
            <a:effectLst/>
          </p:spPr>
        </p:cxnSp>
        <p:sp>
          <p:nvSpPr>
            <p:cNvPr id="49" name="Line 20"/>
            <p:cNvSpPr>
              <a:spLocks noChangeShapeType="1"/>
            </p:cNvSpPr>
            <p:nvPr/>
          </p:nvSpPr>
          <p:spPr bwMode="auto">
            <a:xfrm>
              <a:off x="9797087" y="2258285"/>
              <a:ext cx="0" cy="1008062"/>
            </a:xfrm>
            <a:prstGeom prst="line">
              <a:avLst/>
            </a:prstGeom>
            <a:noFill/>
            <a:ln w="19050">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0" name="Line 21"/>
            <p:cNvSpPr>
              <a:spLocks noChangeShapeType="1"/>
            </p:cNvSpPr>
            <p:nvPr/>
          </p:nvSpPr>
          <p:spPr bwMode="auto">
            <a:xfrm>
              <a:off x="8141324" y="3266347"/>
              <a:ext cx="3384550" cy="0"/>
            </a:xfrm>
            <a:prstGeom prst="line">
              <a:avLst/>
            </a:prstGeom>
            <a:noFill/>
            <a:ln w="19050">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1" name="Line 22"/>
            <p:cNvSpPr>
              <a:spLocks noChangeShapeType="1"/>
            </p:cNvSpPr>
            <p:nvPr/>
          </p:nvSpPr>
          <p:spPr bwMode="auto">
            <a:xfrm>
              <a:off x="9293849" y="2690085"/>
              <a:ext cx="1079500" cy="0"/>
            </a:xfrm>
            <a:prstGeom prst="line">
              <a:avLst/>
            </a:prstGeom>
            <a:noFill/>
            <a:ln w="9525">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2" name="Line 23"/>
            <p:cNvSpPr>
              <a:spLocks noChangeShapeType="1"/>
            </p:cNvSpPr>
            <p:nvPr/>
          </p:nvSpPr>
          <p:spPr bwMode="auto">
            <a:xfrm>
              <a:off x="8141324" y="3266347"/>
              <a:ext cx="0" cy="360363"/>
            </a:xfrm>
            <a:prstGeom prst="line">
              <a:avLst/>
            </a:prstGeom>
            <a:noFill/>
            <a:ln w="9525">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3" name="Line 24"/>
            <p:cNvSpPr>
              <a:spLocks noChangeShapeType="1"/>
            </p:cNvSpPr>
            <p:nvPr/>
          </p:nvSpPr>
          <p:spPr bwMode="auto">
            <a:xfrm>
              <a:off x="8933487" y="3266347"/>
              <a:ext cx="0" cy="360363"/>
            </a:xfrm>
            <a:prstGeom prst="line">
              <a:avLst/>
            </a:prstGeom>
            <a:noFill/>
            <a:ln w="9525">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4" name="Line 25"/>
            <p:cNvSpPr>
              <a:spLocks noChangeShapeType="1"/>
            </p:cNvSpPr>
            <p:nvPr/>
          </p:nvSpPr>
          <p:spPr bwMode="auto">
            <a:xfrm>
              <a:off x="9797087" y="3266347"/>
              <a:ext cx="0" cy="360363"/>
            </a:xfrm>
            <a:prstGeom prst="line">
              <a:avLst/>
            </a:prstGeom>
            <a:noFill/>
            <a:ln w="9525">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5" name="Line 26"/>
            <p:cNvSpPr>
              <a:spLocks noChangeShapeType="1"/>
            </p:cNvSpPr>
            <p:nvPr/>
          </p:nvSpPr>
          <p:spPr bwMode="auto">
            <a:xfrm>
              <a:off x="10662274" y="3266347"/>
              <a:ext cx="0" cy="360363"/>
            </a:xfrm>
            <a:prstGeom prst="line">
              <a:avLst/>
            </a:prstGeom>
            <a:noFill/>
            <a:ln w="9525">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sp>
          <p:nvSpPr>
            <p:cNvPr id="56" name="Line 27"/>
            <p:cNvSpPr>
              <a:spLocks noChangeShapeType="1"/>
            </p:cNvSpPr>
            <p:nvPr/>
          </p:nvSpPr>
          <p:spPr bwMode="auto">
            <a:xfrm>
              <a:off x="11525874" y="3266347"/>
              <a:ext cx="0" cy="360363"/>
            </a:xfrm>
            <a:prstGeom prst="line">
              <a:avLst/>
            </a:prstGeom>
            <a:noFill/>
            <a:ln w="9525">
              <a:solidFill>
                <a:schemeClr val="tx1"/>
              </a:solidFill>
              <a:round/>
            </a:ln>
            <a:effectLst/>
          </p:spPr>
          <p:txBody>
            <a:bodyPr/>
            <a:lstStyle/>
            <a:p>
              <a:pPr algn="ctr"/>
              <a:endParaRPr lang="zh-CN" altLang="en-US" sz="1600">
                <a:latin typeface="微软雅黑" panose="020B0503020204020204" pitchFamily="34" charset="-122"/>
                <a:ea typeface="微软雅黑" panose="020B0503020204020204" pitchFamily="34" charset="-122"/>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3.1 </a:t>
            </a:r>
            <a:r>
              <a:rPr lang="zh-CN" altLang="en-US" sz="3200" b="1" dirty="0">
                <a:solidFill>
                  <a:schemeClr val="bg1"/>
                </a:solidFill>
                <a:latin typeface="微软雅黑" panose="020B0503020204020204" pitchFamily="34" charset="-122"/>
                <a:ea typeface="微软雅黑" panose="020B0503020204020204" pitchFamily="34" charset="-122"/>
              </a:rPr>
              <a:t>研发质量组织职责定位</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核心是业务范围和分层</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57" name="组合 3"/>
          <p:cNvGrpSpPr/>
          <p:nvPr/>
        </p:nvGrpSpPr>
        <p:grpSpPr bwMode="auto">
          <a:xfrm>
            <a:off x="1847850" y="1125538"/>
            <a:ext cx="2127250" cy="1092200"/>
            <a:chOff x="302480" y="882376"/>
            <a:chExt cx="2480279" cy="1093242"/>
          </a:xfrm>
        </p:grpSpPr>
        <p:sp>
          <p:nvSpPr>
            <p:cNvPr id="58" name="矩形 57"/>
            <p:cNvSpPr/>
            <p:nvPr/>
          </p:nvSpPr>
          <p:spPr>
            <a:xfrm>
              <a:off x="302480" y="882376"/>
              <a:ext cx="2480279" cy="1093242"/>
            </a:xfrm>
            <a:prstGeom prst="rect">
              <a:avLst/>
            </a:prstGeom>
            <a:solidFill>
              <a:schemeClr val="bg1">
                <a:lumMod val="95000"/>
              </a:schemeClr>
            </a:solidFill>
            <a:ln w="31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dirty="0">
                <a:solidFill>
                  <a:srgbClr val="FFC000"/>
                </a:solidFill>
                <a:latin typeface="微软雅黑" panose="020B0503020204020204" pitchFamily="34" charset="-122"/>
                <a:ea typeface="微软雅黑" panose="020B0503020204020204" pitchFamily="34" charset="-122"/>
              </a:endParaRPr>
            </a:p>
          </p:txBody>
        </p:sp>
        <p:sp>
          <p:nvSpPr>
            <p:cNvPr id="59" name="任意多边形 58"/>
            <p:cNvSpPr/>
            <p:nvPr/>
          </p:nvSpPr>
          <p:spPr>
            <a:xfrm>
              <a:off x="393177" y="972949"/>
              <a:ext cx="2300736" cy="624483"/>
            </a:xfrm>
            <a:custGeom>
              <a:avLst/>
              <a:gdLst>
                <a:gd name="connsiteX0" fmla="*/ 0 w 5411449"/>
                <a:gd name="connsiteY0" fmla="*/ 1187453 h 1908787"/>
                <a:gd name="connsiteX1" fmla="*/ 0 w 5411449"/>
                <a:gd name="connsiteY1" fmla="*/ 1187453 h 1908787"/>
                <a:gd name="connsiteX2" fmla="*/ 134911 w 5411449"/>
                <a:gd name="connsiteY2" fmla="*/ 1352345 h 1908787"/>
                <a:gd name="connsiteX3" fmla="*/ 179882 w 5411449"/>
                <a:gd name="connsiteY3" fmla="*/ 1412306 h 1908787"/>
                <a:gd name="connsiteX4" fmla="*/ 269823 w 5411449"/>
                <a:gd name="connsiteY4" fmla="*/ 1442286 h 1908787"/>
                <a:gd name="connsiteX5" fmla="*/ 404734 w 5411449"/>
                <a:gd name="connsiteY5" fmla="*/ 1487257 h 1908787"/>
                <a:gd name="connsiteX6" fmla="*/ 599607 w 5411449"/>
                <a:gd name="connsiteY6" fmla="*/ 1487257 h 1908787"/>
                <a:gd name="connsiteX7" fmla="*/ 599607 w 5411449"/>
                <a:gd name="connsiteY7" fmla="*/ 1487257 h 1908787"/>
                <a:gd name="connsiteX8" fmla="*/ 704538 w 5411449"/>
                <a:gd name="connsiteY8" fmla="*/ 1562208 h 1908787"/>
                <a:gd name="connsiteX9" fmla="*/ 884420 w 5411449"/>
                <a:gd name="connsiteY9" fmla="*/ 1607178 h 1908787"/>
                <a:gd name="connsiteX10" fmla="*/ 929390 w 5411449"/>
                <a:gd name="connsiteY10" fmla="*/ 1622168 h 1908787"/>
                <a:gd name="connsiteX11" fmla="*/ 1154243 w 5411449"/>
                <a:gd name="connsiteY11" fmla="*/ 1637158 h 1908787"/>
                <a:gd name="connsiteX12" fmla="*/ 1154243 w 5411449"/>
                <a:gd name="connsiteY12" fmla="*/ 1652149 h 1908787"/>
                <a:gd name="connsiteX13" fmla="*/ 1274164 w 5411449"/>
                <a:gd name="connsiteY13" fmla="*/ 1697119 h 1908787"/>
                <a:gd name="connsiteX14" fmla="*/ 1394085 w 5411449"/>
                <a:gd name="connsiteY14" fmla="*/ 1742090 h 1908787"/>
                <a:gd name="connsiteX15" fmla="*/ 1768839 w 5411449"/>
                <a:gd name="connsiteY15" fmla="*/ 1772070 h 1908787"/>
                <a:gd name="connsiteX16" fmla="*/ 1828800 w 5411449"/>
                <a:gd name="connsiteY16" fmla="*/ 1802050 h 1908787"/>
                <a:gd name="connsiteX17" fmla="*/ 2248525 w 5411449"/>
                <a:gd name="connsiteY17" fmla="*/ 1817040 h 1908787"/>
                <a:gd name="connsiteX18" fmla="*/ 2338466 w 5411449"/>
                <a:gd name="connsiteY18" fmla="*/ 1847021 h 1908787"/>
                <a:gd name="connsiteX19" fmla="*/ 2488367 w 5411449"/>
                <a:gd name="connsiteY19" fmla="*/ 1891991 h 1908787"/>
                <a:gd name="connsiteX20" fmla="*/ 2623279 w 5411449"/>
                <a:gd name="connsiteY20" fmla="*/ 1906981 h 1908787"/>
                <a:gd name="connsiteX21" fmla="*/ 2713220 w 5411449"/>
                <a:gd name="connsiteY21" fmla="*/ 1906981 h 1908787"/>
                <a:gd name="connsiteX22" fmla="*/ 2878111 w 5411449"/>
                <a:gd name="connsiteY22" fmla="*/ 1891991 h 1908787"/>
                <a:gd name="connsiteX23" fmla="*/ 2923082 w 5411449"/>
                <a:gd name="connsiteY23" fmla="*/ 1877001 h 1908787"/>
                <a:gd name="connsiteX24" fmla="*/ 3013023 w 5411449"/>
                <a:gd name="connsiteY24" fmla="*/ 1862011 h 1908787"/>
                <a:gd name="connsiteX25" fmla="*/ 3102964 w 5411449"/>
                <a:gd name="connsiteY25" fmla="*/ 1832031 h 1908787"/>
                <a:gd name="connsiteX26" fmla="*/ 3132944 w 5411449"/>
                <a:gd name="connsiteY26" fmla="*/ 1802050 h 1908787"/>
                <a:gd name="connsiteX27" fmla="*/ 3237875 w 5411449"/>
                <a:gd name="connsiteY27" fmla="*/ 1757080 h 1908787"/>
                <a:gd name="connsiteX28" fmla="*/ 3282846 w 5411449"/>
                <a:gd name="connsiteY28" fmla="*/ 1727099 h 1908787"/>
                <a:gd name="connsiteX29" fmla="*/ 3372787 w 5411449"/>
                <a:gd name="connsiteY29" fmla="*/ 1697119 h 1908787"/>
                <a:gd name="connsiteX30" fmla="*/ 3432747 w 5411449"/>
                <a:gd name="connsiteY30" fmla="*/ 1652149 h 1908787"/>
                <a:gd name="connsiteX31" fmla="*/ 3462728 w 5411449"/>
                <a:gd name="connsiteY31" fmla="*/ 1622168 h 1908787"/>
                <a:gd name="connsiteX32" fmla="*/ 3552669 w 5411449"/>
                <a:gd name="connsiteY32" fmla="*/ 1577198 h 1908787"/>
                <a:gd name="connsiteX33" fmla="*/ 3627620 w 5411449"/>
                <a:gd name="connsiteY33" fmla="*/ 1502247 h 1908787"/>
                <a:gd name="connsiteX34" fmla="*/ 3672590 w 5411449"/>
                <a:gd name="connsiteY34" fmla="*/ 1472267 h 1908787"/>
                <a:gd name="connsiteX35" fmla="*/ 3762531 w 5411449"/>
                <a:gd name="connsiteY35" fmla="*/ 1367335 h 1908787"/>
                <a:gd name="connsiteX36" fmla="*/ 3852472 w 5411449"/>
                <a:gd name="connsiteY36" fmla="*/ 1292385 h 1908787"/>
                <a:gd name="connsiteX37" fmla="*/ 3912433 w 5411449"/>
                <a:gd name="connsiteY37" fmla="*/ 1217434 h 1908787"/>
                <a:gd name="connsiteX38" fmla="*/ 3987384 w 5411449"/>
                <a:gd name="connsiteY38" fmla="*/ 1142483 h 1908787"/>
                <a:gd name="connsiteX39" fmla="*/ 4047344 w 5411449"/>
                <a:gd name="connsiteY39" fmla="*/ 1052542 h 1908787"/>
                <a:gd name="connsiteX40" fmla="*/ 4122295 w 5411449"/>
                <a:gd name="connsiteY40" fmla="*/ 977591 h 1908787"/>
                <a:gd name="connsiteX41" fmla="*/ 4152275 w 5411449"/>
                <a:gd name="connsiteY41" fmla="*/ 932621 h 1908787"/>
                <a:gd name="connsiteX42" fmla="*/ 4212236 w 5411449"/>
                <a:gd name="connsiteY42" fmla="*/ 827690 h 1908787"/>
                <a:gd name="connsiteX43" fmla="*/ 4257207 w 5411449"/>
                <a:gd name="connsiteY43" fmla="*/ 797709 h 1908787"/>
                <a:gd name="connsiteX44" fmla="*/ 4302177 w 5411449"/>
                <a:gd name="connsiteY44" fmla="*/ 722758 h 1908787"/>
                <a:gd name="connsiteX45" fmla="*/ 4332157 w 5411449"/>
                <a:gd name="connsiteY45" fmla="*/ 677788 h 1908787"/>
                <a:gd name="connsiteX46" fmla="*/ 4392118 w 5411449"/>
                <a:gd name="connsiteY46" fmla="*/ 617827 h 1908787"/>
                <a:gd name="connsiteX47" fmla="*/ 4467069 w 5411449"/>
                <a:gd name="connsiteY47" fmla="*/ 512896 h 1908787"/>
                <a:gd name="connsiteX48" fmla="*/ 4527029 w 5411449"/>
                <a:gd name="connsiteY48" fmla="*/ 437945 h 1908787"/>
                <a:gd name="connsiteX49" fmla="*/ 4616970 w 5411449"/>
                <a:gd name="connsiteY49" fmla="*/ 362994 h 1908787"/>
                <a:gd name="connsiteX50" fmla="*/ 4631961 w 5411449"/>
                <a:gd name="connsiteY50" fmla="*/ 318024 h 1908787"/>
                <a:gd name="connsiteX51" fmla="*/ 4721902 w 5411449"/>
                <a:gd name="connsiteY51" fmla="*/ 258063 h 1908787"/>
                <a:gd name="connsiteX52" fmla="*/ 4811843 w 5411449"/>
                <a:gd name="connsiteY52" fmla="*/ 198103 h 1908787"/>
                <a:gd name="connsiteX53" fmla="*/ 4856813 w 5411449"/>
                <a:gd name="connsiteY53" fmla="*/ 183112 h 1908787"/>
                <a:gd name="connsiteX54" fmla="*/ 4946754 w 5411449"/>
                <a:gd name="connsiteY54" fmla="*/ 123152 h 1908787"/>
                <a:gd name="connsiteX55" fmla="*/ 5036695 w 5411449"/>
                <a:gd name="connsiteY55" fmla="*/ 93172 h 1908787"/>
                <a:gd name="connsiteX56" fmla="*/ 5081666 w 5411449"/>
                <a:gd name="connsiteY56" fmla="*/ 78181 h 1908787"/>
                <a:gd name="connsiteX57" fmla="*/ 5201587 w 5411449"/>
                <a:gd name="connsiteY57" fmla="*/ 33211 h 1908787"/>
                <a:gd name="connsiteX58" fmla="*/ 5321508 w 5411449"/>
                <a:gd name="connsiteY58" fmla="*/ 3231 h 1908787"/>
                <a:gd name="connsiteX59" fmla="*/ 5411449 w 5411449"/>
                <a:gd name="connsiteY59" fmla="*/ 3231 h 1908787"/>
                <a:gd name="connsiteX60" fmla="*/ 5411449 w 5411449"/>
                <a:gd name="connsiteY60" fmla="*/ 1187453 h 1908787"/>
                <a:gd name="connsiteX61" fmla="*/ 0 w 5411449"/>
                <a:gd name="connsiteY61" fmla="*/ 1187453 h 190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5411449" h="1908787">
                  <a:moveTo>
                    <a:pt x="0" y="1187453"/>
                  </a:moveTo>
                  <a:lnTo>
                    <a:pt x="0" y="1187453"/>
                  </a:lnTo>
                  <a:cubicBezTo>
                    <a:pt x="167711" y="1422250"/>
                    <a:pt x="-5637" y="1191718"/>
                    <a:pt x="134911" y="1352345"/>
                  </a:cubicBezTo>
                  <a:cubicBezTo>
                    <a:pt x="151363" y="1371147"/>
                    <a:pt x="159094" y="1398448"/>
                    <a:pt x="179882" y="1412306"/>
                  </a:cubicBezTo>
                  <a:cubicBezTo>
                    <a:pt x="206176" y="1429836"/>
                    <a:pt x="239843" y="1432293"/>
                    <a:pt x="269823" y="1442286"/>
                  </a:cubicBezTo>
                  <a:lnTo>
                    <a:pt x="404734" y="1487257"/>
                  </a:lnTo>
                  <a:cubicBezTo>
                    <a:pt x="466358" y="1507798"/>
                    <a:pt x="534649" y="1487257"/>
                    <a:pt x="599607" y="1487257"/>
                  </a:cubicBezTo>
                  <a:lnTo>
                    <a:pt x="599607" y="1487257"/>
                  </a:lnTo>
                  <a:cubicBezTo>
                    <a:pt x="634584" y="1512241"/>
                    <a:pt x="666692" y="1541830"/>
                    <a:pt x="704538" y="1562208"/>
                  </a:cubicBezTo>
                  <a:cubicBezTo>
                    <a:pt x="757781" y="1590877"/>
                    <a:pt x="826334" y="1597497"/>
                    <a:pt x="884420" y="1607178"/>
                  </a:cubicBezTo>
                  <a:cubicBezTo>
                    <a:pt x="899410" y="1612175"/>
                    <a:pt x="913773" y="1619765"/>
                    <a:pt x="929390" y="1622168"/>
                  </a:cubicBezTo>
                  <a:cubicBezTo>
                    <a:pt x="1042985" y="1639644"/>
                    <a:pt x="1059507" y="1637158"/>
                    <a:pt x="1154243" y="1637158"/>
                  </a:cubicBezTo>
                  <a:lnTo>
                    <a:pt x="1154243" y="1652149"/>
                  </a:lnTo>
                  <a:cubicBezTo>
                    <a:pt x="1194217" y="1667139"/>
                    <a:pt x="1234756" y="1680699"/>
                    <a:pt x="1274164" y="1697119"/>
                  </a:cubicBezTo>
                  <a:cubicBezTo>
                    <a:pt x="1391749" y="1746112"/>
                    <a:pt x="1276308" y="1712644"/>
                    <a:pt x="1394085" y="1742090"/>
                  </a:cubicBezTo>
                  <a:cubicBezTo>
                    <a:pt x="1530522" y="1833046"/>
                    <a:pt x="1421040" y="1772070"/>
                    <a:pt x="1768839" y="1772070"/>
                  </a:cubicBezTo>
                  <a:lnTo>
                    <a:pt x="1828800" y="1802050"/>
                  </a:lnTo>
                  <a:cubicBezTo>
                    <a:pt x="1968708" y="1807047"/>
                    <a:pt x="2109069" y="1804735"/>
                    <a:pt x="2248525" y="1817040"/>
                  </a:cubicBezTo>
                  <a:cubicBezTo>
                    <a:pt x="2280005" y="1819818"/>
                    <a:pt x="2338466" y="1847021"/>
                    <a:pt x="2338466" y="1847021"/>
                  </a:cubicBezTo>
                  <a:cubicBezTo>
                    <a:pt x="2420499" y="1901710"/>
                    <a:pt x="2350569" y="1864432"/>
                    <a:pt x="2488367" y="1891991"/>
                  </a:cubicBezTo>
                  <a:cubicBezTo>
                    <a:pt x="2610721" y="1916461"/>
                    <a:pt x="2424679" y="1906981"/>
                    <a:pt x="2623279" y="1906981"/>
                  </a:cubicBezTo>
                  <a:lnTo>
                    <a:pt x="2713220" y="1906981"/>
                  </a:lnTo>
                  <a:cubicBezTo>
                    <a:pt x="2768184" y="1901984"/>
                    <a:pt x="2823475" y="1899796"/>
                    <a:pt x="2878111" y="1891991"/>
                  </a:cubicBezTo>
                  <a:cubicBezTo>
                    <a:pt x="2893753" y="1889756"/>
                    <a:pt x="2907657" y="1880429"/>
                    <a:pt x="2923082" y="1877001"/>
                  </a:cubicBezTo>
                  <a:cubicBezTo>
                    <a:pt x="2952752" y="1870408"/>
                    <a:pt x="2983043" y="1867008"/>
                    <a:pt x="3013023" y="1862011"/>
                  </a:cubicBezTo>
                  <a:lnTo>
                    <a:pt x="3102964" y="1832031"/>
                  </a:lnTo>
                  <a:cubicBezTo>
                    <a:pt x="3116372" y="1827562"/>
                    <a:pt x="3121185" y="1809890"/>
                    <a:pt x="3132944" y="1802050"/>
                  </a:cubicBezTo>
                  <a:cubicBezTo>
                    <a:pt x="3169989" y="1777353"/>
                    <a:pt x="3197903" y="1770404"/>
                    <a:pt x="3237875" y="1757080"/>
                  </a:cubicBezTo>
                  <a:cubicBezTo>
                    <a:pt x="3252865" y="1747086"/>
                    <a:pt x="3266383" y="1734416"/>
                    <a:pt x="3282846" y="1727099"/>
                  </a:cubicBezTo>
                  <a:cubicBezTo>
                    <a:pt x="3311724" y="1714264"/>
                    <a:pt x="3372787" y="1697119"/>
                    <a:pt x="3372787" y="1697119"/>
                  </a:cubicBezTo>
                  <a:cubicBezTo>
                    <a:pt x="3392774" y="1682129"/>
                    <a:pt x="3413554" y="1668143"/>
                    <a:pt x="3432747" y="1652149"/>
                  </a:cubicBezTo>
                  <a:cubicBezTo>
                    <a:pt x="3443604" y="1643101"/>
                    <a:pt x="3450609" y="1629440"/>
                    <a:pt x="3462728" y="1622168"/>
                  </a:cubicBezTo>
                  <a:cubicBezTo>
                    <a:pt x="3546356" y="1571991"/>
                    <a:pt x="3469961" y="1649567"/>
                    <a:pt x="3552669" y="1577198"/>
                  </a:cubicBezTo>
                  <a:cubicBezTo>
                    <a:pt x="3579259" y="1553932"/>
                    <a:pt x="3598222" y="1521846"/>
                    <a:pt x="3627620" y="1502247"/>
                  </a:cubicBezTo>
                  <a:cubicBezTo>
                    <a:pt x="3642610" y="1492254"/>
                    <a:pt x="3658911" y="1483991"/>
                    <a:pt x="3672590" y="1472267"/>
                  </a:cubicBezTo>
                  <a:cubicBezTo>
                    <a:pt x="3777688" y="1382183"/>
                    <a:pt x="3696223" y="1446905"/>
                    <a:pt x="3762531" y="1367335"/>
                  </a:cubicBezTo>
                  <a:cubicBezTo>
                    <a:pt x="3798598" y="1324055"/>
                    <a:pt x="3808256" y="1321862"/>
                    <a:pt x="3852472" y="1292385"/>
                  </a:cubicBezTo>
                  <a:cubicBezTo>
                    <a:pt x="3878156" y="1215330"/>
                    <a:pt x="3848617" y="1273273"/>
                    <a:pt x="3912433" y="1217434"/>
                  </a:cubicBezTo>
                  <a:cubicBezTo>
                    <a:pt x="3939023" y="1194168"/>
                    <a:pt x="3987384" y="1142483"/>
                    <a:pt x="3987384" y="1142483"/>
                  </a:cubicBezTo>
                  <a:cubicBezTo>
                    <a:pt x="4013727" y="1063453"/>
                    <a:pt x="3984964" y="1127398"/>
                    <a:pt x="4047344" y="1052542"/>
                  </a:cubicBezTo>
                  <a:cubicBezTo>
                    <a:pt x="4109803" y="977592"/>
                    <a:pt x="4039850" y="1032556"/>
                    <a:pt x="4122295" y="977591"/>
                  </a:cubicBezTo>
                  <a:cubicBezTo>
                    <a:pt x="4132288" y="962601"/>
                    <a:pt x="4143337" y="948263"/>
                    <a:pt x="4152275" y="932621"/>
                  </a:cubicBezTo>
                  <a:cubicBezTo>
                    <a:pt x="4167950" y="905190"/>
                    <a:pt x="4187890" y="852036"/>
                    <a:pt x="4212236" y="827690"/>
                  </a:cubicBezTo>
                  <a:cubicBezTo>
                    <a:pt x="4224975" y="814951"/>
                    <a:pt x="4242217" y="807703"/>
                    <a:pt x="4257207" y="797709"/>
                  </a:cubicBezTo>
                  <a:cubicBezTo>
                    <a:pt x="4283239" y="719614"/>
                    <a:pt x="4255146" y="781548"/>
                    <a:pt x="4302177" y="722758"/>
                  </a:cubicBezTo>
                  <a:cubicBezTo>
                    <a:pt x="4313431" y="708690"/>
                    <a:pt x="4320433" y="691467"/>
                    <a:pt x="4332157" y="677788"/>
                  </a:cubicBezTo>
                  <a:cubicBezTo>
                    <a:pt x="4350552" y="656327"/>
                    <a:pt x="4392118" y="617827"/>
                    <a:pt x="4392118" y="617827"/>
                  </a:cubicBezTo>
                  <a:cubicBezTo>
                    <a:pt x="4416046" y="546042"/>
                    <a:pt x="4395935" y="584030"/>
                    <a:pt x="4467069" y="512896"/>
                  </a:cubicBezTo>
                  <a:cubicBezTo>
                    <a:pt x="4544974" y="434991"/>
                    <a:pt x="4452864" y="497277"/>
                    <a:pt x="4527029" y="437945"/>
                  </a:cubicBezTo>
                  <a:cubicBezTo>
                    <a:pt x="4631380" y="354464"/>
                    <a:pt x="4510144" y="469822"/>
                    <a:pt x="4616970" y="362994"/>
                  </a:cubicBezTo>
                  <a:cubicBezTo>
                    <a:pt x="4621967" y="348004"/>
                    <a:pt x="4620788" y="329197"/>
                    <a:pt x="4631961" y="318024"/>
                  </a:cubicBezTo>
                  <a:cubicBezTo>
                    <a:pt x="4657440" y="292546"/>
                    <a:pt x="4691922" y="278050"/>
                    <a:pt x="4721902" y="258063"/>
                  </a:cubicBezTo>
                  <a:lnTo>
                    <a:pt x="4811843" y="198103"/>
                  </a:lnTo>
                  <a:cubicBezTo>
                    <a:pt x="4824990" y="189338"/>
                    <a:pt x="4843001" y="190786"/>
                    <a:pt x="4856813" y="183112"/>
                  </a:cubicBezTo>
                  <a:cubicBezTo>
                    <a:pt x="4888310" y="165613"/>
                    <a:pt x="4916774" y="143139"/>
                    <a:pt x="4946754" y="123152"/>
                  </a:cubicBezTo>
                  <a:cubicBezTo>
                    <a:pt x="4973049" y="105622"/>
                    <a:pt x="5006715" y="103165"/>
                    <a:pt x="5036695" y="93172"/>
                  </a:cubicBezTo>
                  <a:lnTo>
                    <a:pt x="5081666" y="78181"/>
                  </a:lnTo>
                  <a:cubicBezTo>
                    <a:pt x="5149811" y="55465"/>
                    <a:pt x="5143700" y="48998"/>
                    <a:pt x="5201587" y="33211"/>
                  </a:cubicBezTo>
                  <a:cubicBezTo>
                    <a:pt x="5241339" y="22370"/>
                    <a:pt x="5281534" y="13224"/>
                    <a:pt x="5321508" y="3231"/>
                  </a:cubicBezTo>
                  <a:cubicBezTo>
                    <a:pt x="5350593" y="-4040"/>
                    <a:pt x="5381469" y="3231"/>
                    <a:pt x="5411449" y="3231"/>
                  </a:cubicBezTo>
                  <a:lnTo>
                    <a:pt x="5411449" y="1187453"/>
                  </a:lnTo>
                  <a:lnTo>
                    <a:pt x="0" y="1187453"/>
                  </a:lnTo>
                  <a:close/>
                </a:path>
              </a:pathLst>
            </a:custGeom>
            <a:pattFill prst="ltUpDiag">
              <a:fgClr>
                <a:srgbClr val="008EC0"/>
              </a:fgClr>
              <a:bgClr>
                <a:schemeClr val="bg1"/>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200">
                <a:latin typeface="微软雅黑" panose="020B0503020204020204" pitchFamily="34" charset="-122"/>
                <a:ea typeface="微软雅黑" panose="020B0503020204020204" pitchFamily="34" charset="-122"/>
              </a:endParaRPr>
            </a:p>
          </p:txBody>
        </p:sp>
        <p:sp>
          <p:nvSpPr>
            <p:cNvPr id="60" name="矩形 59"/>
            <p:cNvSpPr/>
            <p:nvPr/>
          </p:nvSpPr>
          <p:spPr>
            <a:xfrm>
              <a:off x="2292257" y="1322533"/>
              <a:ext cx="490502" cy="152545"/>
            </a:xfrm>
            <a:prstGeom prst="rect">
              <a:avLst/>
            </a:prstGeom>
            <a:noFill/>
            <a:ln w="9525" algn="ctr">
              <a:noFill/>
              <a:round/>
            </a:ln>
          </p:spPr>
          <p:txBody>
            <a:bodyPr lIns="0" tIns="0" rIns="0" bIns="0"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时间</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1" name="矩形 60"/>
            <p:cNvSpPr/>
            <p:nvPr/>
          </p:nvSpPr>
          <p:spPr>
            <a:xfrm>
              <a:off x="319139" y="1303464"/>
              <a:ext cx="564541" cy="246298"/>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概念</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2" name="矩形 61"/>
            <p:cNvSpPr/>
            <p:nvPr/>
          </p:nvSpPr>
          <p:spPr>
            <a:xfrm>
              <a:off x="674522" y="1303464"/>
              <a:ext cx="516416" cy="246298"/>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计划</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3" name="矩形 62"/>
            <p:cNvSpPr/>
            <p:nvPr/>
          </p:nvSpPr>
          <p:spPr>
            <a:xfrm>
              <a:off x="1100242" y="1303464"/>
              <a:ext cx="525671" cy="246298"/>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开发</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4" name="矩形 63"/>
            <p:cNvSpPr/>
            <p:nvPr/>
          </p:nvSpPr>
          <p:spPr>
            <a:xfrm>
              <a:off x="1540769" y="1303464"/>
              <a:ext cx="555286" cy="246298"/>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验证</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65" name="矩形 64"/>
            <p:cNvSpPr/>
            <p:nvPr/>
          </p:nvSpPr>
          <p:spPr>
            <a:xfrm>
              <a:off x="2079396" y="1206535"/>
              <a:ext cx="703363" cy="154134"/>
            </a:xfrm>
            <a:prstGeom prst="rect">
              <a:avLst/>
            </a:prstGeom>
            <a:noFill/>
            <a:ln w="9525" algn="ctr">
              <a:noFill/>
              <a:round/>
            </a:ln>
          </p:spPr>
          <p:txBody>
            <a:bodyPr lIns="0" tIns="0" rIns="0" bIns="0"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生命周期</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66" name="直接连接符 65"/>
            <p:cNvCxnSpPr/>
            <p:nvPr/>
          </p:nvCxnSpPr>
          <p:spPr>
            <a:xfrm>
              <a:off x="393177" y="1117550"/>
              <a:ext cx="0" cy="754781"/>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H="1">
              <a:off x="2686509" y="1362258"/>
              <a:ext cx="0" cy="510073"/>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93177" y="1872332"/>
              <a:ext cx="22933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1098390" y="1257383"/>
              <a:ext cx="9810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098390" y="1258972"/>
              <a:ext cx="0" cy="448102"/>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081248" y="1117550"/>
              <a:ext cx="0" cy="228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93177" y="1117550"/>
              <a:ext cx="168621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2438481" y="1071468"/>
              <a:ext cx="0" cy="638784"/>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098390" y="1708664"/>
              <a:ext cx="1340091" cy="1589"/>
            </a:xfrm>
            <a:prstGeom prst="line">
              <a:avLst/>
            </a:prstGeom>
          </p:spPr>
          <p:style>
            <a:lnRef idx="1">
              <a:schemeClr val="accent1"/>
            </a:lnRef>
            <a:fillRef idx="0">
              <a:schemeClr val="accent1"/>
            </a:fillRef>
            <a:effectRef idx="0">
              <a:schemeClr val="accent1"/>
            </a:effectRef>
            <a:fontRef idx="minor">
              <a:schemeClr val="tx1"/>
            </a:fontRef>
          </p:style>
        </p:cxnSp>
        <p:sp>
          <p:nvSpPr>
            <p:cNvPr id="75" name="矩形 74"/>
            <p:cNvSpPr/>
            <p:nvPr/>
          </p:nvSpPr>
          <p:spPr>
            <a:xfrm>
              <a:off x="761517" y="937991"/>
              <a:ext cx="1447446" cy="246298"/>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产品创新周期</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6" name="矩形 75"/>
            <p:cNvSpPr/>
            <p:nvPr/>
          </p:nvSpPr>
          <p:spPr>
            <a:xfrm>
              <a:off x="700436" y="1082592"/>
              <a:ext cx="1395620" cy="246297"/>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开发验证周期</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7" name="矩形 76"/>
            <p:cNvSpPr/>
            <p:nvPr/>
          </p:nvSpPr>
          <p:spPr>
            <a:xfrm>
              <a:off x="674522" y="1718198"/>
              <a:ext cx="1763959" cy="246297"/>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产品投资回报周期</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sp>
          <p:nvSpPr>
            <p:cNvPr id="78" name="矩形 77"/>
            <p:cNvSpPr/>
            <p:nvPr/>
          </p:nvSpPr>
          <p:spPr>
            <a:xfrm>
              <a:off x="1163174" y="1537050"/>
              <a:ext cx="1129082" cy="246297"/>
            </a:xfrm>
            <a:prstGeom prst="rect">
              <a:avLst/>
            </a:prstGeom>
            <a:noFill/>
            <a:ln w="9525" algn="ctr">
              <a:noFill/>
              <a:round/>
            </a:ln>
          </p:spPr>
          <p:txBody>
            <a:bodyPr anchor="ctr">
              <a:spAutoFit/>
            </a:bodyPr>
            <a:lstStyle/>
            <a:p>
              <a:pPr algn="ctr">
                <a:spcBef>
                  <a:spcPct val="50000"/>
                </a:spcBef>
                <a:defRPr/>
              </a:pPr>
              <a:r>
                <a:rPr lang="zh-CN" altLang="en-US" sz="1000" kern="0" dirty="0">
                  <a:solidFill>
                    <a:sysClr val="windowText" lastClr="000000"/>
                  </a:solidFill>
                  <a:latin typeface="微软雅黑" panose="020B0503020204020204" pitchFamily="34" charset="-122"/>
                  <a:ea typeface="微软雅黑" panose="020B0503020204020204" pitchFamily="34" charset="-122"/>
                </a:rPr>
                <a:t>开发盈利周期</a:t>
              </a:r>
              <a:endParaRPr lang="zh-CN" altLang="en-US" sz="1000"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79" name="矩形 26"/>
          <p:cNvSpPr>
            <a:spLocks noChangeArrowheads="1"/>
          </p:cNvSpPr>
          <p:nvPr/>
        </p:nvSpPr>
        <p:spPr bwMode="auto">
          <a:xfrm>
            <a:off x="1703389" y="2276476"/>
            <a:ext cx="2398711" cy="523220"/>
          </a:xfrm>
          <a:prstGeom prst="rect">
            <a:avLst/>
          </a:prstGeom>
          <a:noFill/>
          <a:ln w="9525">
            <a:noFill/>
            <a:miter lim="800000"/>
          </a:ln>
        </p:spPr>
        <p:txBody>
          <a:bodyPr wrap="squar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市场重组：决定质量部的顶层职责：质量要求和体系</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80" name="Rectangle 11"/>
          <p:cNvSpPr>
            <a:spLocks noChangeArrowheads="1"/>
          </p:cNvSpPr>
          <p:nvPr/>
        </p:nvSpPr>
        <p:spPr bwMode="auto">
          <a:xfrm>
            <a:off x="4295776" y="1268413"/>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待规划业务</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81" name="直接箭头连接符 28"/>
          <p:cNvCxnSpPr>
            <a:cxnSpLocks noChangeShapeType="1"/>
            <a:stCxn id="60" idx="3"/>
            <a:endCxn id="80" idx="1"/>
          </p:cNvCxnSpPr>
          <p:nvPr/>
        </p:nvCxnSpPr>
        <p:spPr bwMode="auto">
          <a:xfrm flipV="1">
            <a:off x="3975101" y="1474789"/>
            <a:ext cx="320675" cy="166687"/>
          </a:xfrm>
          <a:prstGeom prst="straightConnector1">
            <a:avLst/>
          </a:prstGeom>
          <a:noFill/>
          <a:ln w="12700" algn="ctr">
            <a:solidFill>
              <a:srgbClr val="FF388C"/>
            </a:solidFill>
            <a:round/>
            <a:tailEnd type="arrow" w="med" len="med"/>
          </a:ln>
        </p:spPr>
      </p:cxnSp>
      <p:cxnSp>
        <p:nvCxnSpPr>
          <p:cNvPr id="82" name="直接箭头连接符 36"/>
          <p:cNvCxnSpPr>
            <a:cxnSpLocks noChangeShapeType="1"/>
            <a:stCxn id="60" idx="3"/>
            <a:endCxn id="85" idx="1"/>
          </p:cNvCxnSpPr>
          <p:nvPr/>
        </p:nvCxnSpPr>
        <p:spPr bwMode="auto">
          <a:xfrm>
            <a:off x="3975101" y="1641476"/>
            <a:ext cx="320675" cy="409575"/>
          </a:xfrm>
          <a:prstGeom prst="straightConnector1">
            <a:avLst/>
          </a:prstGeom>
          <a:noFill/>
          <a:ln w="12700" algn="ctr">
            <a:solidFill>
              <a:srgbClr val="FF388C"/>
            </a:solidFill>
            <a:round/>
            <a:tailEnd type="arrow" w="med" len="med"/>
          </a:ln>
        </p:spPr>
      </p:cxnSp>
      <p:cxnSp>
        <p:nvCxnSpPr>
          <p:cNvPr id="83" name="直接箭头连接符 41"/>
          <p:cNvCxnSpPr>
            <a:cxnSpLocks noChangeShapeType="1"/>
            <a:stCxn id="80" idx="3"/>
            <a:endCxn id="84" idx="1"/>
          </p:cNvCxnSpPr>
          <p:nvPr/>
        </p:nvCxnSpPr>
        <p:spPr bwMode="auto">
          <a:xfrm>
            <a:off x="5303838" y="1474788"/>
            <a:ext cx="360362" cy="0"/>
          </a:xfrm>
          <a:prstGeom prst="straightConnector1">
            <a:avLst/>
          </a:prstGeom>
          <a:noFill/>
          <a:ln w="12700" algn="ctr">
            <a:solidFill>
              <a:srgbClr val="FF388C"/>
            </a:solidFill>
            <a:round/>
            <a:tailEnd type="arrow" w="med" len="med"/>
          </a:ln>
        </p:spPr>
      </p:cxnSp>
      <p:sp>
        <p:nvSpPr>
          <p:cNvPr id="84" name="Rectangle 11"/>
          <p:cNvSpPr>
            <a:spLocks noChangeArrowheads="1"/>
          </p:cNvSpPr>
          <p:nvPr/>
        </p:nvSpPr>
        <p:spPr bwMode="auto">
          <a:xfrm>
            <a:off x="5664201" y="1268413"/>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哪些新的质量要求？业务管道规划方法？引导</a:t>
            </a:r>
            <a:r>
              <a:rPr lang="en-US" altLang="zh-CN" sz="1200" kern="0" dirty="0">
                <a:solidFill>
                  <a:sysClr val="windowText" lastClr="000000"/>
                </a:solidFill>
                <a:latin typeface="微软雅黑" panose="020B0503020204020204" pitchFamily="34" charset="-122"/>
                <a:ea typeface="微软雅黑" panose="020B0503020204020204" pitchFamily="34" charset="-122"/>
              </a:rPr>
              <a:t>Vs</a:t>
            </a:r>
            <a:r>
              <a:rPr lang="zh-CN" altLang="en-US" sz="1200" kern="0" dirty="0">
                <a:solidFill>
                  <a:sysClr val="windowText" lastClr="000000"/>
                </a:solidFill>
                <a:latin typeface="微软雅黑" panose="020B0503020204020204" pitchFamily="34" charset="-122"/>
                <a:ea typeface="微软雅黑" panose="020B0503020204020204" pitchFamily="34" charset="-122"/>
              </a:rPr>
              <a:t>主动策划？</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5" name="Rectangle 11"/>
          <p:cNvSpPr>
            <a:spLocks noChangeArrowheads="1"/>
          </p:cNvSpPr>
          <p:nvPr/>
        </p:nvSpPr>
        <p:spPr bwMode="auto">
          <a:xfrm>
            <a:off x="4295776" y="1844675"/>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在研业务</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86" name="直接箭头连接符 55"/>
          <p:cNvCxnSpPr>
            <a:cxnSpLocks noChangeShapeType="1"/>
            <a:stCxn id="85" idx="3"/>
            <a:endCxn id="87" idx="1"/>
          </p:cNvCxnSpPr>
          <p:nvPr/>
        </p:nvCxnSpPr>
        <p:spPr bwMode="auto">
          <a:xfrm>
            <a:off x="5303838" y="2051050"/>
            <a:ext cx="360362" cy="0"/>
          </a:xfrm>
          <a:prstGeom prst="straightConnector1">
            <a:avLst/>
          </a:prstGeom>
          <a:noFill/>
          <a:ln w="12700" algn="ctr">
            <a:solidFill>
              <a:srgbClr val="FF388C"/>
            </a:solidFill>
            <a:round/>
            <a:tailEnd type="arrow" w="med" len="med"/>
          </a:ln>
        </p:spPr>
      </p:cxnSp>
      <p:sp>
        <p:nvSpPr>
          <p:cNvPr id="87" name="Rectangle 11"/>
          <p:cNvSpPr>
            <a:spLocks noChangeArrowheads="1"/>
          </p:cNvSpPr>
          <p:nvPr/>
        </p:nvSpPr>
        <p:spPr bwMode="auto">
          <a:xfrm>
            <a:off x="5664201" y="1844675"/>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质量过程控制？项目组合管理？符合度</a:t>
            </a:r>
            <a:r>
              <a:rPr lang="en-US" altLang="zh-CN" sz="1200" kern="0" dirty="0">
                <a:solidFill>
                  <a:sysClr val="windowText" lastClr="000000"/>
                </a:solidFill>
                <a:latin typeface="微软雅黑" panose="020B0503020204020204" pitchFamily="34" charset="-122"/>
                <a:ea typeface="微软雅黑" panose="020B0503020204020204" pitchFamily="34" charset="-122"/>
              </a:rPr>
              <a:t>Vs</a:t>
            </a:r>
            <a:r>
              <a:rPr lang="zh-CN" altLang="en-US" sz="1200" kern="0" dirty="0">
                <a:solidFill>
                  <a:sysClr val="windowText" lastClr="000000"/>
                </a:solidFill>
                <a:latin typeface="微软雅黑" panose="020B0503020204020204" pitchFamily="34" charset="-122"/>
                <a:ea typeface="微软雅黑" panose="020B0503020204020204" pitchFamily="34" charset="-122"/>
              </a:rPr>
              <a:t>主动有效？</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88" name="Rectangle 11"/>
          <p:cNvSpPr>
            <a:spLocks noChangeArrowheads="1"/>
          </p:cNvSpPr>
          <p:nvPr/>
        </p:nvSpPr>
        <p:spPr bwMode="auto">
          <a:xfrm>
            <a:off x="4295776" y="2349500"/>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生命周期业务</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89" name="直接箭头连接符 63"/>
          <p:cNvCxnSpPr>
            <a:cxnSpLocks noChangeShapeType="1"/>
            <a:stCxn id="88" idx="3"/>
            <a:endCxn id="90" idx="1"/>
          </p:cNvCxnSpPr>
          <p:nvPr/>
        </p:nvCxnSpPr>
        <p:spPr bwMode="auto">
          <a:xfrm>
            <a:off x="5303838" y="2555875"/>
            <a:ext cx="360362" cy="0"/>
          </a:xfrm>
          <a:prstGeom prst="straightConnector1">
            <a:avLst/>
          </a:prstGeom>
          <a:noFill/>
          <a:ln w="12700" algn="ctr">
            <a:solidFill>
              <a:srgbClr val="FF388C"/>
            </a:solidFill>
            <a:round/>
            <a:tailEnd type="arrow" w="med" len="med"/>
          </a:ln>
        </p:spPr>
      </p:cxnSp>
      <p:sp>
        <p:nvSpPr>
          <p:cNvPr id="90" name="Rectangle 11"/>
          <p:cNvSpPr>
            <a:spLocks noChangeArrowheads="1"/>
          </p:cNvSpPr>
          <p:nvPr/>
        </p:nvSpPr>
        <p:spPr bwMode="auto">
          <a:xfrm>
            <a:off x="5664201" y="2349500"/>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en-US" altLang="zh-CN" sz="1200" kern="0" dirty="0">
                <a:solidFill>
                  <a:sysClr val="windowText" lastClr="000000"/>
                </a:solidFill>
                <a:latin typeface="微软雅黑" panose="020B0503020204020204" pitchFamily="34" charset="-122"/>
                <a:ea typeface="微软雅黑" panose="020B0503020204020204" pitchFamily="34" charset="-122"/>
              </a:rPr>
              <a:t>VOC&amp;CS？</a:t>
            </a:r>
            <a:r>
              <a:rPr lang="zh-CN" altLang="en-US" sz="1200" kern="0" dirty="0">
                <a:solidFill>
                  <a:sysClr val="windowText" lastClr="000000"/>
                </a:solidFill>
                <a:latin typeface="微软雅黑" panose="020B0503020204020204" pitchFamily="34" charset="-122"/>
                <a:ea typeface="微软雅黑" panose="020B0503020204020204" pitchFamily="34" charset="-122"/>
              </a:rPr>
              <a:t>质量问题？经营质量？ 回溯</a:t>
            </a:r>
            <a:r>
              <a:rPr lang="en-US" altLang="zh-CN" sz="1200" kern="0" dirty="0">
                <a:solidFill>
                  <a:sysClr val="windowText" lastClr="000000"/>
                </a:solidFill>
                <a:latin typeface="微软雅黑" panose="020B0503020204020204" pitchFamily="34" charset="-122"/>
                <a:ea typeface="微软雅黑" panose="020B0503020204020204" pitchFamily="34" charset="-122"/>
              </a:rPr>
              <a:t>Vs</a:t>
            </a:r>
            <a:r>
              <a:rPr lang="zh-CN" altLang="en-US" sz="1200" kern="0" dirty="0">
                <a:solidFill>
                  <a:sysClr val="windowText" lastClr="000000"/>
                </a:solidFill>
                <a:latin typeface="微软雅黑" panose="020B0503020204020204" pitchFamily="34" charset="-122"/>
                <a:ea typeface="微软雅黑" panose="020B0503020204020204" pitchFamily="34" charset="-122"/>
              </a:rPr>
              <a:t>改进？</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91" name="直接箭头连接符 65"/>
          <p:cNvCxnSpPr>
            <a:cxnSpLocks noChangeShapeType="1"/>
            <a:stCxn id="60" idx="3"/>
            <a:endCxn id="88" idx="1"/>
          </p:cNvCxnSpPr>
          <p:nvPr/>
        </p:nvCxnSpPr>
        <p:spPr bwMode="auto">
          <a:xfrm>
            <a:off x="3975101" y="1641475"/>
            <a:ext cx="320675" cy="914400"/>
          </a:xfrm>
          <a:prstGeom prst="straightConnector1">
            <a:avLst/>
          </a:prstGeom>
          <a:noFill/>
          <a:ln w="12700" algn="ctr">
            <a:solidFill>
              <a:srgbClr val="FF388C"/>
            </a:solidFill>
            <a:round/>
            <a:tailEnd type="arrow" w="med" len="med"/>
          </a:ln>
        </p:spPr>
      </p:cxnSp>
      <p:grpSp>
        <p:nvGrpSpPr>
          <p:cNvPr id="92" name="组合 236"/>
          <p:cNvGrpSpPr/>
          <p:nvPr/>
        </p:nvGrpSpPr>
        <p:grpSpPr bwMode="auto">
          <a:xfrm>
            <a:off x="1631951" y="2924176"/>
            <a:ext cx="2447925" cy="1584325"/>
            <a:chOff x="1351491" y="1119650"/>
            <a:chExt cx="6120678" cy="3549459"/>
          </a:xfrm>
        </p:grpSpPr>
        <p:sp>
          <p:nvSpPr>
            <p:cNvPr id="93" name="矩形 92"/>
            <p:cNvSpPr/>
            <p:nvPr/>
          </p:nvSpPr>
          <p:spPr>
            <a:xfrm>
              <a:off x="1351491" y="1119650"/>
              <a:ext cx="289761" cy="3236481"/>
            </a:xfrm>
            <a:prstGeom prst="rect">
              <a:avLst/>
            </a:prstGeom>
            <a:gradFill>
              <a:gsLst>
                <a:gs pos="0">
                  <a:srgbClr val="8488C4"/>
                </a:gs>
                <a:gs pos="53000">
                  <a:srgbClr val="D4DEFF"/>
                </a:gs>
                <a:gs pos="83000">
                  <a:srgbClr val="D4DEFF"/>
                </a:gs>
                <a:gs pos="100000">
                  <a:srgbClr val="96AB94"/>
                </a:gs>
              </a:gsLst>
              <a:lin ang="54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schemeClr val="tx1"/>
                  </a:solidFill>
                  <a:latin typeface="微软雅黑" panose="020B0503020204020204" pitchFamily="34" charset="-122"/>
                  <a:ea typeface="微软雅黑" panose="020B0503020204020204" pitchFamily="34" charset="-122"/>
                </a:rPr>
                <a:t>平台策略</a:t>
              </a: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94" name="矩形 93"/>
            <p:cNvSpPr/>
            <p:nvPr/>
          </p:nvSpPr>
          <p:spPr>
            <a:xfrm>
              <a:off x="1649191" y="1119650"/>
              <a:ext cx="285790" cy="3236481"/>
            </a:xfrm>
            <a:prstGeom prst="rect">
              <a:avLst/>
            </a:prstGeom>
            <a:gradFill>
              <a:gsLst>
                <a:gs pos="0">
                  <a:srgbClr val="8488C4"/>
                </a:gs>
                <a:gs pos="53000">
                  <a:srgbClr val="D4DEFF"/>
                </a:gs>
                <a:gs pos="83000">
                  <a:srgbClr val="D4DEFF"/>
                </a:gs>
                <a:gs pos="100000">
                  <a:srgbClr val="96AB94"/>
                </a:gs>
              </a:gsLst>
              <a:lin ang="54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schemeClr val="tx1"/>
                  </a:solidFill>
                  <a:latin typeface="微软雅黑" panose="020B0503020204020204" pitchFamily="34" charset="-122"/>
                  <a:ea typeface="微软雅黑" panose="020B0503020204020204" pitchFamily="34" charset="-122"/>
                </a:rPr>
                <a:t>体系结构</a:t>
              </a: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95" name="矩形 94"/>
            <p:cNvSpPr/>
            <p:nvPr/>
          </p:nvSpPr>
          <p:spPr>
            <a:xfrm>
              <a:off x="7182411" y="1119650"/>
              <a:ext cx="289758" cy="3236481"/>
            </a:xfrm>
            <a:prstGeom prst="rect">
              <a:avLst/>
            </a:prstGeom>
            <a:gradFill>
              <a:gsLst>
                <a:gs pos="0">
                  <a:srgbClr val="8488C4"/>
                </a:gs>
                <a:gs pos="53000">
                  <a:srgbClr val="D4DEFF"/>
                </a:gs>
                <a:gs pos="83000">
                  <a:srgbClr val="D4DEFF"/>
                </a:gs>
                <a:gs pos="100000">
                  <a:srgbClr val="96AB94"/>
                </a:gs>
              </a:gsLst>
              <a:lin ang="54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schemeClr val="tx1"/>
                  </a:solidFill>
                  <a:latin typeface="微软雅黑" panose="020B0503020204020204" pitchFamily="34" charset="-122"/>
                  <a:ea typeface="微软雅黑" panose="020B0503020204020204" pitchFamily="34" charset="-122"/>
                </a:rPr>
                <a:t>市场</a:t>
              </a: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96" name="矩形 95"/>
            <p:cNvSpPr/>
            <p:nvPr/>
          </p:nvSpPr>
          <p:spPr>
            <a:xfrm>
              <a:off x="1934981" y="1119650"/>
              <a:ext cx="5247430" cy="3236481"/>
            </a:xfrm>
            <a:prstGeom prst="rect">
              <a:avLst/>
            </a:prstGeom>
            <a:solidFill>
              <a:schemeClr val="bg1">
                <a:lumMod val="85000"/>
              </a:schemeClr>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00" dirty="0">
                <a:solidFill>
                  <a:schemeClr val="tx1"/>
                </a:solidFill>
                <a:latin typeface="微软雅黑" panose="020B0503020204020204" pitchFamily="34" charset="-122"/>
                <a:ea typeface="微软雅黑" panose="020B0503020204020204" pitchFamily="34" charset="-122"/>
              </a:endParaRPr>
            </a:p>
          </p:txBody>
        </p:sp>
        <p:sp>
          <p:nvSpPr>
            <p:cNvPr id="97" name="矩形 96"/>
            <p:cNvSpPr/>
            <p:nvPr/>
          </p:nvSpPr>
          <p:spPr>
            <a:xfrm>
              <a:off x="1351491" y="4331236"/>
              <a:ext cx="6120678" cy="337873"/>
            </a:xfrm>
            <a:prstGeom prst="rect">
              <a:avLst/>
            </a:prstGeom>
            <a:gradFill>
              <a:gsLst>
                <a:gs pos="0">
                  <a:srgbClr val="8488C4"/>
                </a:gs>
                <a:gs pos="53000">
                  <a:srgbClr val="D4DEFF"/>
                </a:gs>
                <a:gs pos="83000">
                  <a:srgbClr val="D4DEFF"/>
                </a:gs>
                <a:gs pos="100000">
                  <a:srgbClr val="96AB94"/>
                </a:gs>
              </a:gsLst>
              <a:lin ang="5400000" scaled="0"/>
            </a:gra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900" dirty="0">
                  <a:solidFill>
                    <a:schemeClr val="tx1"/>
                  </a:solidFill>
                  <a:latin typeface="微软雅黑" panose="020B0503020204020204" pitchFamily="34" charset="-122"/>
                  <a:ea typeface="微软雅黑" panose="020B0503020204020204" pitchFamily="34" charset="-122"/>
                </a:rPr>
                <a:t>共享器件</a:t>
              </a:r>
              <a:r>
                <a:rPr lang="en-US" altLang="zh-CN" sz="900" dirty="0">
                  <a:solidFill>
                    <a:schemeClr val="tx1"/>
                  </a:solidFill>
                  <a:latin typeface="微软雅黑" panose="020B0503020204020204" pitchFamily="34" charset="-122"/>
                  <a:ea typeface="微软雅黑" panose="020B0503020204020204" pitchFamily="34" charset="-122"/>
                </a:rPr>
                <a:t>/</a:t>
              </a:r>
              <a:r>
                <a:rPr lang="zh-CN" altLang="en-US" sz="900" dirty="0">
                  <a:solidFill>
                    <a:schemeClr val="tx1"/>
                  </a:solidFill>
                  <a:latin typeface="微软雅黑" panose="020B0503020204020204" pitchFamily="34" charset="-122"/>
                  <a:ea typeface="微软雅黑" panose="020B0503020204020204" pitchFamily="34" charset="-122"/>
                </a:rPr>
                <a:t>共用零部件</a:t>
              </a:r>
              <a:r>
                <a:rPr lang="en-US" altLang="zh-CN" sz="900" dirty="0">
                  <a:solidFill>
                    <a:schemeClr val="tx1"/>
                  </a:solidFill>
                  <a:latin typeface="微软雅黑" panose="020B0503020204020204" pitchFamily="34" charset="-122"/>
                  <a:ea typeface="微软雅黑" panose="020B0503020204020204" pitchFamily="34" charset="-122"/>
                </a:rPr>
                <a:t>(CBB)</a:t>
              </a:r>
              <a:endParaRPr lang="zh-CN" altLang="en-US" sz="900" dirty="0">
                <a:solidFill>
                  <a:schemeClr val="tx1"/>
                </a:solidFill>
                <a:latin typeface="微软雅黑" panose="020B0503020204020204" pitchFamily="34" charset="-122"/>
                <a:ea typeface="微软雅黑" panose="020B0503020204020204" pitchFamily="34" charset="-122"/>
              </a:endParaRPr>
            </a:p>
          </p:txBody>
        </p:sp>
        <p:grpSp>
          <p:nvGrpSpPr>
            <p:cNvPr id="98" name="组合 310"/>
            <p:cNvGrpSpPr/>
            <p:nvPr/>
          </p:nvGrpSpPr>
          <p:grpSpPr>
            <a:xfrm>
              <a:off x="2131380" y="3662032"/>
              <a:ext cx="4830720" cy="477760"/>
              <a:chOff x="1535466" y="4391400"/>
              <a:chExt cx="4692717" cy="477760"/>
            </a:xfrm>
            <a:solidFill>
              <a:schemeClr val="accent3">
                <a:lumMod val="75000"/>
              </a:schemeClr>
            </a:solidFill>
          </p:grpSpPr>
          <p:grpSp>
            <p:nvGrpSpPr>
              <p:cNvPr id="129" name="组合 341"/>
              <p:cNvGrpSpPr/>
              <p:nvPr/>
            </p:nvGrpSpPr>
            <p:grpSpPr>
              <a:xfrm>
                <a:off x="1535466" y="4391400"/>
                <a:ext cx="2429109" cy="477760"/>
                <a:chOff x="1535466" y="4391400"/>
                <a:chExt cx="3237077" cy="477760"/>
              </a:xfrm>
              <a:grpFill/>
            </p:grpSpPr>
            <p:sp>
              <p:nvSpPr>
                <p:cNvPr id="131" name="五边形 130"/>
                <p:cNvSpPr/>
                <p:nvPr/>
              </p:nvSpPr>
              <p:spPr>
                <a:xfrm>
                  <a:off x="1535466" y="4391400"/>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技术要素</a:t>
                  </a:r>
                  <a:r>
                    <a:rPr lang="en-US" altLang="zh-CN" sz="800" dirty="0">
                      <a:solidFill>
                        <a:schemeClr val="tx1"/>
                      </a:solidFill>
                      <a:latin typeface="微软雅黑" panose="020B0503020204020204" pitchFamily="34" charset="-122"/>
                      <a:ea typeface="微软雅黑" panose="020B0503020204020204" pitchFamily="34" charset="-122"/>
                    </a:rPr>
                    <a:t>1</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32" name="五边形 131"/>
                <p:cNvSpPr/>
                <p:nvPr/>
              </p:nvSpPr>
              <p:spPr>
                <a:xfrm>
                  <a:off x="1535466" y="4688398"/>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技术要素</a:t>
                  </a:r>
                  <a:r>
                    <a:rPr lang="en-US" altLang="zh-CN" sz="800" dirty="0">
                      <a:solidFill>
                        <a:schemeClr val="tx1"/>
                      </a:solidFill>
                      <a:latin typeface="微软雅黑" panose="020B0503020204020204" pitchFamily="34" charset="-122"/>
                      <a:ea typeface="微软雅黑" panose="020B0503020204020204" pitchFamily="34" charset="-122"/>
                    </a:rPr>
                    <a:t>N</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33" name="燕尾形 132"/>
                <p:cNvSpPr/>
                <p:nvPr/>
              </p:nvSpPr>
              <p:spPr>
                <a:xfrm>
                  <a:off x="4151301" y="4406390"/>
                  <a:ext cx="621242" cy="462770"/>
                </a:xfrm>
                <a:prstGeom prst="chevron">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tx1"/>
                    </a:solidFill>
                    <a:latin typeface="微软雅黑" panose="020B0503020204020204" pitchFamily="34" charset="-122"/>
                    <a:ea typeface="微软雅黑" panose="020B0503020204020204" pitchFamily="34" charset="-122"/>
                  </a:endParaRPr>
                </a:p>
              </p:txBody>
            </p:sp>
          </p:grpSp>
          <p:sp>
            <p:nvSpPr>
              <p:cNvPr id="130" name="右箭头 129"/>
              <p:cNvSpPr/>
              <p:nvPr/>
            </p:nvSpPr>
            <p:spPr>
              <a:xfrm>
                <a:off x="3815916" y="4406390"/>
                <a:ext cx="2412267" cy="396044"/>
              </a:xfrm>
              <a:prstGeom prst="rightArrow">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模块</a:t>
                </a:r>
                <a:endParaRPr lang="zh-CN" altLang="en-US" sz="800" dirty="0">
                  <a:solidFill>
                    <a:schemeClr val="tx1"/>
                  </a:solidFill>
                  <a:latin typeface="微软雅黑" panose="020B0503020204020204" pitchFamily="34" charset="-122"/>
                  <a:ea typeface="微软雅黑" panose="020B0503020204020204" pitchFamily="34" charset="-122"/>
                </a:endParaRPr>
              </a:p>
            </p:txBody>
          </p:sp>
        </p:grpSp>
        <p:grpSp>
          <p:nvGrpSpPr>
            <p:cNvPr id="99" name="组合 311"/>
            <p:cNvGrpSpPr/>
            <p:nvPr/>
          </p:nvGrpSpPr>
          <p:grpSpPr>
            <a:xfrm>
              <a:off x="2453131" y="2904498"/>
              <a:ext cx="4508969" cy="477760"/>
              <a:chOff x="1535466" y="4391400"/>
              <a:chExt cx="4692717" cy="477760"/>
            </a:xfrm>
            <a:solidFill>
              <a:schemeClr val="accent3">
                <a:lumMod val="75000"/>
              </a:schemeClr>
            </a:solidFill>
          </p:grpSpPr>
          <p:grpSp>
            <p:nvGrpSpPr>
              <p:cNvPr id="124" name="组合 336"/>
              <p:cNvGrpSpPr/>
              <p:nvPr/>
            </p:nvGrpSpPr>
            <p:grpSpPr>
              <a:xfrm>
                <a:off x="1535466" y="4391400"/>
                <a:ext cx="2429109" cy="477760"/>
                <a:chOff x="1535466" y="4391400"/>
                <a:chExt cx="3237077" cy="477760"/>
              </a:xfrm>
              <a:grpFill/>
            </p:grpSpPr>
            <p:sp>
              <p:nvSpPr>
                <p:cNvPr id="126" name="五边形 125"/>
                <p:cNvSpPr/>
                <p:nvPr/>
              </p:nvSpPr>
              <p:spPr>
                <a:xfrm>
                  <a:off x="1535466" y="4391400"/>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模块</a:t>
                  </a:r>
                  <a:r>
                    <a:rPr lang="en-US" altLang="zh-CN" sz="800" dirty="0">
                      <a:solidFill>
                        <a:schemeClr val="tx1"/>
                      </a:solidFill>
                      <a:latin typeface="微软雅黑" panose="020B0503020204020204" pitchFamily="34" charset="-122"/>
                      <a:ea typeface="微软雅黑" panose="020B0503020204020204" pitchFamily="34" charset="-122"/>
                    </a:rPr>
                    <a:t>1</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27" name="五边形 126"/>
                <p:cNvSpPr/>
                <p:nvPr/>
              </p:nvSpPr>
              <p:spPr>
                <a:xfrm>
                  <a:off x="1535466" y="4688398"/>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模块</a:t>
                  </a:r>
                  <a:r>
                    <a:rPr lang="en-US" altLang="zh-CN" sz="800" dirty="0">
                      <a:solidFill>
                        <a:schemeClr val="tx1"/>
                      </a:solidFill>
                      <a:latin typeface="微软雅黑" panose="020B0503020204020204" pitchFamily="34" charset="-122"/>
                      <a:ea typeface="微软雅黑" panose="020B0503020204020204" pitchFamily="34" charset="-122"/>
                    </a:rPr>
                    <a:t>N</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28" name="燕尾形 127"/>
                <p:cNvSpPr/>
                <p:nvPr/>
              </p:nvSpPr>
              <p:spPr>
                <a:xfrm>
                  <a:off x="4151301" y="4406390"/>
                  <a:ext cx="621242" cy="462770"/>
                </a:xfrm>
                <a:prstGeom prst="chevron">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tx1"/>
                    </a:solidFill>
                    <a:latin typeface="微软雅黑" panose="020B0503020204020204" pitchFamily="34" charset="-122"/>
                    <a:ea typeface="微软雅黑" panose="020B0503020204020204" pitchFamily="34" charset="-122"/>
                  </a:endParaRPr>
                </a:p>
              </p:txBody>
            </p:sp>
          </p:grpSp>
          <p:sp>
            <p:nvSpPr>
              <p:cNvPr id="125" name="右箭头 124"/>
              <p:cNvSpPr/>
              <p:nvPr/>
            </p:nvSpPr>
            <p:spPr>
              <a:xfrm>
                <a:off x="3815916" y="4406390"/>
                <a:ext cx="2412267" cy="396044"/>
              </a:xfrm>
              <a:prstGeom prst="rightArrow">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子系统</a:t>
                </a:r>
                <a:endParaRPr lang="zh-CN" altLang="en-US" sz="800" dirty="0">
                  <a:solidFill>
                    <a:schemeClr val="tx1"/>
                  </a:solidFill>
                  <a:latin typeface="微软雅黑" panose="020B0503020204020204" pitchFamily="34" charset="-122"/>
                  <a:ea typeface="微软雅黑" panose="020B0503020204020204" pitchFamily="34" charset="-122"/>
                </a:endParaRPr>
              </a:p>
            </p:txBody>
          </p:sp>
        </p:grpSp>
        <p:grpSp>
          <p:nvGrpSpPr>
            <p:cNvPr id="100" name="组合 312"/>
            <p:cNvGrpSpPr/>
            <p:nvPr/>
          </p:nvGrpSpPr>
          <p:grpSpPr bwMode="auto">
            <a:xfrm>
              <a:off x="4699864" y="3237544"/>
              <a:ext cx="1368150" cy="484519"/>
              <a:chOff x="4355977" y="3996892"/>
              <a:chExt cx="1125798" cy="393766"/>
            </a:xfrm>
          </p:grpSpPr>
          <p:cxnSp>
            <p:nvCxnSpPr>
              <p:cNvPr id="121" name="直接箭头连接符 120"/>
              <p:cNvCxnSpPr/>
              <p:nvPr/>
            </p:nvCxnSpPr>
            <p:spPr>
              <a:xfrm flipH="1">
                <a:off x="4357397" y="3995485"/>
                <a:ext cx="225368" cy="395985"/>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22" name="直接箭头连接符 121"/>
              <p:cNvCxnSpPr/>
              <p:nvPr/>
            </p:nvCxnSpPr>
            <p:spPr>
              <a:xfrm flipH="1">
                <a:off x="5255600" y="3995485"/>
                <a:ext cx="225366" cy="395985"/>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23" name="直接箭头连接符 122"/>
              <p:cNvCxnSpPr/>
              <p:nvPr/>
            </p:nvCxnSpPr>
            <p:spPr>
              <a:xfrm flipH="1">
                <a:off x="4808131" y="3995485"/>
                <a:ext cx="222101" cy="395985"/>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101" name="组合 313"/>
            <p:cNvGrpSpPr/>
            <p:nvPr/>
          </p:nvGrpSpPr>
          <p:grpSpPr>
            <a:xfrm>
              <a:off x="2911273" y="2146964"/>
              <a:ext cx="4050827" cy="477760"/>
              <a:chOff x="1535466" y="4391400"/>
              <a:chExt cx="4692717" cy="477760"/>
            </a:xfrm>
            <a:solidFill>
              <a:schemeClr val="accent3">
                <a:lumMod val="75000"/>
              </a:schemeClr>
            </a:solidFill>
          </p:grpSpPr>
          <p:grpSp>
            <p:nvGrpSpPr>
              <p:cNvPr id="116" name="组合 328"/>
              <p:cNvGrpSpPr/>
              <p:nvPr/>
            </p:nvGrpSpPr>
            <p:grpSpPr>
              <a:xfrm>
                <a:off x="1535466" y="4391400"/>
                <a:ext cx="2429109" cy="477760"/>
                <a:chOff x="1535466" y="4391400"/>
                <a:chExt cx="3237077" cy="477760"/>
              </a:xfrm>
              <a:grpFill/>
            </p:grpSpPr>
            <p:sp>
              <p:nvSpPr>
                <p:cNvPr id="118" name="五边形 117"/>
                <p:cNvSpPr/>
                <p:nvPr/>
              </p:nvSpPr>
              <p:spPr>
                <a:xfrm>
                  <a:off x="1535466" y="4391400"/>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子系统</a:t>
                  </a:r>
                  <a:r>
                    <a:rPr lang="en-US" altLang="zh-CN" sz="800" dirty="0">
                      <a:solidFill>
                        <a:schemeClr val="tx1"/>
                      </a:solidFill>
                      <a:latin typeface="微软雅黑" panose="020B0503020204020204" pitchFamily="34" charset="-122"/>
                      <a:ea typeface="微软雅黑" panose="020B0503020204020204" pitchFamily="34" charset="-122"/>
                    </a:rPr>
                    <a:t>1</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19" name="五边形 118"/>
                <p:cNvSpPr/>
                <p:nvPr/>
              </p:nvSpPr>
              <p:spPr>
                <a:xfrm>
                  <a:off x="1535466" y="4688398"/>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子系统</a:t>
                  </a:r>
                  <a:r>
                    <a:rPr lang="en-US" altLang="zh-CN" sz="800" dirty="0">
                      <a:solidFill>
                        <a:schemeClr val="tx1"/>
                      </a:solidFill>
                      <a:latin typeface="微软雅黑" panose="020B0503020204020204" pitchFamily="34" charset="-122"/>
                      <a:ea typeface="微软雅黑" panose="020B0503020204020204" pitchFamily="34" charset="-122"/>
                    </a:rPr>
                    <a:t>N</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20" name="燕尾形 119"/>
                <p:cNvSpPr/>
                <p:nvPr/>
              </p:nvSpPr>
              <p:spPr>
                <a:xfrm>
                  <a:off x="4151301" y="4406390"/>
                  <a:ext cx="621242" cy="462770"/>
                </a:xfrm>
                <a:prstGeom prst="chevron">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tx1"/>
                    </a:solidFill>
                    <a:latin typeface="微软雅黑" panose="020B0503020204020204" pitchFamily="34" charset="-122"/>
                    <a:ea typeface="微软雅黑" panose="020B0503020204020204" pitchFamily="34" charset="-122"/>
                  </a:endParaRPr>
                </a:p>
              </p:txBody>
            </p:sp>
          </p:grpSp>
          <p:sp>
            <p:nvSpPr>
              <p:cNvPr id="117" name="右箭头 116"/>
              <p:cNvSpPr/>
              <p:nvPr/>
            </p:nvSpPr>
            <p:spPr>
              <a:xfrm>
                <a:off x="3815916" y="4406390"/>
                <a:ext cx="2412267" cy="396044"/>
              </a:xfrm>
              <a:prstGeom prst="rightArrow">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平台</a:t>
                </a:r>
                <a:endParaRPr lang="zh-CN" altLang="en-US" sz="800" dirty="0">
                  <a:solidFill>
                    <a:schemeClr val="tx1"/>
                  </a:solidFill>
                  <a:latin typeface="微软雅黑" panose="020B0503020204020204" pitchFamily="34" charset="-122"/>
                  <a:ea typeface="微软雅黑" panose="020B0503020204020204" pitchFamily="34" charset="-122"/>
                </a:endParaRPr>
              </a:p>
            </p:txBody>
          </p:sp>
        </p:grpSp>
        <p:grpSp>
          <p:nvGrpSpPr>
            <p:cNvPr id="102" name="组合 314"/>
            <p:cNvGrpSpPr/>
            <p:nvPr/>
          </p:nvGrpSpPr>
          <p:grpSpPr bwMode="auto">
            <a:xfrm>
              <a:off x="5022801" y="2480010"/>
              <a:ext cx="1368152" cy="484519"/>
              <a:chOff x="4355976" y="3996892"/>
              <a:chExt cx="1125799" cy="393766"/>
            </a:xfrm>
          </p:grpSpPr>
          <p:cxnSp>
            <p:nvCxnSpPr>
              <p:cNvPr id="113" name="直接箭头连接符 112"/>
              <p:cNvCxnSpPr/>
              <p:nvPr/>
            </p:nvCxnSpPr>
            <p:spPr>
              <a:xfrm flipH="1">
                <a:off x="4356227" y="3995470"/>
                <a:ext cx="225366" cy="395987"/>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4" name="直接箭头连接符 113"/>
              <p:cNvCxnSpPr/>
              <p:nvPr/>
            </p:nvCxnSpPr>
            <p:spPr>
              <a:xfrm flipH="1">
                <a:off x="5257697" y="3995470"/>
                <a:ext cx="225366" cy="395987"/>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15" name="直接箭头连接符 114"/>
              <p:cNvCxnSpPr/>
              <p:nvPr/>
            </p:nvCxnSpPr>
            <p:spPr>
              <a:xfrm flipH="1">
                <a:off x="4806962" y="3995470"/>
                <a:ext cx="225366" cy="395987"/>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nvGrpSpPr>
            <p:cNvPr id="103" name="组合 315"/>
            <p:cNvGrpSpPr/>
            <p:nvPr/>
          </p:nvGrpSpPr>
          <p:grpSpPr>
            <a:xfrm>
              <a:off x="3412456" y="1389430"/>
              <a:ext cx="3549644" cy="477760"/>
              <a:chOff x="1535466" y="4391400"/>
              <a:chExt cx="4692717" cy="477760"/>
            </a:xfrm>
            <a:solidFill>
              <a:schemeClr val="accent3">
                <a:lumMod val="75000"/>
              </a:schemeClr>
            </a:solidFill>
          </p:grpSpPr>
          <p:grpSp>
            <p:nvGrpSpPr>
              <p:cNvPr id="108" name="组合 320"/>
              <p:cNvGrpSpPr/>
              <p:nvPr/>
            </p:nvGrpSpPr>
            <p:grpSpPr>
              <a:xfrm>
                <a:off x="1535466" y="4391400"/>
                <a:ext cx="2429109" cy="477760"/>
                <a:chOff x="1535466" y="4391400"/>
                <a:chExt cx="3237077" cy="477760"/>
              </a:xfrm>
              <a:grpFill/>
            </p:grpSpPr>
            <p:sp>
              <p:nvSpPr>
                <p:cNvPr id="110" name="五边形 109"/>
                <p:cNvSpPr/>
                <p:nvPr/>
              </p:nvSpPr>
              <p:spPr>
                <a:xfrm>
                  <a:off x="1535466" y="4391400"/>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平台</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11" name="五边形 110"/>
                <p:cNvSpPr/>
                <p:nvPr/>
              </p:nvSpPr>
              <p:spPr>
                <a:xfrm>
                  <a:off x="1535466" y="4688398"/>
                  <a:ext cx="3077364" cy="180020"/>
                </a:xfrm>
                <a:prstGeom prst="homePlate">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800" dirty="0">
                      <a:solidFill>
                        <a:schemeClr val="tx1"/>
                      </a:solidFill>
                      <a:latin typeface="微软雅黑" panose="020B0503020204020204" pitchFamily="34" charset="-122"/>
                      <a:ea typeface="微软雅黑" panose="020B0503020204020204" pitchFamily="34" charset="-122"/>
                    </a:rPr>
                    <a:t>客户化设计</a:t>
                  </a:r>
                  <a:endParaRPr lang="zh-CN" altLang="en-US" sz="800" dirty="0">
                    <a:solidFill>
                      <a:schemeClr val="tx1"/>
                    </a:solidFill>
                    <a:latin typeface="微软雅黑" panose="020B0503020204020204" pitchFamily="34" charset="-122"/>
                    <a:ea typeface="微软雅黑" panose="020B0503020204020204" pitchFamily="34" charset="-122"/>
                  </a:endParaRPr>
                </a:p>
              </p:txBody>
            </p:sp>
            <p:sp>
              <p:nvSpPr>
                <p:cNvPr id="112" name="燕尾形 111"/>
                <p:cNvSpPr/>
                <p:nvPr/>
              </p:nvSpPr>
              <p:spPr>
                <a:xfrm>
                  <a:off x="4151301" y="4406390"/>
                  <a:ext cx="621242" cy="462770"/>
                </a:xfrm>
                <a:prstGeom prst="chevron">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tx1"/>
                    </a:solidFill>
                    <a:latin typeface="微软雅黑" panose="020B0503020204020204" pitchFamily="34" charset="-122"/>
                    <a:ea typeface="微软雅黑" panose="020B0503020204020204" pitchFamily="34" charset="-122"/>
                  </a:endParaRPr>
                </a:p>
              </p:txBody>
            </p:sp>
          </p:grpSp>
          <p:sp>
            <p:nvSpPr>
              <p:cNvPr id="109" name="右箭头 108"/>
              <p:cNvSpPr/>
              <p:nvPr/>
            </p:nvSpPr>
            <p:spPr>
              <a:xfrm>
                <a:off x="3815917" y="4406390"/>
                <a:ext cx="2412266" cy="396044"/>
              </a:xfrm>
              <a:prstGeom prst="rightArrow">
                <a:avLst/>
              </a:prstGeom>
              <a:grpFill/>
              <a:ln w="31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zh-CN" altLang="en-US" sz="900" dirty="0">
                    <a:solidFill>
                      <a:schemeClr val="tx1"/>
                    </a:solidFill>
                    <a:latin typeface="微软雅黑" panose="020B0503020204020204" pitchFamily="34" charset="-122"/>
                    <a:ea typeface="微软雅黑" panose="020B0503020204020204" pitchFamily="34" charset="-122"/>
                  </a:rPr>
                  <a:t>产品或服务</a:t>
                </a:r>
                <a:endParaRPr lang="zh-CN" altLang="en-US" sz="900" dirty="0">
                  <a:solidFill>
                    <a:schemeClr val="tx1"/>
                  </a:solidFill>
                  <a:latin typeface="微软雅黑" panose="020B0503020204020204" pitchFamily="34" charset="-122"/>
                  <a:ea typeface="微软雅黑" panose="020B0503020204020204" pitchFamily="34" charset="-122"/>
                </a:endParaRPr>
              </a:p>
            </p:txBody>
          </p:sp>
        </p:grpSp>
        <p:grpSp>
          <p:nvGrpSpPr>
            <p:cNvPr id="104" name="组合 316"/>
            <p:cNvGrpSpPr/>
            <p:nvPr/>
          </p:nvGrpSpPr>
          <p:grpSpPr bwMode="auto">
            <a:xfrm>
              <a:off x="5295633" y="1722474"/>
              <a:ext cx="1368152" cy="484519"/>
              <a:chOff x="4355976" y="3996892"/>
              <a:chExt cx="1125799" cy="393766"/>
            </a:xfrm>
          </p:grpSpPr>
          <p:cxnSp>
            <p:nvCxnSpPr>
              <p:cNvPr id="105" name="直接箭头连接符 104"/>
              <p:cNvCxnSpPr/>
              <p:nvPr/>
            </p:nvCxnSpPr>
            <p:spPr>
              <a:xfrm flipH="1">
                <a:off x="4357089" y="3995459"/>
                <a:ext cx="225368" cy="395985"/>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6" name="直接箭头连接符 105"/>
              <p:cNvCxnSpPr/>
              <p:nvPr/>
            </p:nvCxnSpPr>
            <p:spPr>
              <a:xfrm flipH="1">
                <a:off x="5255293" y="3995459"/>
                <a:ext cx="225366" cy="395985"/>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107" name="直接箭头连接符 106"/>
              <p:cNvCxnSpPr/>
              <p:nvPr/>
            </p:nvCxnSpPr>
            <p:spPr>
              <a:xfrm flipH="1">
                <a:off x="4807824" y="3995459"/>
                <a:ext cx="222101" cy="395985"/>
              </a:xfrm>
              <a:prstGeom prst="straightConnector1">
                <a:avLst/>
              </a:prstGeom>
              <a:ln w="3175">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grpSp>
      </p:grpSp>
      <p:sp>
        <p:nvSpPr>
          <p:cNvPr id="134" name="矩形 278"/>
          <p:cNvSpPr>
            <a:spLocks noChangeArrowheads="1"/>
          </p:cNvSpPr>
          <p:nvPr/>
        </p:nvSpPr>
        <p:spPr bwMode="auto">
          <a:xfrm>
            <a:off x="1631950" y="4581525"/>
            <a:ext cx="2518638" cy="523220"/>
          </a:xfrm>
          <a:prstGeom prst="rect">
            <a:avLst/>
          </a:prstGeom>
          <a:noFill/>
          <a:ln w="9525">
            <a:noFill/>
            <a:miter lim="800000"/>
          </a:ln>
        </p:spPr>
        <p:txBody>
          <a:bodyPr wrap="non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产品重组：决定质量部的内部</a:t>
            </a:r>
            <a:endParaRPr lang="en-US" altLang="zh-CN" sz="1400" dirty="0">
              <a:solidFill>
                <a:srgbClr val="FF0000"/>
              </a:solidFill>
              <a:latin typeface="微软雅黑" panose="020B0503020204020204" pitchFamily="34" charset="-122"/>
              <a:ea typeface="微软雅黑" panose="020B0503020204020204" pitchFamily="34" charset="-122"/>
            </a:endParaRPr>
          </a:p>
          <a:p>
            <a:r>
              <a:rPr lang="zh-CN" altLang="en-US" sz="1400" dirty="0">
                <a:solidFill>
                  <a:srgbClr val="FF0000"/>
                </a:solidFill>
                <a:latin typeface="微软雅黑" panose="020B0503020204020204" pitchFamily="34" charset="-122"/>
                <a:ea typeface="微软雅黑" panose="020B0503020204020204" pitchFamily="34" charset="-122"/>
              </a:rPr>
              <a:t>组织结构也要对应设计</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135" name="Rectangle 11"/>
          <p:cNvSpPr>
            <a:spLocks noChangeArrowheads="1"/>
          </p:cNvSpPr>
          <p:nvPr/>
        </p:nvSpPr>
        <p:spPr bwMode="auto">
          <a:xfrm>
            <a:off x="4295776" y="3141663"/>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架构设计</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36" name="直接箭头连接符 292"/>
          <p:cNvCxnSpPr>
            <a:cxnSpLocks noChangeShapeType="1"/>
            <a:endCxn id="135" idx="1"/>
          </p:cNvCxnSpPr>
          <p:nvPr/>
        </p:nvCxnSpPr>
        <p:spPr bwMode="auto">
          <a:xfrm flipV="1">
            <a:off x="4079875" y="3348038"/>
            <a:ext cx="215900" cy="152400"/>
          </a:xfrm>
          <a:prstGeom prst="straightConnector1">
            <a:avLst/>
          </a:prstGeom>
          <a:noFill/>
          <a:ln w="12700" algn="ctr">
            <a:solidFill>
              <a:srgbClr val="FF388C"/>
            </a:solidFill>
            <a:round/>
            <a:tailEnd type="arrow" w="med" len="med"/>
          </a:ln>
        </p:spPr>
      </p:cxnSp>
      <p:cxnSp>
        <p:nvCxnSpPr>
          <p:cNvPr id="137" name="直接箭头连接符 293"/>
          <p:cNvCxnSpPr>
            <a:cxnSpLocks noChangeShapeType="1"/>
            <a:stCxn id="95" idx="3"/>
            <a:endCxn id="140" idx="1"/>
          </p:cNvCxnSpPr>
          <p:nvPr/>
        </p:nvCxnSpPr>
        <p:spPr bwMode="auto">
          <a:xfrm>
            <a:off x="4079875" y="3646489"/>
            <a:ext cx="215900" cy="276225"/>
          </a:xfrm>
          <a:prstGeom prst="straightConnector1">
            <a:avLst/>
          </a:prstGeom>
          <a:noFill/>
          <a:ln w="12700" algn="ctr">
            <a:solidFill>
              <a:srgbClr val="FF388C"/>
            </a:solidFill>
            <a:round/>
            <a:tailEnd type="arrow" w="med" len="med"/>
          </a:ln>
        </p:spPr>
      </p:cxnSp>
      <p:cxnSp>
        <p:nvCxnSpPr>
          <p:cNvPr id="138" name="直接箭头连接符 294"/>
          <p:cNvCxnSpPr>
            <a:cxnSpLocks noChangeShapeType="1"/>
            <a:stCxn id="135" idx="3"/>
            <a:endCxn id="139" idx="1"/>
          </p:cNvCxnSpPr>
          <p:nvPr/>
        </p:nvCxnSpPr>
        <p:spPr bwMode="auto">
          <a:xfrm>
            <a:off x="5303838" y="3348038"/>
            <a:ext cx="360362" cy="0"/>
          </a:xfrm>
          <a:prstGeom prst="straightConnector1">
            <a:avLst/>
          </a:prstGeom>
          <a:noFill/>
          <a:ln w="12700" algn="ctr">
            <a:solidFill>
              <a:srgbClr val="FF388C"/>
            </a:solidFill>
            <a:round/>
            <a:tailEnd type="arrow" w="med" len="med"/>
          </a:ln>
        </p:spPr>
      </p:cxnSp>
      <p:sp>
        <p:nvSpPr>
          <p:cNvPr id="139" name="Rectangle 11"/>
          <p:cNvSpPr>
            <a:spLocks noChangeArrowheads="1"/>
          </p:cNvSpPr>
          <p:nvPr/>
        </p:nvSpPr>
        <p:spPr bwMode="auto">
          <a:xfrm>
            <a:off x="5664201" y="3141663"/>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工程方法，流程优化，技术方法重组，改进闭环</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0" name="Rectangle 11"/>
          <p:cNvSpPr>
            <a:spLocks noChangeArrowheads="1"/>
          </p:cNvSpPr>
          <p:nvPr/>
        </p:nvSpPr>
        <p:spPr bwMode="auto">
          <a:xfrm>
            <a:off x="4295776" y="3716338"/>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架构实现</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41" name="直接箭头连接符 297"/>
          <p:cNvCxnSpPr>
            <a:cxnSpLocks noChangeShapeType="1"/>
            <a:stCxn id="140" idx="3"/>
            <a:endCxn id="142" idx="1"/>
          </p:cNvCxnSpPr>
          <p:nvPr/>
        </p:nvCxnSpPr>
        <p:spPr bwMode="auto">
          <a:xfrm>
            <a:off x="5303838" y="3922713"/>
            <a:ext cx="360362" cy="0"/>
          </a:xfrm>
          <a:prstGeom prst="straightConnector1">
            <a:avLst/>
          </a:prstGeom>
          <a:noFill/>
          <a:ln w="12700" algn="ctr">
            <a:solidFill>
              <a:srgbClr val="FF388C"/>
            </a:solidFill>
            <a:round/>
            <a:tailEnd type="arrow" w="med" len="med"/>
          </a:ln>
        </p:spPr>
      </p:cxnSp>
      <p:sp>
        <p:nvSpPr>
          <p:cNvPr id="142" name="Rectangle 11"/>
          <p:cNvSpPr>
            <a:spLocks noChangeArrowheads="1"/>
          </p:cNvSpPr>
          <p:nvPr/>
        </p:nvSpPr>
        <p:spPr bwMode="auto">
          <a:xfrm>
            <a:off x="5664201" y="3716338"/>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设计</a:t>
            </a:r>
            <a:r>
              <a:rPr lang="en-US" altLang="zh-CN" sz="1200" kern="0" dirty="0">
                <a:solidFill>
                  <a:sysClr val="windowText" lastClr="000000"/>
                </a:solidFill>
                <a:latin typeface="微软雅黑" panose="020B0503020204020204" pitchFamily="34" charset="-122"/>
                <a:ea typeface="微软雅黑" panose="020B0503020204020204" pitchFamily="34" charset="-122"/>
              </a:rPr>
              <a:t>-&gt;</a:t>
            </a:r>
            <a:r>
              <a:rPr lang="zh-CN" altLang="en-US" sz="1200" kern="0" dirty="0">
                <a:solidFill>
                  <a:sysClr val="windowText" lastClr="000000"/>
                </a:solidFill>
                <a:latin typeface="微软雅黑" panose="020B0503020204020204" pitchFamily="34" charset="-122"/>
                <a:ea typeface="微软雅黑" panose="020B0503020204020204" pitchFamily="34" charset="-122"/>
              </a:rPr>
              <a:t>开发如何保真传递</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43" name="Rectangle 11"/>
          <p:cNvSpPr>
            <a:spLocks noChangeArrowheads="1"/>
          </p:cNvSpPr>
          <p:nvPr/>
        </p:nvSpPr>
        <p:spPr bwMode="auto">
          <a:xfrm>
            <a:off x="4295776" y="4221163"/>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架构维护</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44" name="直接箭头连接符 300"/>
          <p:cNvCxnSpPr>
            <a:cxnSpLocks noChangeShapeType="1"/>
            <a:stCxn id="143" idx="3"/>
            <a:endCxn id="145" idx="1"/>
          </p:cNvCxnSpPr>
          <p:nvPr/>
        </p:nvCxnSpPr>
        <p:spPr bwMode="auto">
          <a:xfrm>
            <a:off x="5303838" y="4427538"/>
            <a:ext cx="360362" cy="0"/>
          </a:xfrm>
          <a:prstGeom prst="straightConnector1">
            <a:avLst/>
          </a:prstGeom>
          <a:noFill/>
          <a:ln w="12700" algn="ctr">
            <a:solidFill>
              <a:srgbClr val="FF388C"/>
            </a:solidFill>
            <a:round/>
            <a:tailEnd type="arrow" w="med" len="med"/>
          </a:ln>
        </p:spPr>
      </p:cxnSp>
      <p:sp>
        <p:nvSpPr>
          <p:cNvPr id="145" name="Rectangle 11"/>
          <p:cNvSpPr>
            <a:spLocks noChangeArrowheads="1"/>
          </p:cNvSpPr>
          <p:nvPr/>
        </p:nvSpPr>
        <p:spPr bwMode="auto">
          <a:xfrm>
            <a:off x="5664201" y="4221163"/>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需求变更，知识传递，工程方法积累引导</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46" name="直接箭头连接符 302"/>
          <p:cNvCxnSpPr>
            <a:cxnSpLocks noChangeShapeType="1"/>
            <a:stCxn id="95" idx="3"/>
            <a:endCxn id="143" idx="1"/>
          </p:cNvCxnSpPr>
          <p:nvPr/>
        </p:nvCxnSpPr>
        <p:spPr bwMode="auto">
          <a:xfrm>
            <a:off x="4079875" y="3646488"/>
            <a:ext cx="215900" cy="781050"/>
          </a:xfrm>
          <a:prstGeom prst="straightConnector1">
            <a:avLst/>
          </a:prstGeom>
          <a:noFill/>
          <a:ln w="12700" algn="ctr">
            <a:solidFill>
              <a:srgbClr val="FF388C"/>
            </a:solidFill>
            <a:round/>
            <a:tailEnd type="arrow" w="med" len="med"/>
          </a:ln>
        </p:spPr>
      </p:cxnSp>
      <p:grpSp>
        <p:nvGrpSpPr>
          <p:cNvPr id="147" name="组合 307"/>
          <p:cNvGrpSpPr/>
          <p:nvPr/>
        </p:nvGrpSpPr>
        <p:grpSpPr bwMode="auto">
          <a:xfrm>
            <a:off x="2279651" y="5300664"/>
            <a:ext cx="1001713" cy="911225"/>
            <a:chOff x="3455876" y="2029345"/>
            <a:chExt cx="1584176" cy="1503167"/>
          </a:xfrm>
        </p:grpSpPr>
        <p:sp>
          <p:nvSpPr>
            <p:cNvPr id="148" name="同心圆 147"/>
            <p:cNvSpPr/>
            <p:nvPr/>
          </p:nvSpPr>
          <p:spPr>
            <a:xfrm>
              <a:off x="3455876" y="2029345"/>
              <a:ext cx="1584176" cy="1503167"/>
            </a:xfrm>
            <a:prstGeom prst="donu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149" name="椭圆 148"/>
            <p:cNvSpPr/>
            <p:nvPr/>
          </p:nvSpPr>
          <p:spPr>
            <a:xfrm>
              <a:off x="4103605" y="2676177"/>
              <a:ext cx="288717" cy="288063"/>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微软雅黑" panose="020B0503020204020204" pitchFamily="34" charset="-122"/>
                <a:ea typeface="微软雅黑" panose="020B0503020204020204" pitchFamily="34" charset="-122"/>
              </a:endParaRPr>
            </a:p>
          </p:txBody>
        </p:sp>
        <p:cxnSp>
          <p:nvCxnSpPr>
            <p:cNvPr id="150" name="直接连接符 149"/>
            <p:cNvCxnSpPr>
              <a:stCxn id="149" idx="4"/>
              <a:endCxn id="148" idx="4"/>
            </p:cNvCxnSpPr>
            <p:nvPr/>
          </p:nvCxnSpPr>
          <p:spPr>
            <a:xfrm>
              <a:off x="4249219" y="2964241"/>
              <a:ext cx="0" cy="56827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a:stCxn id="149" idx="5"/>
              <a:endCxn id="148" idx="5"/>
            </p:cNvCxnSpPr>
            <p:nvPr/>
          </p:nvCxnSpPr>
          <p:spPr>
            <a:xfrm>
              <a:off x="4349642" y="2922341"/>
              <a:ext cx="459437" cy="390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直接连接符 151"/>
            <p:cNvCxnSpPr>
              <a:stCxn id="149" idx="6"/>
              <a:endCxn id="148" idx="6"/>
            </p:cNvCxnSpPr>
            <p:nvPr/>
          </p:nvCxnSpPr>
          <p:spPr>
            <a:xfrm flipV="1">
              <a:off x="4392323" y="2780928"/>
              <a:ext cx="647729" cy="39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直接连接符 152"/>
            <p:cNvCxnSpPr>
              <a:stCxn id="149" idx="7"/>
              <a:endCxn id="148" idx="7"/>
            </p:cNvCxnSpPr>
            <p:nvPr/>
          </p:nvCxnSpPr>
          <p:spPr>
            <a:xfrm flipV="1">
              <a:off x="4349642" y="2249321"/>
              <a:ext cx="459437" cy="471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 name="直接连接符 153"/>
            <p:cNvCxnSpPr>
              <a:stCxn id="149" idx="0"/>
              <a:endCxn id="148" idx="0"/>
            </p:cNvCxnSpPr>
            <p:nvPr/>
          </p:nvCxnSpPr>
          <p:spPr>
            <a:xfrm flipV="1">
              <a:off x="4249219" y="2029345"/>
              <a:ext cx="0" cy="6468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 name="直接连接符 154"/>
            <p:cNvCxnSpPr>
              <a:stCxn id="148" idx="1"/>
              <a:endCxn id="149" idx="1"/>
            </p:cNvCxnSpPr>
            <p:nvPr/>
          </p:nvCxnSpPr>
          <p:spPr>
            <a:xfrm>
              <a:off x="3686849" y="2249321"/>
              <a:ext cx="459437" cy="47137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接连接符 155"/>
            <p:cNvCxnSpPr>
              <a:stCxn id="148" idx="2"/>
              <a:endCxn id="149" idx="2"/>
            </p:cNvCxnSpPr>
            <p:nvPr/>
          </p:nvCxnSpPr>
          <p:spPr>
            <a:xfrm>
              <a:off x="3455876" y="2780928"/>
              <a:ext cx="647729" cy="3928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直接连接符 156"/>
            <p:cNvCxnSpPr>
              <a:stCxn id="148" idx="3"/>
              <a:endCxn id="149" idx="3"/>
            </p:cNvCxnSpPr>
            <p:nvPr/>
          </p:nvCxnSpPr>
          <p:spPr>
            <a:xfrm flipV="1">
              <a:off x="3686849" y="2922341"/>
              <a:ext cx="459437" cy="390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8" name="矩形 318"/>
          <p:cNvSpPr>
            <a:spLocks noChangeArrowheads="1"/>
          </p:cNvSpPr>
          <p:nvPr/>
        </p:nvSpPr>
        <p:spPr bwMode="auto">
          <a:xfrm>
            <a:off x="1703388" y="6237289"/>
            <a:ext cx="2159566" cy="523220"/>
          </a:xfrm>
          <a:prstGeom prst="rect">
            <a:avLst/>
          </a:prstGeom>
          <a:noFill/>
          <a:ln w="9525">
            <a:noFill/>
            <a:miter lim="800000"/>
          </a:ln>
        </p:spPr>
        <p:txBody>
          <a:bodyPr wrap="none">
            <a:spAutoFit/>
          </a:bodyPr>
          <a:lstStyle/>
          <a:p>
            <a:r>
              <a:rPr lang="zh-CN" altLang="en-US" sz="1400" dirty="0">
                <a:solidFill>
                  <a:srgbClr val="FF0000"/>
                </a:solidFill>
                <a:latin typeface="微软雅黑" panose="020B0503020204020204" pitchFamily="34" charset="-122"/>
                <a:ea typeface="微软雅黑" panose="020B0503020204020204" pitchFamily="34" charset="-122"/>
              </a:rPr>
              <a:t>流程重组：决定质量人员</a:t>
            </a:r>
            <a:endParaRPr lang="en-US" altLang="zh-CN" sz="1400" dirty="0">
              <a:solidFill>
                <a:srgbClr val="FF0000"/>
              </a:solidFill>
              <a:latin typeface="微软雅黑" panose="020B0503020204020204" pitchFamily="34" charset="-122"/>
              <a:ea typeface="微软雅黑" panose="020B0503020204020204" pitchFamily="34" charset="-122"/>
            </a:endParaRPr>
          </a:p>
          <a:p>
            <a:r>
              <a:rPr lang="zh-CN" altLang="en-US" sz="1400" dirty="0">
                <a:solidFill>
                  <a:srgbClr val="FF0000"/>
                </a:solidFill>
                <a:latin typeface="微软雅黑" panose="020B0503020204020204" pitchFamily="34" charset="-122"/>
                <a:ea typeface="微软雅黑" panose="020B0503020204020204" pitchFamily="34" charset="-122"/>
              </a:rPr>
              <a:t>在各节点的画像</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159" name="Rectangle 11"/>
          <p:cNvSpPr>
            <a:spLocks noChangeArrowheads="1"/>
          </p:cNvSpPr>
          <p:nvPr/>
        </p:nvSpPr>
        <p:spPr bwMode="auto">
          <a:xfrm>
            <a:off x="4295776" y="5084763"/>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整体水平高</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60" name="直接箭头连接符 320"/>
          <p:cNvCxnSpPr>
            <a:cxnSpLocks noChangeShapeType="1"/>
            <a:endCxn id="159" idx="1"/>
          </p:cNvCxnSpPr>
          <p:nvPr/>
        </p:nvCxnSpPr>
        <p:spPr bwMode="auto">
          <a:xfrm flipV="1">
            <a:off x="4079875" y="5291139"/>
            <a:ext cx="215900" cy="153987"/>
          </a:xfrm>
          <a:prstGeom prst="straightConnector1">
            <a:avLst/>
          </a:prstGeom>
          <a:noFill/>
          <a:ln w="12700" algn="ctr">
            <a:solidFill>
              <a:srgbClr val="FF388C"/>
            </a:solidFill>
            <a:round/>
            <a:tailEnd type="arrow" w="med" len="med"/>
          </a:ln>
        </p:spPr>
      </p:cxnSp>
      <p:cxnSp>
        <p:nvCxnSpPr>
          <p:cNvPr id="161" name="直接箭头连接符 321"/>
          <p:cNvCxnSpPr>
            <a:cxnSpLocks noChangeShapeType="1"/>
            <a:endCxn id="164" idx="1"/>
          </p:cNvCxnSpPr>
          <p:nvPr/>
        </p:nvCxnSpPr>
        <p:spPr bwMode="auto">
          <a:xfrm>
            <a:off x="4079875" y="5591176"/>
            <a:ext cx="215900" cy="276225"/>
          </a:xfrm>
          <a:prstGeom prst="straightConnector1">
            <a:avLst/>
          </a:prstGeom>
          <a:noFill/>
          <a:ln w="12700" algn="ctr">
            <a:solidFill>
              <a:srgbClr val="FF388C"/>
            </a:solidFill>
            <a:round/>
            <a:tailEnd type="arrow" w="med" len="med"/>
          </a:ln>
        </p:spPr>
      </p:cxnSp>
      <p:cxnSp>
        <p:nvCxnSpPr>
          <p:cNvPr id="162" name="直接箭头连接符 322"/>
          <p:cNvCxnSpPr>
            <a:cxnSpLocks noChangeShapeType="1"/>
            <a:stCxn id="159" idx="3"/>
            <a:endCxn id="163" idx="1"/>
          </p:cNvCxnSpPr>
          <p:nvPr/>
        </p:nvCxnSpPr>
        <p:spPr bwMode="auto">
          <a:xfrm>
            <a:off x="5303838" y="5291138"/>
            <a:ext cx="360362" cy="0"/>
          </a:xfrm>
          <a:prstGeom prst="straightConnector1">
            <a:avLst/>
          </a:prstGeom>
          <a:noFill/>
          <a:ln w="12700" algn="ctr">
            <a:solidFill>
              <a:srgbClr val="FF388C"/>
            </a:solidFill>
            <a:round/>
            <a:tailEnd type="arrow" w="med" len="med"/>
          </a:ln>
        </p:spPr>
      </p:cxnSp>
      <p:sp>
        <p:nvSpPr>
          <p:cNvPr id="163" name="Rectangle 11"/>
          <p:cNvSpPr>
            <a:spLocks noChangeArrowheads="1"/>
          </p:cNvSpPr>
          <p:nvPr/>
        </p:nvSpPr>
        <p:spPr bwMode="auto">
          <a:xfrm>
            <a:off x="5664201" y="5084763"/>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大质量不断挑战，质量效率，质量成本</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4" name="Rectangle 11"/>
          <p:cNvSpPr>
            <a:spLocks noChangeArrowheads="1"/>
          </p:cNvSpPr>
          <p:nvPr/>
        </p:nvSpPr>
        <p:spPr bwMode="auto">
          <a:xfrm>
            <a:off x="4295776" y="5661025"/>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相对良好</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65" name="直接箭头连接符 325"/>
          <p:cNvCxnSpPr>
            <a:cxnSpLocks noChangeShapeType="1"/>
            <a:stCxn id="164" idx="3"/>
            <a:endCxn id="166" idx="1"/>
          </p:cNvCxnSpPr>
          <p:nvPr/>
        </p:nvCxnSpPr>
        <p:spPr bwMode="auto">
          <a:xfrm>
            <a:off x="5303838" y="5867400"/>
            <a:ext cx="360362" cy="0"/>
          </a:xfrm>
          <a:prstGeom prst="straightConnector1">
            <a:avLst/>
          </a:prstGeom>
          <a:noFill/>
          <a:ln w="12700" algn="ctr">
            <a:solidFill>
              <a:srgbClr val="FF388C"/>
            </a:solidFill>
            <a:round/>
            <a:tailEnd type="arrow" w="med" len="med"/>
          </a:ln>
        </p:spPr>
      </p:cxnSp>
      <p:sp>
        <p:nvSpPr>
          <p:cNvPr id="166" name="Rectangle 11"/>
          <p:cNvSpPr>
            <a:spLocks noChangeArrowheads="1"/>
          </p:cNvSpPr>
          <p:nvPr/>
        </p:nvSpPr>
        <p:spPr bwMode="auto">
          <a:xfrm>
            <a:off x="5664201" y="5661025"/>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追求质量综合能力的进一步提升</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sp>
        <p:nvSpPr>
          <p:cNvPr id="167" name="Rectangle 11"/>
          <p:cNvSpPr>
            <a:spLocks noChangeArrowheads="1"/>
          </p:cNvSpPr>
          <p:nvPr/>
        </p:nvSpPr>
        <p:spPr bwMode="auto">
          <a:xfrm>
            <a:off x="4295776" y="6165850"/>
            <a:ext cx="1008063" cy="412750"/>
          </a:xfrm>
          <a:prstGeom prst="rect">
            <a:avLst/>
          </a:prstGeom>
          <a:solidFill>
            <a:srgbClr val="FFFF00"/>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300" kern="0" dirty="0">
                <a:solidFill>
                  <a:sysClr val="windowText" lastClr="000000"/>
                </a:solidFill>
                <a:latin typeface="微软雅黑" panose="020B0503020204020204" pitchFamily="34" charset="-122"/>
                <a:ea typeface="微软雅黑" panose="020B0503020204020204" pitchFamily="34" charset="-122"/>
              </a:rPr>
              <a:t>差</a:t>
            </a:r>
            <a:endParaRPr lang="zh-CN" altLang="en-US" sz="13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68" name="直接箭头连接符 328"/>
          <p:cNvCxnSpPr>
            <a:cxnSpLocks noChangeShapeType="1"/>
            <a:stCxn id="167" idx="3"/>
            <a:endCxn id="169" idx="1"/>
          </p:cNvCxnSpPr>
          <p:nvPr/>
        </p:nvCxnSpPr>
        <p:spPr bwMode="auto">
          <a:xfrm>
            <a:off x="5303838" y="6372225"/>
            <a:ext cx="360362" cy="0"/>
          </a:xfrm>
          <a:prstGeom prst="straightConnector1">
            <a:avLst/>
          </a:prstGeom>
          <a:noFill/>
          <a:ln w="12700" algn="ctr">
            <a:solidFill>
              <a:srgbClr val="FF388C"/>
            </a:solidFill>
            <a:round/>
            <a:tailEnd type="arrow" w="med" len="med"/>
          </a:ln>
        </p:spPr>
      </p:cxnSp>
      <p:sp>
        <p:nvSpPr>
          <p:cNvPr id="169" name="Rectangle 11"/>
          <p:cNvSpPr>
            <a:spLocks noChangeArrowheads="1"/>
          </p:cNvSpPr>
          <p:nvPr/>
        </p:nvSpPr>
        <p:spPr bwMode="auto">
          <a:xfrm>
            <a:off x="5664201" y="6165850"/>
            <a:ext cx="2087563" cy="412750"/>
          </a:xfrm>
          <a:prstGeom prst="rect">
            <a:avLst/>
          </a:prstGeom>
          <a:solidFill>
            <a:schemeClr val="accent6">
              <a:lumMod val="40000"/>
              <a:lumOff val="60000"/>
            </a:schemeClr>
          </a:solidFill>
          <a:ln w="6350">
            <a:solidFill>
              <a:sysClr val="windowText" lastClr="000000"/>
            </a:solidFill>
            <a:miter lim="800000"/>
          </a:ln>
          <a:effectLst/>
        </p:spPr>
        <p:txBody>
          <a:bodyPr lIns="0" tIns="0" rIns="0" anchor="ctr"/>
          <a:lstStyle/>
          <a:p>
            <a:pPr algn="ctr" fontAlgn="auto">
              <a:spcBef>
                <a:spcPts val="0"/>
              </a:spcBef>
              <a:spcAft>
                <a:spcPts val="0"/>
              </a:spcAft>
              <a:defRPr/>
            </a:pPr>
            <a:r>
              <a:rPr lang="zh-CN" altLang="en-US" sz="1200" kern="0" dirty="0">
                <a:solidFill>
                  <a:sysClr val="windowText" lastClr="000000"/>
                </a:solidFill>
                <a:latin typeface="微软雅黑" panose="020B0503020204020204" pitchFamily="34" charset="-122"/>
                <a:ea typeface="微软雅黑" panose="020B0503020204020204" pitchFamily="34" charset="-122"/>
              </a:rPr>
              <a:t>质量分级，逐步提升</a:t>
            </a:r>
            <a:endParaRPr lang="zh-CN" altLang="en-US" sz="1200" kern="0" dirty="0">
              <a:solidFill>
                <a:sysClr val="windowText" lastClr="000000"/>
              </a:solidFill>
              <a:latin typeface="微软雅黑" panose="020B0503020204020204" pitchFamily="34" charset="-122"/>
              <a:ea typeface="微软雅黑" panose="020B0503020204020204" pitchFamily="34" charset="-122"/>
            </a:endParaRPr>
          </a:p>
        </p:txBody>
      </p:sp>
      <p:cxnSp>
        <p:nvCxnSpPr>
          <p:cNvPr id="170" name="直接箭头连接符 330"/>
          <p:cNvCxnSpPr>
            <a:cxnSpLocks noChangeShapeType="1"/>
            <a:endCxn id="167" idx="1"/>
          </p:cNvCxnSpPr>
          <p:nvPr/>
        </p:nvCxnSpPr>
        <p:spPr bwMode="auto">
          <a:xfrm>
            <a:off x="4079875" y="5591175"/>
            <a:ext cx="215900" cy="781050"/>
          </a:xfrm>
          <a:prstGeom prst="straightConnector1">
            <a:avLst/>
          </a:prstGeom>
          <a:noFill/>
          <a:ln w="12700" algn="ctr">
            <a:solidFill>
              <a:srgbClr val="FF388C"/>
            </a:solidFill>
            <a:round/>
            <a:tailEnd type="arrow" w="med" len="med"/>
          </a:ln>
        </p:spPr>
      </p:cxnSp>
      <p:sp>
        <p:nvSpPr>
          <p:cNvPr id="171" name="右大括号 349"/>
          <p:cNvSpPr/>
          <p:nvPr/>
        </p:nvSpPr>
        <p:spPr bwMode="auto">
          <a:xfrm>
            <a:off x="7896226" y="1484314"/>
            <a:ext cx="360363" cy="4968875"/>
          </a:xfrm>
          <a:prstGeom prst="rightBrace">
            <a:avLst>
              <a:gd name="adj1" fmla="val 8299"/>
              <a:gd name="adj2" fmla="val 50000"/>
            </a:avLst>
          </a:prstGeom>
          <a:solidFill>
            <a:schemeClr val="bg1"/>
          </a:solidFill>
          <a:ln w="9525" algn="ctr">
            <a:solidFill>
              <a:srgbClr val="FF3300"/>
            </a:solidFill>
            <a:round/>
          </a:ln>
        </p:spPr>
        <p:txBody>
          <a:bodyPr/>
          <a:lstStyle/>
          <a:p>
            <a:endParaRPr lang="zh-CN" altLang="en-US">
              <a:solidFill>
                <a:srgbClr val="FF0000"/>
              </a:solidFill>
              <a:latin typeface="微软雅黑" panose="020B0503020204020204" pitchFamily="34" charset="-122"/>
              <a:ea typeface="微软雅黑" panose="020B0503020204020204" pitchFamily="34" charset="-122"/>
            </a:endParaRPr>
          </a:p>
        </p:txBody>
      </p:sp>
      <p:sp>
        <p:nvSpPr>
          <p:cNvPr id="172" name="Rectangle 11"/>
          <p:cNvSpPr>
            <a:spLocks noChangeArrowheads="1"/>
          </p:cNvSpPr>
          <p:nvPr/>
        </p:nvSpPr>
        <p:spPr bwMode="auto">
          <a:xfrm>
            <a:off x="8194676" y="953843"/>
            <a:ext cx="2500311" cy="412750"/>
          </a:xfrm>
          <a:prstGeom prst="rect">
            <a:avLst/>
          </a:prstGeom>
          <a:noFill/>
          <a:ln w="6350">
            <a:noFill/>
            <a:miter lim="800000"/>
          </a:ln>
          <a:effectLst/>
        </p:spPr>
        <p:txBody>
          <a:bodyPr lIns="0" tIns="0" rIns="0" anchor="ctr"/>
          <a:lstStyle/>
          <a:p>
            <a:pPr algn="ctr" fontAlgn="auto">
              <a:spcBef>
                <a:spcPts val="0"/>
              </a:spcBef>
              <a:spcAft>
                <a:spcPts val="0"/>
              </a:spcAft>
              <a:defRPr/>
            </a:pPr>
            <a:r>
              <a:rPr lang="zh-CN" altLang="en-US" sz="1400" kern="0" dirty="0">
                <a:solidFill>
                  <a:srgbClr val="FF0000"/>
                </a:solidFill>
                <a:latin typeface="微软雅黑" panose="020B0503020204020204" pitchFamily="34" charset="-122"/>
                <a:ea typeface="微软雅黑" panose="020B0503020204020204" pitchFamily="34" charset="-122"/>
              </a:rPr>
              <a:t>研发质量部门的定位因素</a:t>
            </a:r>
            <a:endParaRPr lang="zh-CN" altLang="en-US" sz="1400" kern="0" dirty="0">
              <a:solidFill>
                <a:srgbClr val="FF0000"/>
              </a:solidFill>
              <a:latin typeface="微软雅黑" panose="020B0503020204020204" pitchFamily="34" charset="-122"/>
              <a:ea typeface="微软雅黑" panose="020B0503020204020204" pitchFamily="34" charset="-122"/>
            </a:endParaRPr>
          </a:p>
        </p:txBody>
      </p:sp>
      <p:sp>
        <p:nvSpPr>
          <p:cNvPr id="173" name="Rectangle 11"/>
          <p:cNvSpPr>
            <a:spLocks noChangeArrowheads="1"/>
          </p:cNvSpPr>
          <p:nvPr/>
        </p:nvSpPr>
        <p:spPr bwMode="auto">
          <a:xfrm>
            <a:off x="8616951" y="1484313"/>
            <a:ext cx="1655763"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业务负责范围</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74" name="Rectangle 11"/>
          <p:cNvSpPr>
            <a:spLocks noChangeArrowheads="1"/>
          </p:cNvSpPr>
          <p:nvPr/>
        </p:nvSpPr>
        <p:spPr bwMode="auto">
          <a:xfrm>
            <a:off x="8616950" y="3573463"/>
            <a:ext cx="1682750"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质量技术，质量工程</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75" name="Rectangle 11"/>
          <p:cNvSpPr>
            <a:spLocks noChangeArrowheads="1"/>
          </p:cNvSpPr>
          <p:nvPr/>
        </p:nvSpPr>
        <p:spPr bwMode="auto">
          <a:xfrm>
            <a:off x="8616951" y="1989138"/>
            <a:ext cx="1655763"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承担的业务目标分项</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76" name="Rectangle 11"/>
          <p:cNvSpPr>
            <a:spLocks noChangeArrowheads="1"/>
          </p:cNvSpPr>
          <p:nvPr/>
        </p:nvSpPr>
        <p:spPr bwMode="auto">
          <a:xfrm>
            <a:off x="8616951" y="2492375"/>
            <a:ext cx="1655763"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业务的质量要求</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77" name="Rectangle 11"/>
          <p:cNvSpPr>
            <a:spLocks noChangeArrowheads="1"/>
          </p:cNvSpPr>
          <p:nvPr/>
        </p:nvSpPr>
        <p:spPr bwMode="auto">
          <a:xfrm>
            <a:off x="8616950" y="5589588"/>
            <a:ext cx="1682750"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业务运作支撑</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78" name="Rectangle 11"/>
          <p:cNvSpPr>
            <a:spLocks noChangeArrowheads="1"/>
          </p:cNvSpPr>
          <p:nvPr/>
        </p:nvSpPr>
        <p:spPr bwMode="auto">
          <a:xfrm>
            <a:off x="8616950" y="5013325"/>
            <a:ext cx="1682750"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质量环境</a:t>
            </a:r>
            <a:r>
              <a:rPr lang="en-US" altLang="zh-CN" sz="1300" kern="0" dirty="0">
                <a:solidFill>
                  <a:srgbClr val="FF0000"/>
                </a:solidFill>
                <a:latin typeface="微软雅黑" panose="020B0503020204020204" pitchFamily="34" charset="-122"/>
                <a:ea typeface="微软雅黑" panose="020B0503020204020204" pitchFamily="34" charset="-122"/>
              </a:rPr>
              <a:t>/</a:t>
            </a:r>
            <a:r>
              <a:rPr lang="zh-CN" altLang="en-US" sz="1300" kern="0" dirty="0">
                <a:solidFill>
                  <a:srgbClr val="FF0000"/>
                </a:solidFill>
                <a:latin typeface="微软雅黑" panose="020B0503020204020204" pitchFamily="34" charset="-122"/>
                <a:ea typeface="微软雅黑" panose="020B0503020204020204" pitchFamily="34" charset="-122"/>
              </a:rPr>
              <a:t>文化</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79" name="Rectangle 11"/>
          <p:cNvSpPr>
            <a:spLocks noChangeArrowheads="1"/>
          </p:cNvSpPr>
          <p:nvPr/>
        </p:nvSpPr>
        <p:spPr bwMode="auto">
          <a:xfrm>
            <a:off x="8616950" y="6165850"/>
            <a:ext cx="1682750"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质量过程绩效</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
        <p:nvSpPr>
          <p:cNvPr id="180" name="Rectangle 11"/>
          <p:cNvSpPr>
            <a:spLocks noChangeArrowheads="1"/>
          </p:cNvSpPr>
          <p:nvPr/>
        </p:nvSpPr>
        <p:spPr bwMode="auto">
          <a:xfrm>
            <a:off x="8616950" y="4076700"/>
            <a:ext cx="1682750" cy="412750"/>
          </a:xfrm>
          <a:prstGeom prst="rect">
            <a:avLst/>
          </a:prstGeom>
          <a:noFill/>
          <a:ln w="6350">
            <a:solidFill>
              <a:srgbClr val="000000"/>
            </a:solidFill>
            <a:miter lim="800000"/>
          </a:ln>
          <a:effectLst/>
        </p:spPr>
        <p:txBody>
          <a:bodyPr lIns="0" tIns="0" rIns="0" anchor="ctr"/>
          <a:lstStyle/>
          <a:p>
            <a:pPr algn="ctr" fontAlgn="auto">
              <a:spcBef>
                <a:spcPts val="0"/>
              </a:spcBef>
              <a:spcAft>
                <a:spcPts val="0"/>
              </a:spcAft>
              <a:defRPr/>
            </a:pPr>
            <a:r>
              <a:rPr lang="zh-CN" altLang="en-US" sz="1300" kern="0" dirty="0">
                <a:solidFill>
                  <a:srgbClr val="FF0000"/>
                </a:solidFill>
                <a:latin typeface="微软雅黑" panose="020B0503020204020204" pitchFamily="34" charset="-122"/>
                <a:ea typeface="微软雅黑" panose="020B0503020204020204" pitchFamily="34" charset="-122"/>
              </a:rPr>
              <a:t>流程建设</a:t>
            </a:r>
            <a:endParaRPr lang="zh-CN" altLang="en-US" sz="1300" kern="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3.1 HW</a:t>
            </a:r>
            <a:r>
              <a:rPr lang="zh-CN" altLang="en-US" sz="3200" b="1" dirty="0">
                <a:solidFill>
                  <a:schemeClr val="bg1"/>
                </a:solidFill>
                <a:latin typeface="微软雅黑" panose="020B0503020204020204" pitchFamily="34" charset="-122"/>
                <a:ea typeface="微软雅黑" panose="020B0503020204020204" pitchFamily="34" charset="-122"/>
              </a:rPr>
              <a:t>的研发组织示例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29" name="Rectangle 11"/>
          <p:cNvSpPr>
            <a:spLocks noChangeArrowheads="1"/>
          </p:cNvSpPr>
          <p:nvPr/>
        </p:nvSpPr>
        <p:spPr bwMode="auto">
          <a:xfrm flipH="1">
            <a:off x="2167409" y="2686665"/>
            <a:ext cx="654790" cy="348546"/>
          </a:xfrm>
          <a:prstGeom prst="rect">
            <a:avLst/>
          </a:prstGeom>
          <a:solidFill>
            <a:srgbClr val="FFFF00"/>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软件平台</a:t>
            </a:r>
            <a:endParaRPr lang="zh-CN" altLang="en-US" sz="1050" dirty="0">
              <a:latin typeface="微软雅黑" panose="020B0503020204020204" pitchFamily="34" charset="-122"/>
              <a:ea typeface="微软雅黑" panose="020B0503020204020204" pitchFamily="34" charset="-122"/>
            </a:endParaRPr>
          </a:p>
        </p:txBody>
      </p:sp>
      <p:sp>
        <p:nvSpPr>
          <p:cNvPr id="230" name="Rectangle 11"/>
          <p:cNvSpPr>
            <a:spLocks noChangeArrowheads="1"/>
          </p:cNvSpPr>
          <p:nvPr/>
        </p:nvSpPr>
        <p:spPr bwMode="auto">
          <a:xfrm>
            <a:off x="2196712" y="1720929"/>
            <a:ext cx="1417068" cy="412725"/>
          </a:xfrm>
          <a:prstGeom prst="rect">
            <a:avLst/>
          </a:prstGeom>
          <a:solidFill>
            <a:schemeClr val="bg1"/>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a:t>
            </a:r>
            <a:r>
              <a:rPr lang="zh-CN" altLang="en-US" sz="1050" dirty="0">
                <a:latin typeface="微软雅黑" panose="020B0503020204020204" pitchFamily="34" charset="-122"/>
                <a:ea typeface="微软雅黑" panose="020B0503020204020204" pitchFamily="34" charset="-122"/>
              </a:rPr>
              <a:t>研发部</a:t>
            </a:r>
            <a:endParaRPr lang="zh-CN" altLang="en-US" sz="1050" dirty="0">
              <a:latin typeface="微软雅黑" panose="020B0503020204020204" pitchFamily="34" charset="-122"/>
              <a:ea typeface="微软雅黑" panose="020B0503020204020204" pitchFamily="34" charset="-122"/>
            </a:endParaRPr>
          </a:p>
        </p:txBody>
      </p:sp>
      <p:sp>
        <p:nvSpPr>
          <p:cNvPr id="231" name="Rectangle 11"/>
          <p:cNvSpPr>
            <a:spLocks noChangeArrowheads="1"/>
          </p:cNvSpPr>
          <p:nvPr/>
        </p:nvSpPr>
        <p:spPr bwMode="auto">
          <a:xfrm>
            <a:off x="2196713" y="1014264"/>
            <a:ext cx="1417068" cy="412725"/>
          </a:xfrm>
          <a:prstGeom prst="rect">
            <a:avLst/>
          </a:prstGeom>
          <a:solidFill>
            <a:schemeClr val="bg1"/>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XXBG</a:t>
            </a:r>
            <a:endParaRPr lang="zh-CN" altLang="en-US" sz="1050" dirty="0">
              <a:latin typeface="微软雅黑" panose="020B0503020204020204" pitchFamily="34" charset="-122"/>
              <a:ea typeface="微软雅黑" panose="020B0503020204020204" pitchFamily="34" charset="-122"/>
            </a:endParaRPr>
          </a:p>
        </p:txBody>
      </p:sp>
      <p:sp>
        <p:nvSpPr>
          <p:cNvPr id="232" name="Rectangle 11"/>
          <p:cNvSpPr>
            <a:spLocks noChangeArrowheads="1"/>
          </p:cNvSpPr>
          <p:nvPr/>
        </p:nvSpPr>
        <p:spPr bwMode="auto">
          <a:xfrm flipH="1">
            <a:off x="2889512" y="2686665"/>
            <a:ext cx="755522" cy="348546"/>
          </a:xfrm>
          <a:prstGeom prst="rect">
            <a:avLst/>
          </a:prstGeom>
          <a:solidFill>
            <a:srgbClr val="92D050"/>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硬件平台部</a:t>
            </a:r>
            <a:endParaRPr lang="zh-CN" altLang="en-US" sz="1050" dirty="0">
              <a:latin typeface="微软雅黑" panose="020B0503020204020204" pitchFamily="34" charset="-122"/>
              <a:ea typeface="微软雅黑" panose="020B0503020204020204" pitchFamily="34" charset="-122"/>
            </a:endParaRPr>
          </a:p>
        </p:txBody>
      </p:sp>
      <p:sp>
        <p:nvSpPr>
          <p:cNvPr id="233" name="Rectangle 11"/>
          <p:cNvSpPr>
            <a:spLocks noChangeArrowheads="1"/>
          </p:cNvSpPr>
          <p:nvPr/>
        </p:nvSpPr>
        <p:spPr bwMode="auto">
          <a:xfrm flipH="1">
            <a:off x="5212846" y="2686665"/>
            <a:ext cx="692689" cy="348546"/>
          </a:xfrm>
          <a:prstGeom prst="rect">
            <a:avLst/>
          </a:prstGeom>
          <a:solidFill>
            <a:schemeClr val="accent5">
              <a:lumMod val="40000"/>
              <a:lumOff val="60000"/>
            </a:schemeClr>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a:t>
            </a:r>
            <a:r>
              <a:rPr lang="zh-CN" altLang="en-US" sz="1050" dirty="0">
                <a:latin typeface="微软雅黑" panose="020B0503020204020204" pitchFamily="34" charset="-122"/>
                <a:ea typeface="微软雅黑" panose="020B0503020204020204" pitchFamily="34" charset="-122"/>
              </a:rPr>
              <a:t>产品部</a:t>
            </a:r>
            <a:endParaRPr lang="zh-CN" altLang="en-US" sz="1050" dirty="0">
              <a:latin typeface="微软雅黑" panose="020B0503020204020204" pitchFamily="34" charset="-122"/>
              <a:ea typeface="微软雅黑" panose="020B0503020204020204" pitchFamily="34" charset="-122"/>
            </a:endParaRPr>
          </a:p>
        </p:txBody>
      </p:sp>
      <p:cxnSp>
        <p:nvCxnSpPr>
          <p:cNvPr id="234" name="肘形连接符 233"/>
          <p:cNvCxnSpPr>
            <a:stCxn id="230" idx="2"/>
            <a:endCxn id="233" idx="0"/>
          </p:cNvCxnSpPr>
          <p:nvPr/>
        </p:nvCxnSpPr>
        <p:spPr>
          <a:xfrm rot="16200000" flipH="1">
            <a:off x="3955713" y="1083187"/>
            <a:ext cx="553011" cy="2653944"/>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35" name="肘形连接符 234"/>
          <p:cNvCxnSpPr>
            <a:stCxn id="230" idx="2"/>
            <a:endCxn id="232" idx="0"/>
          </p:cNvCxnSpPr>
          <p:nvPr/>
        </p:nvCxnSpPr>
        <p:spPr>
          <a:xfrm rot="16200000" flipH="1">
            <a:off x="2809754" y="2229145"/>
            <a:ext cx="553011" cy="362027"/>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36" name="肘形连接符 235"/>
          <p:cNvCxnSpPr>
            <a:stCxn id="230" idx="2"/>
            <a:endCxn id="229" idx="0"/>
          </p:cNvCxnSpPr>
          <p:nvPr/>
        </p:nvCxnSpPr>
        <p:spPr>
          <a:xfrm rot="5400000">
            <a:off x="2423520" y="2204938"/>
            <a:ext cx="553011" cy="410442"/>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37" name="Rectangle 11"/>
          <p:cNvSpPr>
            <a:spLocks noChangeArrowheads="1"/>
          </p:cNvSpPr>
          <p:nvPr/>
        </p:nvSpPr>
        <p:spPr bwMode="auto">
          <a:xfrm>
            <a:off x="3782688" y="3467523"/>
            <a:ext cx="729098" cy="351593"/>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XXX</a:t>
            </a:r>
            <a:r>
              <a:rPr lang="zh-CN" altLang="en-US" sz="1050" dirty="0">
                <a:latin typeface="微软雅黑" panose="020B0503020204020204" pitchFamily="34" charset="-122"/>
                <a:ea typeface="微软雅黑" panose="020B0503020204020204" pitchFamily="34" charset="-122"/>
              </a:rPr>
              <a:t>开发部</a:t>
            </a:r>
            <a:endParaRPr lang="zh-CN" altLang="en-US" sz="1050" dirty="0">
              <a:latin typeface="微软雅黑" panose="020B0503020204020204" pitchFamily="34" charset="-122"/>
              <a:ea typeface="微软雅黑" panose="020B0503020204020204" pitchFamily="34" charset="-122"/>
            </a:endParaRPr>
          </a:p>
        </p:txBody>
      </p:sp>
      <p:cxnSp>
        <p:nvCxnSpPr>
          <p:cNvPr id="238" name="肘形连接符 237"/>
          <p:cNvCxnSpPr>
            <a:stCxn id="233" idx="2"/>
            <a:endCxn id="237" idx="0"/>
          </p:cNvCxnSpPr>
          <p:nvPr/>
        </p:nvCxnSpPr>
        <p:spPr>
          <a:xfrm rot="5400000">
            <a:off x="4637058" y="2545391"/>
            <a:ext cx="432312" cy="141195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39" name="Rectangle 11"/>
          <p:cNvSpPr>
            <a:spLocks noChangeArrowheads="1"/>
          </p:cNvSpPr>
          <p:nvPr/>
        </p:nvSpPr>
        <p:spPr bwMode="auto">
          <a:xfrm>
            <a:off x="1329417" y="2686665"/>
            <a:ext cx="770679" cy="351593"/>
          </a:xfrm>
          <a:prstGeom prst="rect">
            <a:avLst/>
          </a:prstGeom>
          <a:solidFill>
            <a:schemeClr val="bg1"/>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总体设计部</a:t>
            </a:r>
            <a:endParaRPr lang="zh-CN" altLang="en-US" sz="1050" dirty="0">
              <a:latin typeface="微软雅黑" panose="020B0503020204020204" pitchFamily="34" charset="-122"/>
              <a:ea typeface="微软雅黑" panose="020B0503020204020204" pitchFamily="34" charset="-122"/>
            </a:endParaRPr>
          </a:p>
        </p:txBody>
      </p:sp>
      <p:cxnSp>
        <p:nvCxnSpPr>
          <p:cNvPr id="240" name="肘形连接符 239"/>
          <p:cNvCxnSpPr>
            <a:stCxn id="230" idx="2"/>
            <a:endCxn id="239" idx="0"/>
          </p:cNvCxnSpPr>
          <p:nvPr/>
        </p:nvCxnSpPr>
        <p:spPr>
          <a:xfrm rot="5400000">
            <a:off x="2033497" y="1814915"/>
            <a:ext cx="553011" cy="1190489"/>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41" name="Rectangle 11"/>
          <p:cNvSpPr>
            <a:spLocks noChangeArrowheads="1"/>
          </p:cNvSpPr>
          <p:nvPr/>
        </p:nvSpPr>
        <p:spPr bwMode="auto">
          <a:xfrm>
            <a:off x="4284878" y="4022287"/>
            <a:ext cx="537424" cy="463102"/>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a:t>
            </a:r>
            <a:r>
              <a:rPr lang="zh-CN" altLang="en-US" sz="1050" dirty="0">
                <a:latin typeface="微软雅黑" panose="020B0503020204020204" pitchFamily="34" charset="-122"/>
                <a:ea typeface="微软雅黑" panose="020B0503020204020204" pitchFamily="34" charset="-122"/>
              </a:rPr>
              <a:t>子系统开发部</a:t>
            </a:r>
            <a:endParaRPr lang="zh-CN" altLang="en-US" sz="1050" dirty="0">
              <a:latin typeface="微软雅黑" panose="020B0503020204020204" pitchFamily="34" charset="-122"/>
              <a:ea typeface="微软雅黑" panose="020B0503020204020204" pitchFamily="34" charset="-122"/>
            </a:endParaRPr>
          </a:p>
        </p:txBody>
      </p:sp>
      <p:cxnSp>
        <p:nvCxnSpPr>
          <p:cNvPr id="242" name="肘形连接符 241"/>
          <p:cNvCxnSpPr>
            <a:stCxn id="237" idx="2"/>
            <a:endCxn id="243" idx="0"/>
          </p:cNvCxnSpPr>
          <p:nvPr/>
        </p:nvCxnSpPr>
        <p:spPr>
          <a:xfrm rot="5400000">
            <a:off x="3911744" y="3786793"/>
            <a:ext cx="203171" cy="26781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43" name="Rectangle 11"/>
          <p:cNvSpPr>
            <a:spLocks noChangeArrowheads="1"/>
          </p:cNvSpPr>
          <p:nvPr/>
        </p:nvSpPr>
        <p:spPr bwMode="auto">
          <a:xfrm>
            <a:off x="3593480" y="4022287"/>
            <a:ext cx="571881" cy="463102"/>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a:t>
            </a:r>
            <a:r>
              <a:rPr lang="zh-CN" altLang="en-US" sz="1050" dirty="0">
                <a:latin typeface="微软雅黑" panose="020B0503020204020204" pitchFamily="34" charset="-122"/>
                <a:ea typeface="微软雅黑" panose="020B0503020204020204" pitchFamily="34" charset="-122"/>
              </a:rPr>
              <a:t>子系统开发部</a:t>
            </a:r>
            <a:endParaRPr lang="zh-CN" altLang="en-US" sz="1050" dirty="0">
              <a:latin typeface="微软雅黑" panose="020B0503020204020204" pitchFamily="34" charset="-122"/>
              <a:ea typeface="微软雅黑" panose="020B0503020204020204" pitchFamily="34" charset="-122"/>
            </a:endParaRPr>
          </a:p>
        </p:txBody>
      </p:sp>
      <p:sp>
        <p:nvSpPr>
          <p:cNvPr id="244" name="Rectangle 11"/>
          <p:cNvSpPr>
            <a:spLocks noChangeArrowheads="1"/>
          </p:cNvSpPr>
          <p:nvPr/>
        </p:nvSpPr>
        <p:spPr bwMode="auto">
          <a:xfrm>
            <a:off x="5306932" y="3467523"/>
            <a:ext cx="514418" cy="351593"/>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测试部</a:t>
            </a:r>
            <a:endParaRPr lang="zh-CN" altLang="en-US" sz="1050" dirty="0">
              <a:latin typeface="微软雅黑" panose="020B0503020204020204" pitchFamily="34" charset="-122"/>
              <a:ea typeface="微软雅黑" panose="020B0503020204020204" pitchFamily="34" charset="-122"/>
            </a:endParaRPr>
          </a:p>
        </p:txBody>
      </p:sp>
      <p:cxnSp>
        <p:nvCxnSpPr>
          <p:cNvPr id="245" name="肘形连接符 244"/>
          <p:cNvCxnSpPr>
            <a:stCxn id="233" idx="2"/>
            <a:endCxn id="244" idx="0"/>
          </p:cNvCxnSpPr>
          <p:nvPr/>
        </p:nvCxnSpPr>
        <p:spPr>
          <a:xfrm rot="16200000" flipH="1">
            <a:off x="5345509" y="3248891"/>
            <a:ext cx="432312" cy="4951"/>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46" name="Rectangle 11"/>
          <p:cNvSpPr>
            <a:spLocks noChangeArrowheads="1"/>
          </p:cNvSpPr>
          <p:nvPr/>
        </p:nvSpPr>
        <p:spPr bwMode="auto">
          <a:xfrm>
            <a:off x="4629265" y="3467523"/>
            <a:ext cx="560189" cy="351593"/>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维护部</a:t>
            </a:r>
            <a:endParaRPr lang="zh-CN" altLang="en-US" sz="1050" dirty="0">
              <a:latin typeface="微软雅黑" panose="020B0503020204020204" pitchFamily="34" charset="-122"/>
              <a:ea typeface="微软雅黑" panose="020B0503020204020204" pitchFamily="34" charset="-122"/>
            </a:endParaRPr>
          </a:p>
        </p:txBody>
      </p:sp>
      <p:cxnSp>
        <p:nvCxnSpPr>
          <p:cNvPr id="247" name="肘形连接符 246"/>
          <p:cNvCxnSpPr>
            <a:stCxn id="233" idx="2"/>
            <a:endCxn id="246" idx="0"/>
          </p:cNvCxnSpPr>
          <p:nvPr/>
        </p:nvCxnSpPr>
        <p:spPr>
          <a:xfrm rot="5400000">
            <a:off x="5018119" y="2926452"/>
            <a:ext cx="432312" cy="649830"/>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58" name="肘形连接符 257"/>
          <p:cNvCxnSpPr>
            <a:stCxn id="230" idx="0"/>
            <a:endCxn id="231" idx="2"/>
          </p:cNvCxnSpPr>
          <p:nvPr/>
        </p:nvCxnSpPr>
        <p:spPr>
          <a:xfrm rot="5400000" flipH="1" flipV="1">
            <a:off x="2758276" y="1573959"/>
            <a:ext cx="293940" cy="1"/>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59" name="Rectangle 11"/>
          <p:cNvSpPr>
            <a:spLocks noChangeArrowheads="1"/>
          </p:cNvSpPr>
          <p:nvPr/>
        </p:nvSpPr>
        <p:spPr bwMode="auto">
          <a:xfrm flipH="1">
            <a:off x="3711090" y="2687378"/>
            <a:ext cx="736574" cy="348546"/>
          </a:xfrm>
          <a:prstGeom prst="rect">
            <a:avLst/>
          </a:prstGeom>
          <a:solidFill>
            <a:schemeClr val="accent4">
              <a:lumMod val="40000"/>
              <a:lumOff val="60000"/>
            </a:schemeClr>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算法平台</a:t>
            </a:r>
            <a:endParaRPr lang="zh-CN" altLang="en-US" sz="1050" dirty="0">
              <a:latin typeface="微软雅黑" panose="020B0503020204020204" pitchFamily="34" charset="-122"/>
              <a:ea typeface="微软雅黑" panose="020B0503020204020204" pitchFamily="34" charset="-122"/>
            </a:endParaRPr>
          </a:p>
        </p:txBody>
      </p:sp>
      <p:sp>
        <p:nvSpPr>
          <p:cNvPr id="260" name="Rectangle 11"/>
          <p:cNvSpPr>
            <a:spLocks noChangeArrowheads="1"/>
          </p:cNvSpPr>
          <p:nvPr/>
        </p:nvSpPr>
        <p:spPr bwMode="auto">
          <a:xfrm flipH="1">
            <a:off x="4500845" y="2686665"/>
            <a:ext cx="656339" cy="348546"/>
          </a:xfrm>
          <a:prstGeom prst="rect">
            <a:avLst/>
          </a:prstGeom>
          <a:solidFill>
            <a:srgbClr val="FFC000"/>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网管平台</a:t>
            </a:r>
            <a:endParaRPr lang="zh-CN" altLang="en-US" sz="1050" dirty="0">
              <a:latin typeface="微软雅黑" panose="020B0503020204020204" pitchFamily="34" charset="-122"/>
              <a:ea typeface="微软雅黑" panose="020B0503020204020204" pitchFamily="34" charset="-122"/>
            </a:endParaRPr>
          </a:p>
        </p:txBody>
      </p:sp>
      <p:cxnSp>
        <p:nvCxnSpPr>
          <p:cNvPr id="261" name="肘形连接符 260"/>
          <p:cNvCxnSpPr>
            <a:stCxn id="230" idx="2"/>
            <a:endCxn id="259" idx="0"/>
          </p:cNvCxnSpPr>
          <p:nvPr/>
        </p:nvCxnSpPr>
        <p:spPr>
          <a:xfrm rot="16200000" flipH="1">
            <a:off x="3215449" y="1823450"/>
            <a:ext cx="553724" cy="1174131"/>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62" name="肘形连接符 261"/>
          <p:cNvCxnSpPr>
            <a:stCxn id="230" idx="2"/>
            <a:endCxn id="260" idx="0"/>
          </p:cNvCxnSpPr>
          <p:nvPr/>
        </p:nvCxnSpPr>
        <p:spPr>
          <a:xfrm rot="16200000" flipH="1">
            <a:off x="3590625" y="1448275"/>
            <a:ext cx="553011" cy="192376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63" name="肘形连接符 262"/>
          <p:cNvCxnSpPr>
            <a:stCxn id="233" idx="2"/>
            <a:endCxn id="264" idx="0"/>
          </p:cNvCxnSpPr>
          <p:nvPr/>
        </p:nvCxnSpPr>
        <p:spPr>
          <a:xfrm rot="5400000">
            <a:off x="4237612" y="2145945"/>
            <a:ext cx="432312" cy="2210845"/>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64" name="Rectangle 11"/>
          <p:cNvSpPr>
            <a:spLocks noChangeArrowheads="1"/>
          </p:cNvSpPr>
          <p:nvPr/>
        </p:nvSpPr>
        <p:spPr bwMode="auto">
          <a:xfrm>
            <a:off x="3031481" y="3467523"/>
            <a:ext cx="633728" cy="351593"/>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设计部</a:t>
            </a:r>
            <a:endParaRPr lang="zh-CN" altLang="en-US" sz="1050" dirty="0">
              <a:latin typeface="微软雅黑" panose="020B0503020204020204" pitchFamily="34" charset="-122"/>
              <a:ea typeface="微软雅黑" panose="020B0503020204020204" pitchFamily="34" charset="-122"/>
            </a:endParaRPr>
          </a:p>
        </p:txBody>
      </p:sp>
      <p:cxnSp>
        <p:nvCxnSpPr>
          <p:cNvPr id="265" name="肘形连接符 264"/>
          <p:cNvCxnSpPr>
            <a:stCxn id="233" idx="2"/>
            <a:endCxn id="266" idx="0"/>
          </p:cNvCxnSpPr>
          <p:nvPr/>
        </p:nvCxnSpPr>
        <p:spPr>
          <a:xfrm rot="5400000">
            <a:off x="3911835" y="1820168"/>
            <a:ext cx="432312" cy="2862399"/>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66" name="Rectangle 11"/>
          <p:cNvSpPr>
            <a:spLocks noChangeArrowheads="1"/>
          </p:cNvSpPr>
          <p:nvPr/>
        </p:nvSpPr>
        <p:spPr bwMode="auto">
          <a:xfrm>
            <a:off x="2479579" y="3467523"/>
            <a:ext cx="434423" cy="351593"/>
          </a:xfrm>
          <a:prstGeom prst="rect">
            <a:avLst/>
          </a:prstGeom>
          <a:solidFill>
            <a:schemeClr val="accent1">
              <a:lumMod val="60000"/>
              <a:lumOff val="40000"/>
            </a:schemeClr>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PO</a:t>
            </a:r>
            <a:endParaRPr lang="zh-CN" altLang="en-US" sz="1050" dirty="0">
              <a:latin typeface="微软雅黑" panose="020B0503020204020204" pitchFamily="34" charset="-122"/>
              <a:ea typeface="微软雅黑" panose="020B0503020204020204" pitchFamily="34" charset="-122"/>
            </a:endParaRPr>
          </a:p>
        </p:txBody>
      </p:sp>
      <p:cxnSp>
        <p:nvCxnSpPr>
          <p:cNvPr id="267" name="肘形连接符 266"/>
          <p:cNvCxnSpPr>
            <a:stCxn id="237" idx="2"/>
            <a:endCxn id="241" idx="0"/>
          </p:cNvCxnSpPr>
          <p:nvPr/>
        </p:nvCxnSpPr>
        <p:spPr>
          <a:xfrm rot="16200000" flipH="1">
            <a:off x="4248828" y="3717524"/>
            <a:ext cx="203171" cy="40635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68" name="Rectangle 11"/>
          <p:cNvSpPr>
            <a:spLocks noChangeArrowheads="1"/>
          </p:cNvSpPr>
          <p:nvPr/>
        </p:nvSpPr>
        <p:spPr bwMode="auto">
          <a:xfrm>
            <a:off x="6227217" y="1014264"/>
            <a:ext cx="1417068" cy="412725"/>
          </a:xfrm>
          <a:prstGeom prst="rect">
            <a:avLst/>
          </a:prstGeom>
          <a:solidFill>
            <a:schemeClr val="bg1"/>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公司质量部</a:t>
            </a:r>
            <a:endParaRPr lang="zh-CN" altLang="en-US" sz="1050" dirty="0">
              <a:latin typeface="微软雅黑" panose="020B0503020204020204" pitchFamily="34" charset="-122"/>
              <a:ea typeface="微软雅黑" panose="020B0503020204020204" pitchFamily="34" charset="-122"/>
            </a:endParaRPr>
          </a:p>
        </p:txBody>
      </p:sp>
      <p:sp>
        <p:nvSpPr>
          <p:cNvPr id="269" name="Rectangle 11"/>
          <p:cNvSpPr>
            <a:spLocks noChangeArrowheads="1"/>
          </p:cNvSpPr>
          <p:nvPr/>
        </p:nvSpPr>
        <p:spPr bwMode="auto">
          <a:xfrm>
            <a:off x="6227217" y="1726276"/>
            <a:ext cx="1027954" cy="412725"/>
          </a:xfrm>
          <a:prstGeom prst="rect">
            <a:avLst/>
          </a:prstGeom>
          <a:solidFill>
            <a:schemeClr val="bg1"/>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 BG</a:t>
            </a:r>
            <a:r>
              <a:rPr lang="zh-CN" altLang="en-US" sz="1050" dirty="0">
                <a:latin typeface="微软雅黑" panose="020B0503020204020204" pitchFamily="34" charset="-122"/>
                <a:ea typeface="微软雅黑" panose="020B0503020204020204" pitchFamily="34" charset="-122"/>
              </a:rPr>
              <a:t>质量部</a:t>
            </a:r>
            <a:endParaRPr lang="zh-CN" altLang="en-US" sz="1050" dirty="0">
              <a:latin typeface="微软雅黑" panose="020B0503020204020204" pitchFamily="34" charset="-122"/>
              <a:ea typeface="微软雅黑" panose="020B0503020204020204" pitchFamily="34" charset="-122"/>
            </a:endParaRPr>
          </a:p>
        </p:txBody>
      </p:sp>
      <p:cxnSp>
        <p:nvCxnSpPr>
          <p:cNvPr id="270" name="肘形连接符 269"/>
          <p:cNvCxnSpPr>
            <a:stCxn id="268" idx="2"/>
            <a:endCxn id="269" idx="0"/>
          </p:cNvCxnSpPr>
          <p:nvPr/>
        </p:nvCxnSpPr>
        <p:spPr>
          <a:xfrm rot="5400000">
            <a:off x="6688830" y="1479354"/>
            <a:ext cx="299287" cy="194557"/>
          </a:xfrm>
          <a:prstGeom prst="bentConnector3">
            <a:avLst>
              <a:gd name="adj1" fmla="val 50000"/>
            </a:avLst>
          </a:prstGeom>
          <a:ln w="28575">
            <a:solidFill>
              <a:srgbClr val="0070C0"/>
            </a:solidFill>
            <a:prstDash val="sysDash"/>
          </a:ln>
        </p:spPr>
        <p:style>
          <a:lnRef idx="1">
            <a:schemeClr val="dk1"/>
          </a:lnRef>
          <a:fillRef idx="0">
            <a:schemeClr val="dk1"/>
          </a:fillRef>
          <a:effectRef idx="0">
            <a:schemeClr val="dk1"/>
          </a:effectRef>
          <a:fontRef idx="minor">
            <a:schemeClr val="tx1"/>
          </a:fontRef>
        </p:style>
      </p:cxnSp>
      <p:sp>
        <p:nvSpPr>
          <p:cNvPr id="271" name="Rectangle 11"/>
          <p:cNvSpPr>
            <a:spLocks noChangeArrowheads="1"/>
          </p:cNvSpPr>
          <p:nvPr/>
        </p:nvSpPr>
        <p:spPr bwMode="auto">
          <a:xfrm>
            <a:off x="8545825" y="1016316"/>
            <a:ext cx="2225873" cy="412725"/>
          </a:xfrm>
          <a:prstGeom prst="rect">
            <a:avLst/>
          </a:prstGeom>
          <a:solidFill>
            <a:schemeClr val="bg1"/>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公司</a:t>
            </a:r>
            <a:r>
              <a:rPr lang="en-US" altLang="zh-CN" sz="1050" dirty="0">
                <a:latin typeface="微软雅黑" panose="020B0503020204020204" pitchFamily="34" charset="-122"/>
                <a:ea typeface="微软雅黑" panose="020B0503020204020204" pitchFamily="34" charset="-122"/>
              </a:rPr>
              <a:t>MKT/</a:t>
            </a:r>
            <a:r>
              <a:rPr lang="zh-CN" altLang="en-US" sz="1050" dirty="0">
                <a:latin typeface="微软雅黑" panose="020B0503020204020204" pitchFamily="34" charset="-122"/>
                <a:ea typeface="微软雅黑" panose="020B0503020204020204" pitchFamily="34" charset="-122"/>
              </a:rPr>
              <a:t>采购</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供应链</a:t>
            </a:r>
            <a:r>
              <a:rPr lang="en-US" altLang="zh-CN" sz="1050" dirty="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sp>
        <p:nvSpPr>
          <p:cNvPr id="272" name="Rectangle 11"/>
          <p:cNvSpPr>
            <a:spLocks noChangeArrowheads="1"/>
          </p:cNvSpPr>
          <p:nvPr/>
        </p:nvSpPr>
        <p:spPr bwMode="auto">
          <a:xfrm>
            <a:off x="8451539" y="1720929"/>
            <a:ext cx="2327983" cy="412725"/>
          </a:xfrm>
          <a:prstGeom prst="rect">
            <a:avLst/>
          </a:prstGeom>
          <a:solidFill>
            <a:schemeClr val="bg1"/>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 BGMKT/</a:t>
            </a:r>
            <a:r>
              <a:rPr lang="zh-CN" altLang="en-US" sz="1050" dirty="0">
                <a:latin typeface="微软雅黑" panose="020B0503020204020204" pitchFamily="34" charset="-122"/>
                <a:ea typeface="微软雅黑" panose="020B0503020204020204" pitchFamily="34" charset="-122"/>
              </a:rPr>
              <a:t>采购</a:t>
            </a:r>
            <a:r>
              <a:rPr lang="en-US" altLang="zh-CN" sz="1050" dirty="0">
                <a:latin typeface="微软雅黑" panose="020B0503020204020204" pitchFamily="34" charset="-122"/>
                <a:ea typeface="微软雅黑" panose="020B0503020204020204" pitchFamily="34" charset="-122"/>
              </a:rPr>
              <a:t>/</a:t>
            </a:r>
            <a:r>
              <a:rPr lang="zh-CN" altLang="en-US" sz="1050" dirty="0">
                <a:latin typeface="微软雅黑" panose="020B0503020204020204" pitchFamily="34" charset="-122"/>
                <a:ea typeface="微软雅黑" panose="020B0503020204020204" pitchFamily="34" charset="-122"/>
              </a:rPr>
              <a:t>供应链</a:t>
            </a:r>
            <a:r>
              <a:rPr lang="en-US" altLang="zh-CN" sz="1050" dirty="0">
                <a:latin typeface="微软雅黑" panose="020B0503020204020204" pitchFamily="34" charset="-122"/>
                <a:ea typeface="微软雅黑" panose="020B0503020204020204" pitchFamily="34" charset="-122"/>
              </a:rPr>
              <a:t>/…..</a:t>
            </a:r>
            <a:endParaRPr lang="zh-CN" altLang="en-US" sz="1050" dirty="0">
              <a:latin typeface="微软雅黑" panose="020B0503020204020204" pitchFamily="34" charset="-122"/>
              <a:ea typeface="微软雅黑" panose="020B0503020204020204" pitchFamily="34" charset="-122"/>
            </a:endParaRPr>
          </a:p>
        </p:txBody>
      </p:sp>
      <p:cxnSp>
        <p:nvCxnSpPr>
          <p:cNvPr id="273" name="肘形连接符 272"/>
          <p:cNvCxnSpPr>
            <a:stCxn id="271" idx="2"/>
            <a:endCxn id="272" idx="0"/>
          </p:cNvCxnSpPr>
          <p:nvPr/>
        </p:nvCxnSpPr>
        <p:spPr>
          <a:xfrm rot="5400000">
            <a:off x="9491203" y="1553370"/>
            <a:ext cx="291888" cy="43231"/>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
        <p:nvSpPr>
          <p:cNvPr id="274" name="Rectangle 11"/>
          <p:cNvSpPr>
            <a:spLocks noChangeArrowheads="1"/>
          </p:cNvSpPr>
          <p:nvPr/>
        </p:nvSpPr>
        <p:spPr bwMode="auto">
          <a:xfrm>
            <a:off x="6321314" y="3470568"/>
            <a:ext cx="933858" cy="348547"/>
          </a:xfrm>
          <a:prstGeom prst="rect">
            <a:avLst/>
          </a:prstGeom>
          <a:solidFill>
            <a:schemeClr val="bg1"/>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a:t>
            </a:r>
            <a:r>
              <a:rPr lang="zh-CN" altLang="en-US" sz="1050" dirty="0">
                <a:latin typeface="微软雅黑" panose="020B0503020204020204" pitchFamily="34" charset="-122"/>
                <a:ea typeface="微软雅黑" panose="020B0503020204020204" pitchFamily="34" charset="-122"/>
              </a:rPr>
              <a:t>研发质量部</a:t>
            </a:r>
            <a:endParaRPr lang="zh-CN" altLang="en-US" sz="1050" dirty="0">
              <a:latin typeface="微软雅黑" panose="020B0503020204020204" pitchFamily="34" charset="-122"/>
              <a:ea typeface="微软雅黑" panose="020B0503020204020204" pitchFamily="34" charset="-122"/>
            </a:endParaRPr>
          </a:p>
        </p:txBody>
      </p:sp>
      <p:cxnSp>
        <p:nvCxnSpPr>
          <p:cNvPr id="275" name="肘形连接符 274"/>
          <p:cNvCxnSpPr>
            <a:stCxn id="269" idx="2"/>
            <a:endCxn id="274" idx="0"/>
          </p:cNvCxnSpPr>
          <p:nvPr/>
        </p:nvCxnSpPr>
        <p:spPr>
          <a:xfrm rot="16200000" flipH="1">
            <a:off x="6098935" y="2781259"/>
            <a:ext cx="1331567" cy="47049"/>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76" name="肘形连接符 275"/>
          <p:cNvCxnSpPr>
            <a:stCxn id="233" idx="2"/>
            <a:endCxn id="274" idx="0"/>
          </p:cNvCxnSpPr>
          <p:nvPr/>
        </p:nvCxnSpPr>
        <p:spPr>
          <a:xfrm rot="16200000" flipH="1">
            <a:off x="5956038" y="2638362"/>
            <a:ext cx="435357" cy="1229053"/>
          </a:xfrm>
          <a:prstGeom prst="bentConnector3">
            <a:avLst>
              <a:gd name="adj1" fmla="val 50000"/>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277" name="Rectangle 11"/>
          <p:cNvSpPr>
            <a:spLocks noChangeArrowheads="1"/>
          </p:cNvSpPr>
          <p:nvPr/>
        </p:nvSpPr>
        <p:spPr bwMode="auto">
          <a:xfrm flipH="1">
            <a:off x="5999888" y="2686665"/>
            <a:ext cx="692689" cy="348546"/>
          </a:xfrm>
          <a:prstGeom prst="rect">
            <a:avLst/>
          </a:prstGeom>
          <a:no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联合实验室</a:t>
            </a:r>
            <a:endParaRPr lang="zh-CN" altLang="en-US" sz="1050" dirty="0">
              <a:latin typeface="微软雅黑" panose="020B0503020204020204" pitchFamily="34" charset="-122"/>
              <a:ea typeface="微软雅黑" panose="020B0503020204020204" pitchFamily="34" charset="-122"/>
            </a:endParaRPr>
          </a:p>
        </p:txBody>
      </p:sp>
      <p:cxnSp>
        <p:nvCxnSpPr>
          <p:cNvPr id="278" name="肘形连接符 277"/>
          <p:cNvCxnSpPr>
            <a:stCxn id="239" idx="2"/>
            <a:endCxn id="264" idx="2"/>
          </p:cNvCxnSpPr>
          <p:nvPr/>
        </p:nvCxnSpPr>
        <p:spPr>
          <a:xfrm rot="16200000" flipH="1">
            <a:off x="2141122" y="2611893"/>
            <a:ext cx="780858" cy="1633588"/>
          </a:xfrm>
          <a:prstGeom prst="bentConnector3">
            <a:avLst>
              <a:gd name="adj1" fmla="val 129275"/>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279" name="肘形连接符 278"/>
          <p:cNvCxnSpPr>
            <a:stCxn id="230" idx="2"/>
            <a:endCxn id="277" idx="0"/>
          </p:cNvCxnSpPr>
          <p:nvPr/>
        </p:nvCxnSpPr>
        <p:spPr>
          <a:xfrm rot="16200000" flipH="1">
            <a:off x="4349234" y="689666"/>
            <a:ext cx="553011" cy="3440986"/>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280" name="肘形连接符 279"/>
          <p:cNvCxnSpPr>
            <a:stCxn id="230" idx="3"/>
            <a:endCxn id="269" idx="1"/>
          </p:cNvCxnSpPr>
          <p:nvPr/>
        </p:nvCxnSpPr>
        <p:spPr>
          <a:xfrm>
            <a:off x="3613780" y="1927292"/>
            <a:ext cx="2613437" cy="5347"/>
          </a:xfrm>
          <a:prstGeom prst="bentConnector3">
            <a:avLst>
              <a:gd name="adj1" fmla="val 50000"/>
            </a:avLst>
          </a:prstGeom>
          <a:ln w="28575">
            <a:solidFill>
              <a:schemeClr val="tx1"/>
            </a:solidFill>
            <a:prstDash val="solid"/>
          </a:ln>
        </p:spPr>
        <p:style>
          <a:lnRef idx="1">
            <a:schemeClr val="dk1"/>
          </a:lnRef>
          <a:fillRef idx="0">
            <a:schemeClr val="dk1"/>
          </a:fillRef>
          <a:effectRef idx="0">
            <a:schemeClr val="dk1"/>
          </a:effectRef>
          <a:fontRef idx="minor">
            <a:schemeClr val="tx1"/>
          </a:fontRef>
        </p:style>
      </p:cxnSp>
      <p:cxnSp>
        <p:nvCxnSpPr>
          <p:cNvPr id="281" name="肘形连接符 280"/>
          <p:cNvCxnSpPr>
            <a:stCxn id="268" idx="2"/>
            <a:endCxn id="282" idx="0"/>
          </p:cNvCxnSpPr>
          <p:nvPr/>
        </p:nvCxnSpPr>
        <p:spPr>
          <a:xfrm rot="16200000" flipH="1">
            <a:off x="7217290" y="1145450"/>
            <a:ext cx="286974" cy="850052"/>
          </a:xfrm>
          <a:prstGeom prst="bentConnector3">
            <a:avLst>
              <a:gd name="adj1" fmla="val 50000"/>
            </a:avLst>
          </a:prstGeom>
          <a:ln w="28575">
            <a:solidFill>
              <a:srgbClr val="0070C0"/>
            </a:solidFill>
            <a:prstDash val="sysDash"/>
          </a:ln>
        </p:spPr>
        <p:style>
          <a:lnRef idx="1">
            <a:schemeClr val="dk1"/>
          </a:lnRef>
          <a:fillRef idx="0">
            <a:schemeClr val="dk1"/>
          </a:fillRef>
          <a:effectRef idx="0">
            <a:schemeClr val="dk1"/>
          </a:effectRef>
          <a:fontRef idx="minor">
            <a:schemeClr val="tx1"/>
          </a:fontRef>
        </p:style>
      </p:cxnSp>
      <p:sp>
        <p:nvSpPr>
          <p:cNvPr id="282" name="Rectangle 11"/>
          <p:cNvSpPr>
            <a:spLocks noChangeArrowheads="1"/>
          </p:cNvSpPr>
          <p:nvPr/>
        </p:nvSpPr>
        <p:spPr bwMode="auto">
          <a:xfrm>
            <a:off x="7357761" y="1713963"/>
            <a:ext cx="856083" cy="412725"/>
          </a:xfrm>
          <a:prstGeom prst="rect">
            <a:avLst/>
          </a:prstGeom>
          <a:solidFill>
            <a:schemeClr val="bg1"/>
          </a:solidFill>
          <a:ln w="6350">
            <a:solidFill>
              <a:schemeClr val="tx1"/>
            </a:solidFill>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X2 BG</a:t>
            </a:r>
            <a:r>
              <a:rPr lang="zh-CN" altLang="en-US" sz="1050" dirty="0">
                <a:latin typeface="微软雅黑" panose="020B0503020204020204" pitchFamily="34" charset="-122"/>
                <a:ea typeface="微软雅黑" panose="020B0503020204020204" pitchFamily="34" charset="-122"/>
              </a:rPr>
              <a:t>质量部</a:t>
            </a:r>
            <a:endParaRPr lang="zh-CN" altLang="en-US" sz="1050" dirty="0">
              <a:latin typeface="微软雅黑" panose="020B0503020204020204" pitchFamily="34" charset="-122"/>
              <a:ea typeface="微软雅黑" panose="020B0503020204020204" pitchFamily="34" charset="-122"/>
            </a:endParaRPr>
          </a:p>
        </p:txBody>
      </p:sp>
      <p:sp>
        <p:nvSpPr>
          <p:cNvPr id="288" name="Rectangle 11"/>
          <p:cNvSpPr>
            <a:spLocks noChangeArrowheads="1"/>
          </p:cNvSpPr>
          <p:nvPr/>
        </p:nvSpPr>
        <p:spPr bwMode="auto">
          <a:xfrm>
            <a:off x="856246" y="5341390"/>
            <a:ext cx="770679" cy="351593"/>
          </a:xfrm>
          <a:prstGeom prst="rect">
            <a:avLst/>
          </a:prstGeom>
          <a:solidFill>
            <a:schemeClr val="bg1"/>
          </a:solidFill>
          <a:ln w="38100">
            <a:solidFill>
              <a:schemeClr val="tx1"/>
            </a:solidFill>
            <a:prstDash val="sysDash"/>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XXPDT</a:t>
            </a:r>
            <a:endParaRPr lang="zh-CN" altLang="en-US" sz="1050" dirty="0">
              <a:latin typeface="微软雅黑" panose="020B0503020204020204" pitchFamily="34" charset="-122"/>
              <a:ea typeface="微软雅黑" panose="020B0503020204020204" pitchFamily="34" charset="-122"/>
            </a:endParaRPr>
          </a:p>
        </p:txBody>
      </p:sp>
      <p:sp>
        <p:nvSpPr>
          <p:cNvPr id="289" name="Rectangle 11"/>
          <p:cNvSpPr>
            <a:spLocks noChangeArrowheads="1"/>
          </p:cNvSpPr>
          <p:nvPr/>
        </p:nvSpPr>
        <p:spPr bwMode="auto">
          <a:xfrm>
            <a:off x="856246" y="5798583"/>
            <a:ext cx="770679" cy="351593"/>
          </a:xfrm>
          <a:prstGeom prst="rect">
            <a:avLst/>
          </a:prstGeom>
          <a:solidFill>
            <a:schemeClr val="bg1"/>
          </a:solidFill>
          <a:ln w="38100">
            <a:solidFill>
              <a:schemeClr val="tx1"/>
            </a:solidFill>
            <a:prstDash val="sysDash"/>
            <a:miter lim="800000"/>
          </a:ln>
          <a:effectLst/>
        </p:spPr>
        <p:txBody>
          <a:bodyPr wrap="square" lIns="0" tIns="0" rIns="0" bIns="0" anchor="ctr"/>
          <a:lstStyle/>
          <a:p>
            <a:pPr algn="ctr"/>
            <a:r>
              <a:rPr lang="en-US" altLang="zh-CN" sz="1050" dirty="0">
                <a:latin typeface="微软雅黑" panose="020B0503020204020204" pitchFamily="34" charset="-122"/>
                <a:ea typeface="微软雅黑" panose="020B0503020204020204" pitchFamily="34" charset="-122"/>
              </a:rPr>
              <a:t>XXLMT</a:t>
            </a:r>
            <a:endParaRPr lang="zh-CN" altLang="en-US" sz="1050" dirty="0">
              <a:latin typeface="微软雅黑" panose="020B0503020204020204" pitchFamily="34" charset="-122"/>
              <a:ea typeface="微软雅黑" panose="020B0503020204020204" pitchFamily="34" charset="-122"/>
            </a:endParaRPr>
          </a:p>
        </p:txBody>
      </p:sp>
      <p:cxnSp>
        <p:nvCxnSpPr>
          <p:cNvPr id="290" name="肘形连接符 289"/>
          <p:cNvCxnSpPr>
            <a:stCxn id="288" idx="3"/>
            <a:endCxn id="266" idx="2"/>
          </p:cNvCxnSpPr>
          <p:nvPr/>
        </p:nvCxnSpPr>
        <p:spPr>
          <a:xfrm flipV="1">
            <a:off x="1626925" y="3819116"/>
            <a:ext cx="1069866" cy="1698071"/>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291" name="肘形连接符 290"/>
          <p:cNvCxnSpPr>
            <a:stCxn id="288" idx="3"/>
            <a:endCxn id="266" idx="2"/>
          </p:cNvCxnSpPr>
          <p:nvPr/>
        </p:nvCxnSpPr>
        <p:spPr>
          <a:xfrm flipV="1">
            <a:off x="1626925" y="3819116"/>
            <a:ext cx="1069866" cy="1698071"/>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292" name="Rectangle 11"/>
          <p:cNvSpPr>
            <a:spLocks noChangeArrowheads="1"/>
          </p:cNvSpPr>
          <p:nvPr/>
        </p:nvSpPr>
        <p:spPr bwMode="auto">
          <a:xfrm>
            <a:off x="7329622" y="3470567"/>
            <a:ext cx="828663" cy="348547"/>
          </a:xfrm>
          <a:prstGeom prst="rect">
            <a:avLst/>
          </a:prstGeom>
          <a:solidFill>
            <a:schemeClr val="bg1"/>
          </a:solidFill>
          <a:ln w="6350">
            <a:solidFill>
              <a:schemeClr val="tx1"/>
            </a:solidFill>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质量绩效运营</a:t>
            </a:r>
            <a:endParaRPr lang="zh-CN" altLang="en-US" sz="1050" dirty="0">
              <a:latin typeface="微软雅黑" panose="020B0503020204020204" pitchFamily="34" charset="-122"/>
              <a:ea typeface="微软雅黑" panose="020B0503020204020204" pitchFamily="34" charset="-122"/>
            </a:endParaRPr>
          </a:p>
        </p:txBody>
      </p:sp>
      <p:cxnSp>
        <p:nvCxnSpPr>
          <p:cNvPr id="293" name="肘形连接符 292"/>
          <p:cNvCxnSpPr>
            <a:stCxn id="269" idx="2"/>
            <a:endCxn id="292" idx="0"/>
          </p:cNvCxnSpPr>
          <p:nvPr/>
        </p:nvCxnSpPr>
        <p:spPr>
          <a:xfrm rot="16200000" flipH="1">
            <a:off x="6576791" y="2303404"/>
            <a:ext cx="1331566" cy="1002760"/>
          </a:xfrm>
          <a:prstGeom prst="bentConnector3">
            <a:avLst>
              <a:gd name="adj1" fmla="val 22948"/>
            </a:avLst>
          </a:prstGeom>
        </p:spPr>
        <p:style>
          <a:lnRef idx="1">
            <a:schemeClr val="dk1"/>
          </a:lnRef>
          <a:fillRef idx="0">
            <a:schemeClr val="dk1"/>
          </a:fillRef>
          <a:effectRef idx="0">
            <a:schemeClr val="dk1"/>
          </a:effectRef>
          <a:fontRef idx="minor">
            <a:schemeClr val="tx1"/>
          </a:fontRef>
        </p:style>
      </p:cxnSp>
      <p:cxnSp>
        <p:nvCxnSpPr>
          <p:cNvPr id="294" name="肘形连接符 293"/>
          <p:cNvCxnSpPr>
            <a:endCxn id="274" idx="2"/>
          </p:cNvCxnSpPr>
          <p:nvPr/>
        </p:nvCxnSpPr>
        <p:spPr>
          <a:xfrm flipV="1">
            <a:off x="1744403" y="3819115"/>
            <a:ext cx="5043840" cy="1698072"/>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295" name="肘形连接符 294"/>
          <p:cNvCxnSpPr>
            <a:stCxn id="288" idx="3"/>
            <a:endCxn id="292" idx="2"/>
          </p:cNvCxnSpPr>
          <p:nvPr/>
        </p:nvCxnSpPr>
        <p:spPr>
          <a:xfrm flipV="1">
            <a:off x="1626925" y="3819114"/>
            <a:ext cx="6117029" cy="1698073"/>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296" name="肘形连接符 295"/>
          <p:cNvCxnSpPr>
            <a:stCxn id="289" idx="3"/>
            <a:endCxn id="292" idx="2"/>
          </p:cNvCxnSpPr>
          <p:nvPr/>
        </p:nvCxnSpPr>
        <p:spPr>
          <a:xfrm flipV="1">
            <a:off x="1626925" y="3819114"/>
            <a:ext cx="6117029" cy="2155266"/>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297" name="肘形连接符 296"/>
          <p:cNvCxnSpPr>
            <a:stCxn id="289" idx="3"/>
            <a:endCxn id="274" idx="2"/>
          </p:cNvCxnSpPr>
          <p:nvPr/>
        </p:nvCxnSpPr>
        <p:spPr>
          <a:xfrm flipV="1">
            <a:off x="1626925" y="3819115"/>
            <a:ext cx="5161318" cy="2155265"/>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298" name="Rectangle 11"/>
          <p:cNvSpPr>
            <a:spLocks noChangeArrowheads="1"/>
          </p:cNvSpPr>
          <p:nvPr/>
        </p:nvSpPr>
        <p:spPr bwMode="auto">
          <a:xfrm>
            <a:off x="833058" y="6364328"/>
            <a:ext cx="770679" cy="351593"/>
          </a:xfrm>
          <a:prstGeom prst="rect">
            <a:avLst/>
          </a:prstGeom>
          <a:solidFill>
            <a:schemeClr val="bg1"/>
          </a:solidFill>
          <a:ln w="38100">
            <a:solidFill>
              <a:schemeClr val="tx1"/>
            </a:solidFill>
            <a:prstDash val="sysDash"/>
            <a:miter lim="800000"/>
          </a:ln>
          <a:effectLst/>
        </p:spPr>
        <p:txBody>
          <a:bodyPr wrap="square" lIns="0" tIns="0" rIns="0" bIns="0" anchor="ctr"/>
          <a:lstStyle/>
          <a:p>
            <a:pPr algn="ctr"/>
            <a:r>
              <a:rPr lang="zh-CN" altLang="en-US" sz="1050" dirty="0">
                <a:latin typeface="微软雅黑" panose="020B0503020204020204" pitchFamily="34" charset="-122"/>
                <a:ea typeface="微软雅黑" panose="020B0503020204020204" pitchFamily="34" charset="-122"/>
              </a:rPr>
              <a:t>软件平台</a:t>
            </a:r>
            <a:r>
              <a:rPr lang="en-US" altLang="zh-CN" sz="1050" dirty="0">
                <a:latin typeface="微软雅黑" panose="020B0503020204020204" pitchFamily="34" charset="-122"/>
                <a:ea typeface="微软雅黑" panose="020B0503020204020204" pitchFamily="34" charset="-122"/>
              </a:rPr>
              <a:t>TDT</a:t>
            </a:r>
            <a:endParaRPr lang="zh-CN" altLang="en-US" sz="1050" dirty="0">
              <a:latin typeface="微软雅黑" panose="020B0503020204020204" pitchFamily="34" charset="-122"/>
              <a:ea typeface="微软雅黑" panose="020B0503020204020204" pitchFamily="34" charset="-122"/>
            </a:endParaRPr>
          </a:p>
        </p:txBody>
      </p:sp>
      <p:cxnSp>
        <p:nvCxnSpPr>
          <p:cNvPr id="299" name="肘形连接符 298"/>
          <p:cNvCxnSpPr>
            <a:stCxn id="298" idx="3"/>
            <a:endCxn id="229" idx="2"/>
          </p:cNvCxnSpPr>
          <p:nvPr/>
        </p:nvCxnSpPr>
        <p:spPr>
          <a:xfrm flipV="1">
            <a:off x="1603737" y="3035211"/>
            <a:ext cx="891067" cy="3504914"/>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300" name="肘形连接符 299"/>
          <p:cNvCxnSpPr>
            <a:stCxn id="288" idx="3"/>
            <a:endCxn id="272" idx="2"/>
          </p:cNvCxnSpPr>
          <p:nvPr/>
        </p:nvCxnSpPr>
        <p:spPr>
          <a:xfrm flipV="1">
            <a:off x="1626925" y="2133654"/>
            <a:ext cx="7988606" cy="3383533"/>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cxnSp>
        <p:nvCxnSpPr>
          <p:cNvPr id="302" name="肘形连接符 301"/>
          <p:cNvCxnSpPr>
            <a:stCxn id="289" idx="3"/>
            <a:endCxn id="272" idx="2"/>
          </p:cNvCxnSpPr>
          <p:nvPr/>
        </p:nvCxnSpPr>
        <p:spPr>
          <a:xfrm flipV="1">
            <a:off x="1626925" y="2133654"/>
            <a:ext cx="7988606" cy="3840726"/>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303" name="Rectangle 11"/>
          <p:cNvSpPr>
            <a:spLocks noChangeArrowheads="1"/>
          </p:cNvSpPr>
          <p:nvPr/>
        </p:nvSpPr>
        <p:spPr bwMode="auto">
          <a:xfrm>
            <a:off x="1709645" y="3046880"/>
            <a:ext cx="545136" cy="351593"/>
          </a:xfrm>
          <a:prstGeom prst="rect">
            <a:avLst/>
          </a:prstGeom>
          <a:noFill/>
          <a:ln w="6350">
            <a:noFill/>
            <a:miter lim="800000"/>
          </a:ln>
          <a:effectLst/>
        </p:spPr>
        <p:txBody>
          <a:bodyPr wrap="square" lIns="0" tIns="0" rIns="0" bIns="0" anchor="ctr"/>
          <a:lstStyle/>
          <a:p>
            <a:pPr algn="ctr"/>
            <a:r>
              <a:rPr lang="zh-CN" altLang="en-US" sz="1050" b="1" dirty="0">
                <a:latin typeface="微软雅黑" panose="020B0503020204020204" pitchFamily="34" charset="-122"/>
                <a:ea typeface="微软雅黑" panose="020B0503020204020204" pitchFamily="34" charset="-122"/>
              </a:rPr>
              <a:t>架构师</a:t>
            </a:r>
            <a:endParaRPr lang="zh-CN" altLang="en-US" sz="1050" b="1" dirty="0">
              <a:latin typeface="微软雅黑" panose="020B0503020204020204" pitchFamily="34" charset="-122"/>
              <a:ea typeface="微软雅黑" panose="020B0503020204020204" pitchFamily="34" charset="-122"/>
            </a:endParaRPr>
          </a:p>
        </p:txBody>
      </p:sp>
      <p:sp>
        <p:nvSpPr>
          <p:cNvPr id="304" name="Rectangle 11"/>
          <p:cNvSpPr>
            <a:spLocks noChangeArrowheads="1"/>
          </p:cNvSpPr>
          <p:nvPr/>
        </p:nvSpPr>
        <p:spPr bwMode="auto">
          <a:xfrm>
            <a:off x="2970520" y="3741928"/>
            <a:ext cx="417207"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SE</a:t>
            </a:r>
            <a:endParaRPr lang="zh-CN" altLang="en-US" sz="1050" b="1" dirty="0">
              <a:latin typeface="微软雅黑" panose="020B0503020204020204" pitchFamily="34" charset="-122"/>
              <a:ea typeface="微软雅黑" panose="020B0503020204020204" pitchFamily="34" charset="-122"/>
            </a:endParaRPr>
          </a:p>
        </p:txBody>
      </p:sp>
      <p:sp>
        <p:nvSpPr>
          <p:cNvPr id="305" name="Rectangle 11"/>
          <p:cNvSpPr>
            <a:spLocks noChangeArrowheads="1"/>
          </p:cNvSpPr>
          <p:nvPr/>
        </p:nvSpPr>
        <p:spPr bwMode="auto">
          <a:xfrm>
            <a:off x="2610923" y="3758534"/>
            <a:ext cx="417207"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PM</a:t>
            </a:r>
            <a:endParaRPr lang="zh-CN" altLang="en-US" sz="1050" b="1" dirty="0">
              <a:latin typeface="微软雅黑" panose="020B0503020204020204" pitchFamily="34" charset="-122"/>
              <a:ea typeface="微软雅黑" panose="020B0503020204020204" pitchFamily="34" charset="-122"/>
            </a:endParaRPr>
          </a:p>
        </p:txBody>
      </p:sp>
      <p:sp>
        <p:nvSpPr>
          <p:cNvPr id="306" name="Rectangle 11"/>
          <p:cNvSpPr>
            <a:spLocks noChangeArrowheads="1"/>
          </p:cNvSpPr>
          <p:nvPr/>
        </p:nvSpPr>
        <p:spPr bwMode="auto">
          <a:xfrm>
            <a:off x="3609345" y="4437063"/>
            <a:ext cx="470032"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PL+DE </a:t>
            </a:r>
            <a:endParaRPr lang="zh-CN" altLang="en-US" sz="1050" b="1" dirty="0">
              <a:latin typeface="微软雅黑" panose="020B0503020204020204" pitchFamily="34" charset="-122"/>
              <a:ea typeface="微软雅黑" panose="020B0503020204020204" pitchFamily="34" charset="-122"/>
            </a:endParaRPr>
          </a:p>
        </p:txBody>
      </p:sp>
      <p:sp>
        <p:nvSpPr>
          <p:cNvPr id="307" name="Rectangle 11"/>
          <p:cNvSpPr>
            <a:spLocks noChangeArrowheads="1"/>
          </p:cNvSpPr>
          <p:nvPr/>
        </p:nvSpPr>
        <p:spPr bwMode="auto">
          <a:xfrm>
            <a:off x="5363681" y="3791263"/>
            <a:ext cx="833824"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TSE+</a:t>
            </a:r>
            <a:r>
              <a:rPr lang="zh-CN" altLang="en-US" sz="1050" b="1" dirty="0">
                <a:latin typeface="微软雅黑" panose="020B0503020204020204" pitchFamily="34" charset="-122"/>
                <a:ea typeface="微软雅黑" panose="020B0503020204020204" pitchFamily="34" charset="-122"/>
              </a:rPr>
              <a:t>测试</a:t>
            </a:r>
            <a:r>
              <a:rPr lang="en-US" altLang="zh-CN" sz="1050" b="1" dirty="0">
                <a:latin typeface="微软雅黑" panose="020B0503020204020204" pitchFamily="34" charset="-122"/>
                <a:ea typeface="微软雅黑" panose="020B0503020204020204" pitchFamily="34" charset="-122"/>
              </a:rPr>
              <a:t>PM </a:t>
            </a:r>
            <a:endParaRPr lang="zh-CN" altLang="en-US" sz="1050" b="1" dirty="0">
              <a:latin typeface="微软雅黑" panose="020B0503020204020204" pitchFamily="34" charset="-122"/>
              <a:ea typeface="微软雅黑" panose="020B0503020204020204" pitchFamily="34" charset="-122"/>
            </a:endParaRPr>
          </a:p>
        </p:txBody>
      </p:sp>
      <p:sp>
        <p:nvSpPr>
          <p:cNvPr id="308" name="Rectangle 11"/>
          <p:cNvSpPr>
            <a:spLocks noChangeArrowheads="1"/>
          </p:cNvSpPr>
          <p:nvPr/>
        </p:nvSpPr>
        <p:spPr bwMode="auto">
          <a:xfrm>
            <a:off x="6820905" y="3846489"/>
            <a:ext cx="376296"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PQA</a:t>
            </a:r>
            <a:endParaRPr lang="zh-CN" altLang="en-US" sz="1050" b="1" dirty="0">
              <a:latin typeface="微软雅黑" panose="020B0503020204020204" pitchFamily="34" charset="-122"/>
              <a:ea typeface="微软雅黑" panose="020B0503020204020204" pitchFamily="34" charset="-122"/>
            </a:endParaRPr>
          </a:p>
        </p:txBody>
      </p:sp>
      <p:sp>
        <p:nvSpPr>
          <p:cNvPr id="309" name="Rectangle 11"/>
          <p:cNvSpPr>
            <a:spLocks noChangeArrowheads="1"/>
          </p:cNvSpPr>
          <p:nvPr/>
        </p:nvSpPr>
        <p:spPr bwMode="auto">
          <a:xfrm>
            <a:off x="7318251" y="3846489"/>
            <a:ext cx="376296"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POP</a:t>
            </a:r>
            <a:endParaRPr lang="zh-CN" altLang="en-US" sz="1050" b="1" dirty="0">
              <a:latin typeface="微软雅黑" panose="020B0503020204020204" pitchFamily="34" charset="-122"/>
              <a:ea typeface="微软雅黑" panose="020B0503020204020204" pitchFamily="34" charset="-122"/>
            </a:endParaRPr>
          </a:p>
        </p:txBody>
      </p:sp>
      <p:sp>
        <p:nvSpPr>
          <p:cNvPr id="310" name="Rectangle 11"/>
          <p:cNvSpPr>
            <a:spLocks noChangeArrowheads="1"/>
          </p:cNvSpPr>
          <p:nvPr/>
        </p:nvSpPr>
        <p:spPr bwMode="auto">
          <a:xfrm>
            <a:off x="7761559" y="3846489"/>
            <a:ext cx="376296" cy="35159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COO</a:t>
            </a:r>
            <a:endParaRPr lang="zh-CN" altLang="en-US" sz="1050" b="1" dirty="0">
              <a:latin typeface="微软雅黑" panose="020B0503020204020204" pitchFamily="34" charset="-122"/>
              <a:ea typeface="微软雅黑" panose="020B0503020204020204" pitchFamily="34" charset="-122"/>
            </a:endParaRPr>
          </a:p>
        </p:txBody>
      </p:sp>
      <p:sp>
        <p:nvSpPr>
          <p:cNvPr id="311" name="Rectangle 11"/>
          <p:cNvSpPr>
            <a:spLocks noChangeArrowheads="1"/>
          </p:cNvSpPr>
          <p:nvPr/>
        </p:nvSpPr>
        <p:spPr bwMode="auto">
          <a:xfrm>
            <a:off x="5992165" y="3309314"/>
            <a:ext cx="740845" cy="204073"/>
          </a:xfrm>
          <a:prstGeom prst="rect">
            <a:avLst/>
          </a:prstGeom>
          <a:noFill/>
          <a:ln w="6350">
            <a:noFill/>
            <a:miter lim="800000"/>
          </a:ln>
          <a:effectLst/>
        </p:spPr>
        <p:txBody>
          <a:bodyPr wrap="square" lIns="0" tIns="0" rIns="0" bIns="0" anchor="ctr"/>
          <a:lstStyle/>
          <a:p>
            <a:pPr algn="ctr"/>
            <a:r>
              <a:rPr lang="en-US" altLang="zh-CN" sz="1050" b="1" dirty="0">
                <a:latin typeface="微软雅黑" panose="020B0503020204020204" pitchFamily="34" charset="-122"/>
                <a:ea typeface="微软雅黑" panose="020B0503020204020204" pitchFamily="34" charset="-122"/>
              </a:rPr>
              <a:t>RQA</a:t>
            </a:r>
            <a:endParaRPr lang="zh-CN" altLang="en-US" sz="1050" b="1" dirty="0">
              <a:latin typeface="微软雅黑" panose="020B0503020204020204" pitchFamily="34" charset="-122"/>
              <a:ea typeface="微软雅黑" panose="020B0503020204020204" pitchFamily="34" charset="-122"/>
            </a:endParaRPr>
          </a:p>
        </p:txBody>
      </p:sp>
      <p:sp>
        <p:nvSpPr>
          <p:cNvPr id="312" name="Rectangle 11"/>
          <p:cNvSpPr>
            <a:spLocks noChangeArrowheads="1"/>
          </p:cNvSpPr>
          <p:nvPr/>
        </p:nvSpPr>
        <p:spPr bwMode="auto">
          <a:xfrm>
            <a:off x="7579284" y="1161343"/>
            <a:ext cx="740845" cy="204073"/>
          </a:xfrm>
          <a:prstGeom prst="rect">
            <a:avLst/>
          </a:prstGeom>
          <a:noFill/>
          <a:ln w="6350">
            <a:noFill/>
            <a:miter lim="800000"/>
          </a:ln>
          <a:effectLst/>
        </p:spPr>
        <p:txBody>
          <a:bodyPr wrap="square" lIns="0" tIns="0" rIns="0" bIns="0" anchor="ctr"/>
          <a:lstStyle/>
          <a:p>
            <a:pPr algn="ctr"/>
            <a:r>
              <a:rPr lang="zh-CN" altLang="en-US" sz="1050" b="1" dirty="0">
                <a:latin typeface="微软雅黑" panose="020B0503020204020204" pitchFamily="34" charset="-122"/>
                <a:ea typeface="微软雅黑" panose="020B0503020204020204" pitchFamily="34" charset="-122"/>
              </a:rPr>
              <a:t>质量</a:t>
            </a:r>
            <a:r>
              <a:rPr lang="en-US" altLang="zh-CN" sz="1050" b="1" dirty="0">
                <a:latin typeface="微软雅黑" panose="020B0503020204020204" pitchFamily="34" charset="-122"/>
                <a:ea typeface="微软雅黑" panose="020B0503020204020204" pitchFamily="34" charset="-122"/>
              </a:rPr>
              <a:t>COE</a:t>
            </a:r>
            <a:endParaRPr lang="en-US" altLang="zh-CN" sz="1050" b="1" dirty="0">
              <a:latin typeface="微软雅黑" panose="020B0503020204020204" pitchFamily="34" charset="-122"/>
              <a:ea typeface="微软雅黑" panose="020B0503020204020204" pitchFamily="34" charset="-122"/>
            </a:endParaRPr>
          </a:p>
          <a:p>
            <a:pPr algn="ctr"/>
            <a:r>
              <a:rPr lang="en-US" altLang="zh-CN" sz="1050" b="1" dirty="0">
                <a:latin typeface="微软雅黑" panose="020B0503020204020204" pitchFamily="34" charset="-122"/>
                <a:ea typeface="微软雅黑" panose="020B0503020204020204" pitchFamily="34" charset="-122"/>
              </a:rPr>
              <a:t>EPG</a:t>
            </a:r>
            <a:endParaRPr lang="zh-CN" altLang="en-US" sz="1050" b="1" dirty="0">
              <a:latin typeface="微软雅黑" panose="020B0503020204020204" pitchFamily="34" charset="-122"/>
              <a:ea typeface="微软雅黑" panose="020B0503020204020204" pitchFamily="34" charset="-122"/>
            </a:endParaRPr>
          </a:p>
        </p:txBody>
      </p:sp>
      <p:cxnSp>
        <p:nvCxnSpPr>
          <p:cNvPr id="333" name="肘形连接符 332"/>
          <p:cNvCxnSpPr/>
          <p:nvPr/>
        </p:nvCxnSpPr>
        <p:spPr>
          <a:xfrm flipV="1">
            <a:off x="3869560" y="3831791"/>
            <a:ext cx="1069866" cy="2155264"/>
          </a:xfrm>
          <a:prstGeom prst="bentConnector2">
            <a:avLst/>
          </a:prstGeom>
          <a:ln w="28575">
            <a:solidFill>
              <a:srgbClr val="FF0000"/>
            </a:solidFill>
            <a:prstDash val="sysDash"/>
          </a:ln>
        </p:spPr>
        <p:style>
          <a:lnRef idx="1">
            <a:schemeClr val="dk1"/>
          </a:lnRef>
          <a:fillRef idx="0">
            <a:schemeClr val="dk1"/>
          </a:fillRef>
          <a:effectRef idx="0">
            <a:schemeClr val="dk1"/>
          </a:effectRef>
          <a:fontRef idx="minor">
            <a:schemeClr val="tx1"/>
          </a:fontRef>
        </p:style>
      </p:cxnSp>
      <p:sp>
        <p:nvSpPr>
          <p:cNvPr id="334" name="Rectangle 11"/>
          <p:cNvSpPr>
            <a:spLocks noChangeArrowheads="1"/>
          </p:cNvSpPr>
          <p:nvPr/>
        </p:nvSpPr>
        <p:spPr bwMode="auto">
          <a:xfrm>
            <a:off x="2669052" y="5254745"/>
            <a:ext cx="417207" cy="351593"/>
          </a:xfrm>
          <a:prstGeom prst="rect">
            <a:avLst/>
          </a:prstGeom>
          <a:noFill/>
          <a:ln w="6350">
            <a:noFill/>
            <a:miter lim="800000"/>
          </a:ln>
          <a:effectLst/>
        </p:spPr>
        <p:txBody>
          <a:bodyPr wrap="square" lIns="0" tIns="0" rIns="0" bIns="0" anchor="ctr"/>
          <a:lstStyle/>
          <a:p>
            <a:pPr algn="ctr"/>
            <a:r>
              <a:rPr lang="en-US" altLang="zh-CN" sz="1050" b="1" dirty="0">
                <a:solidFill>
                  <a:srgbClr val="0070C0"/>
                </a:solidFill>
                <a:latin typeface="微软雅黑" panose="020B0503020204020204" pitchFamily="34" charset="-122"/>
                <a:ea typeface="微软雅黑" panose="020B0503020204020204" pitchFamily="34" charset="-122"/>
              </a:rPr>
              <a:t>RDR</a:t>
            </a:r>
            <a:endParaRPr lang="zh-CN" altLang="en-US" sz="1050" b="1" dirty="0">
              <a:solidFill>
                <a:srgbClr val="0070C0"/>
              </a:solidFill>
              <a:latin typeface="微软雅黑" panose="020B0503020204020204" pitchFamily="34" charset="-122"/>
              <a:ea typeface="微软雅黑" panose="020B0503020204020204" pitchFamily="34" charset="-122"/>
            </a:endParaRPr>
          </a:p>
        </p:txBody>
      </p:sp>
      <p:sp>
        <p:nvSpPr>
          <p:cNvPr id="335" name="Rectangle 11"/>
          <p:cNvSpPr>
            <a:spLocks noChangeArrowheads="1"/>
          </p:cNvSpPr>
          <p:nvPr/>
        </p:nvSpPr>
        <p:spPr bwMode="auto">
          <a:xfrm>
            <a:off x="9183109" y="5172560"/>
            <a:ext cx="417207" cy="351593"/>
          </a:xfrm>
          <a:prstGeom prst="rect">
            <a:avLst/>
          </a:prstGeom>
          <a:noFill/>
          <a:ln w="6350">
            <a:noFill/>
            <a:miter lim="800000"/>
          </a:ln>
          <a:effectLst/>
        </p:spPr>
        <p:txBody>
          <a:bodyPr wrap="square" lIns="0" tIns="0" rIns="0" bIns="0" anchor="ctr"/>
          <a:lstStyle/>
          <a:p>
            <a:pPr algn="ctr"/>
            <a:r>
              <a:rPr lang="en-US" altLang="zh-CN" sz="1050" b="1" dirty="0">
                <a:solidFill>
                  <a:srgbClr val="0070C0"/>
                </a:solidFill>
                <a:latin typeface="微软雅黑" panose="020B0503020204020204" pitchFamily="34" charset="-122"/>
                <a:ea typeface="微软雅黑" panose="020B0503020204020204" pitchFamily="34" charset="-122"/>
              </a:rPr>
              <a:t>XR</a:t>
            </a:r>
            <a:endParaRPr lang="zh-CN" altLang="en-US" sz="1050" b="1" dirty="0">
              <a:solidFill>
                <a:srgbClr val="0070C0"/>
              </a:solidFill>
              <a:latin typeface="微软雅黑" panose="020B0503020204020204" pitchFamily="34" charset="-122"/>
              <a:ea typeface="微软雅黑" panose="020B0503020204020204" pitchFamily="34" charset="-122"/>
            </a:endParaRPr>
          </a:p>
        </p:txBody>
      </p:sp>
      <p:sp>
        <p:nvSpPr>
          <p:cNvPr id="336" name="Rectangle 11"/>
          <p:cNvSpPr>
            <a:spLocks noChangeArrowheads="1"/>
          </p:cNvSpPr>
          <p:nvPr/>
        </p:nvSpPr>
        <p:spPr bwMode="auto">
          <a:xfrm>
            <a:off x="2460448" y="5517186"/>
            <a:ext cx="417207" cy="351593"/>
          </a:xfrm>
          <a:prstGeom prst="rect">
            <a:avLst/>
          </a:prstGeom>
          <a:noFill/>
          <a:ln w="6350">
            <a:noFill/>
            <a:miter lim="800000"/>
          </a:ln>
          <a:effectLst/>
        </p:spPr>
        <p:txBody>
          <a:bodyPr wrap="square" lIns="0" tIns="0" rIns="0" bIns="0" anchor="ctr"/>
          <a:lstStyle/>
          <a:p>
            <a:pPr algn="ctr"/>
            <a:r>
              <a:rPr lang="en-US" altLang="zh-CN" sz="1050" b="1" dirty="0">
                <a:solidFill>
                  <a:srgbClr val="0070C0"/>
                </a:solidFill>
                <a:latin typeface="微软雅黑" panose="020B0503020204020204" pitchFamily="34" charset="-122"/>
                <a:ea typeface="微软雅黑" panose="020B0503020204020204" pitchFamily="34" charset="-122"/>
              </a:rPr>
              <a:t>DCP</a:t>
            </a:r>
            <a:endParaRPr lang="zh-CN" altLang="en-US" sz="1050" b="1" dirty="0">
              <a:solidFill>
                <a:srgbClr val="0070C0"/>
              </a:solidFill>
              <a:latin typeface="微软雅黑" panose="020B0503020204020204" pitchFamily="34" charset="-122"/>
              <a:ea typeface="微软雅黑" panose="020B0503020204020204" pitchFamily="34" charset="-122"/>
            </a:endParaRPr>
          </a:p>
        </p:txBody>
      </p:sp>
      <p:sp>
        <p:nvSpPr>
          <p:cNvPr id="337" name="Rectangle 11"/>
          <p:cNvSpPr>
            <a:spLocks noChangeArrowheads="1"/>
          </p:cNvSpPr>
          <p:nvPr/>
        </p:nvSpPr>
        <p:spPr bwMode="auto">
          <a:xfrm>
            <a:off x="9166176" y="5531119"/>
            <a:ext cx="417207" cy="351593"/>
          </a:xfrm>
          <a:prstGeom prst="rect">
            <a:avLst/>
          </a:prstGeom>
          <a:noFill/>
          <a:ln w="6350">
            <a:noFill/>
            <a:miter lim="800000"/>
          </a:ln>
          <a:effectLst/>
        </p:spPr>
        <p:txBody>
          <a:bodyPr wrap="square" lIns="0" tIns="0" rIns="0" bIns="0" anchor="ctr"/>
          <a:lstStyle/>
          <a:p>
            <a:pPr algn="ctr"/>
            <a:r>
              <a:rPr lang="en-US" altLang="zh-CN" sz="1050" b="1" dirty="0">
                <a:solidFill>
                  <a:srgbClr val="0070C0"/>
                </a:solidFill>
                <a:latin typeface="微软雅黑" panose="020B0503020204020204" pitchFamily="34" charset="-122"/>
                <a:ea typeface="微软雅黑" panose="020B0503020204020204" pitchFamily="34" charset="-122"/>
              </a:rPr>
              <a:t>DCP</a:t>
            </a:r>
            <a:endParaRPr lang="zh-CN" altLang="en-US" sz="1050" b="1" dirty="0">
              <a:solidFill>
                <a:srgbClr val="0070C0"/>
              </a:solidFill>
              <a:latin typeface="微软雅黑" panose="020B0503020204020204" pitchFamily="34" charset="-122"/>
              <a:ea typeface="微软雅黑" panose="020B0503020204020204" pitchFamily="34" charset="-122"/>
            </a:endParaRPr>
          </a:p>
        </p:txBody>
      </p:sp>
      <p:sp>
        <p:nvSpPr>
          <p:cNvPr id="79" name="矩形 78"/>
          <p:cNvSpPr/>
          <p:nvPr/>
        </p:nvSpPr>
        <p:spPr>
          <a:xfrm>
            <a:off x="8545825" y="3006622"/>
            <a:ext cx="3634013" cy="2031325"/>
          </a:xfrm>
          <a:prstGeom prst="rect">
            <a:avLst/>
          </a:prstGeom>
          <a:solidFill>
            <a:srgbClr val="CCFFCC"/>
          </a:solidFill>
        </p:spPr>
        <p:txBody>
          <a:bodyPr wrap="square">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研发QA岗位 </a:t>
            </a:r>
            <a:r>
              <a:rPr lang="zh-CN" altLang="en-US" sz="1200" dirty="0">
                <a:solidFill>
                  <a:srgbClr val="FF0000"/>
                </a:solidFill>
                <a:latin typeface="微软雅黑" panose="020B0503020204020204" pitchFamily="34" charset="-122"/>
                <a:ea typeface="微软雅黑" panose="020B0503020204020204" pitchFamily="34" charset="-122"/>
              </a:rPr>
              <a:t>在质量部中分化成两个方向</a:t>
            </a:r>
            <a:endParaRPr lang="en-US" altLang="zh-CN" sz="1200" dirty="0">
              <a:solidFill>
                <a:srgbClr val="FF0000"/>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技术方向：</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质量专家</a:t>
            </a:r>
            <a:r>
              <a:rPr lang="en-US" altLang="zh-CN" sz="1200" dirty="0">
                <a:latin typeface="微软雅黑" panose="020B0503020204020204" pitchFamily="34" charset="-122"/>
                <a:ea typeface="微软雅黑" panose="020B0503020204020204" pitchFamily="34" charset="-122"/>
              </a:rPr>
              <a:t>(COE)</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EPG</a:t>
            </a:r>
            <a:r>
              <a:rPr lang="zh-CN" altLang="en-US" sz="1200" dirty="0">
                <a:latin typeface="微软雅黑" panose="020B0503020204020204" pitchFamily="34" charset="-122"/>
                <a:ea typeface="微软雅黑" panose="020B0503020204020204" pitchFamily="34" charset="-122"/>
              </a:rPr>
              <a:t>组织，流程和改进专家</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       项目</a:t>
            </a:r>
            <a:r>
              <a:rPr lang="en-US" altLang="zh-CN" sz="1200" dirty="0">
                <a:latin typeface="微软雅黑" panose="020B0503020204020204" pitchFamily="34" charset="-122"/>
                <a:ea typeface="微软雅黑" panose="020B0503020204020204" pitchFamily="34" charset="-122"/>
              </a:rPr>
              <a:t>QA</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PQA + RQA</a:t>
            </a:r>
            <a:endParaRPr lang="en-US" altLang="zh-CN" sz="1200"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sz="1200" dirty="0">
                <a:latin typeface="微软雅黑" panose="020B0503020204020204" pitchFamily="34" charset="-122"/>
                <a:ea typeface="微软雅黑" panose="020B0503020204020204" pitchFamily="34" charset="-122"/>
              </a:rPr>
              <a:t>运作运营方向：</a:t>
            </a:r>
            <a:endParaRPr lang="en-US" altLang="zh-CN" sz="1200"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绩效运营：对接</a:t>
            </a:r>
            <a:r>
              <a:rPr lang="en-US" altLang="zh-CN" sz="1200" dirty="0">
                <a:latin typeface="微软雅黑" panose="020B0503020204020204" pitchFamily="34" charset="-122"/>
                <a:ea typeface="微软雅黑" panose="020B0503020204020204" pitchFamily="34" charset="-122"/>
              </a:rPr>
              <a:t>PDT</a:t>
            </a:r>
            <a:r>
              <a:rPr lang="zh-CN" altLang="en-US" sz="1200" dirty="0">
                <a:latin typeface="微软雅黑" panose="020B0503020204020204" pitchFamily="34" charset="-122"/>
                <a:ea typeface="微软雅黑" panose="020B0503020204020204" pitchFamily="34" charset="-122"/>
              </a:rPr>
              <a:t>，研发</a:t>
            </a:r>
            <a:r>
              <a:rPr lang="en-US" altLang="zh-CN" sz="1200" dirty="0">
                <a:latin typeface="微软雅黑" panose="020B0503020204020204" pitchFamily="34" charset="-122"/>
                <a:ea typeface="微软雅黑" panose="020B0503020204020204" pitchFamily="34" charset="-122"/>
              </a:rPr>
              <a:t>PO</a:t>
            </a:r>
            <a:r>
              <a:rPr lang="zh-CN" altLang="en-US" sz="1200" dirty="0">
                <a:latin typeface="微软雅黑" panose="020B0503020204020204" pitchFamily="34" charset="-122"/>
                <a:ea typeface="微软雅黑" panose="020B0503020204020204" pitchFamily="34" charset="-122"/>
              </a:rPr>
              <a:t>等，偏向重量级团队的内部运作，运营等</a:t>
            </a:r>
            <a:endParaRPr lang="en-US" altLang="zh-CN" sz="12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3.1 </a:t>
            </a:r>
            <a:r>
              <a:rPr lang="zh-CN" altLang="en-US" sz="3200" b="1" dirty="0">
                <a:solidFill>
                  <a:schemeClr val="bg1"/>
                </a:solidFill>
                <a:latin typeface="微软雅黑" panose="020B0503020204020204" pitchFamily="34" charset="-122"/>
                <a:ea typeface="微软雅黑" panose="020B0503020204020204" pitchFamily="34" charset="-122"/>
              </a:rPr>
              <a:t>研发质量部职责定义（示例）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79" name="Rectangle 3"/>
          <p:cNvSpPr txBox="1">
            <a:spLocks noChangeArrowheads="1"/>
          </p:cNvSpPr>
          <p:nvPr/>
        </p:nvSpPr>
        <p:spPr>
          <a:xfrm>
            <a:off x="1958832" y="1496002"/>
            <a:ext cx="9124804" cy="4679950"/>
          </a:xfrm>
          <a:prstGeom prst="rect">
            <a:avLst/>
          </a:prstGeom>
        </p:spPr>
        <p:txBody>
          <a:bodyPr vert="horz" lIns="91440" tIns="45720" rIns="91440" bIns="45720" rtlCol="0">
            <a:normAutofit/>
          </a:bodyPr>
          <a:lstStyle>
            <a:lvl1pPr marL="457200" indent="-457200" algn="l" defTabSz="1219200" rtl="0" eaLnBrk="1" latinLnBrk="0" hangingPunct="1">
              <a:spcBef>
                <a:spcPct val="2000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ct val="20000"/>
              </a:spcBef>
              <a:buFont typeface="Arial" panose="020B0604020202020204" pitchFamily="34" charset="0"/>
              <a:buChar char="•"/>
              <a:defRPr sz="2665" kern="1200">
                <a:solidFill>
                  <a:schemeClr val="tx1"/>
                </a:solidFill>
                <a:latin typeface="+mn-lt"/>
                <a:ea typeface="+mn-ea"/>
                <a:cs typeface="+mn-cs"/>
              </a:defRPr>
            </a:lvl9pPr>
          </a:lstStyle>
          <a:p>
            <a:pPr fontAlgn="auto">
              <a:spcAft>
                <a:spcPts val="0"/>
              </a:spcAft>
            </a:pPr>
            <a:r>
              <a:rPr lang="zh-CN" altLang="en-US" sz="2400" dirty="0">
                <a:latin typeface="微软雅黑" panose="020B0503020204020204" pitchFamily="34" charset="-122"/>
                <a:ea typeface="微软雅黑" panose="020B0503020204020204" pitchFamily="34" charset="-122"/>
              </a:rPr>
              <a:t>负责研发领域的质量管理和流程的执行监控，在业务上接受公司质量部的指导</a:t>
            </a:r>
            <a:endParaRPr lang="zh-CN" altLang="en-US" sz="2400" dirty="0">
              <a:latin typeface="微软雅黑" panose="020B0503020204020204" pitchFamily="34" charset="-122"/>
              <a:ea typeface="微软雅黑" panose="020B0503020204020204" pitchFamily="34" charset="-122"/>
            </a:endParaRPr>
          </a:p>
          <a:p>
            <a:pPr fontAlgn="auto">
              <a:spcAft>
                <a:spcPts val="0"/>
              </a:spcAft>
            </a:pPr>
            <a:r>
              <a:rPr lang="zh-CN" altLang="en-US" sz="2400" dirty="0">
                <a:latin typeface="微软雅黑" panose="020B0503020204020204" pitchFamily="34" charset="-122"/>
                <a:ea typeface="微软雅黑" panose="020B0503020204020204" pitchFamily="34" charset="-122"/>
              </a:rPr>
              <a:t>参与系统</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软件</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硬件</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测试活动的工程方法和工具的研究、引进，并推广实施和持续优化</a:t>
            </a:r>
            <a:endParaRPr lang="zh-CN" altLang="en-US" sz="2400" dirty="0">
              <a:latin typeface="微软雅黑" panose="020B0503020204020204" pitchFamily="34" charset="-122"/>
              <a:ea typeface="微软雅黑" panose="020B0503020204020204" pitchFamily="34" charset="-122"/>
            </a:endParaRPr>
          </a:p>
          <a:p>
            <a:pPr fontAlgn="auto">
              <a:spcAft>
                <a:spcPts val="0"/>
              </a:spcAft>
            </a:pPr>
            <a:r>
              <a:rPr lang="zh-CN" altLang="en-US" sz="2400" dirty="0">
                <a:latin typeface="微软雅黑" panose="020B0503020204020204" pitchFamily="34" charset="-122"/>
                <a:ea typeface="微软雅黑" panose="020B0503020204020204" pitchFamily="34" charset="-122"/>
              </a:rPr>
              <a:t>负责</a:t>
            </a:r>
            <a:r>
              <a:rPr lang="en-US" altLang="zh-CN" sz="2400" dirty="0">
                <a:latin typeface="微软雅黑" panose="020B0503020204020204" pitchFamily="34" charset="-122"/>
                <a:ea typeface="微软雅黑" panose="020B0503020204020204" pitchFamily="34" charset="-122"/>
              </a:rPr>
              <a:t>CMM/CMMI</a:t>
            </a:r>
            <a:r>
              <a:rPr lang="zh-CN" altLang="en-US" sz="2400" dirty="0">
                <a:latin typeface="微软雅黑" panose="020B0503020204020204" pitchFamily="34" charset="-122"/>
                <a:ea typeface="微软雅黑" panose="020B0503020204020204" pitchFamily="34" charset="-122"/>
              </a:rPr>
              <a:t>的推行、审计</a:t>
            </a:r>
            <a:endParaRPr lang="zh-CN" altLang="en-US" sz="2400" dirty="0">
              <a:latin typeface="微软雅黑" panose="020B0503020204020204" pitchFamily="34" charset="-122"/>
              <a:ea typeface="微软雅黑" panose="020B0503020204020204" pitchFamily="34" charset="-122"/>
            </a:endParaRPr>
          </a:p>
          <a:p>
            <a:pPr fontAlgn="auto">
              <a:spcAft>
                <a:spcPts val="0"/>
              </a:spcAft>
            </a:pPr>
            <a:r>
              <a:rPr lang="zh-CN" altLang="en-US" sz="2400" dirty="0">
                <a:latin typeface="微软雅黑" panose="020B0503020204020204" pitchFamily="34" charset="-122"/>
                <a:ea typeface="微软雅黑" panose="020B0503020204020204" pitchFamily="34" charset="-122"/>
              </a:rPr>
              <a:t>对产品软硬件开发计划的制定及执行过程进行规范性审计</a:t>
            </a:r>
            <a:endParaRPr lang="zh-CN" altLang="en-US" sz="2400" dirty="0">
              <a:latin typeface="微软雅黑" panose="020B0503020204020204" pitchFamily="34" charset="-122"/>
              <a:ea typeface="微软雅黑" panose="020B0503020204020204" pitchFamily="34" charset="-122"/>
            </a:endParaRPr>
          </a:p>
          <a:p>
            <a:pPr fontAlgn="auto">
              <a:spcAft>
                <a:spcPts val="0"/>
              </a:spcAft>
            </a:pPr>
            <a:r>
              <a:rPr lang="zh-CN" altLang="en-US" sz="2400" dirty="0">
                <a:latin typeface="微软雅黑" panose="020B0503020204020204" pitchFamily="34" charset="-122"/>
                <a:ea typeface="微软雅黑" panose="020B0503020204020204" pitchFamily="34" charset="-122"/>
              </a:rPr>
              <a:t>负责</a:t>
            </a:r>
            <a:r>
              <a:rPr lang="en-US" altLang="zh-CN" sz="2400" dirty="0">
                <a:latin typeface="微软雅黑" panose="020B0503020204020204" pitchFamily="34" charset="-122"/>
                <a:ea typeface="微软雅黑" panose="020B0503020204020204" pitchFamily="34" charset="-122"/>
              </a:rPr>
              <a:t>CMM/CMMI</a:t>
            </a:r>
            <a:r>
              <a:rPr lang="zh-CN" altLang="en-US" sz="2400" dirty="0">
                <a:latin typeface="微软雅黑" panose="020B0503020204020204" pitchFamily="34" charset="-122"/>
                <a:ea typeface="微软雅黑" panose="020B0503020204020204" pitchFamily="34" charset="-122"/>
              </a:rPr>
              <a:t>等相关文档管理活动规划和实施</a:t>
            </a:r>
            <a:endParaRPr lang="zh-CN" altLang="en-US" sz="2400" dirty="0">
              <a:latin typeface="微软雅黑" panose="020B0503020204020204" pitchFamily="34" charset="-122"/>
              <a:ea typeface="微软雅黑" panose="020B0503020204020204" pitchFamily="34" charset="-122"/>
            </a:endParaRPr>
          </a:p>
          <a:p>
            <a:pPr fontAlgn="auto">
              <a:spcAft>
                <a:spcPts val="0"/>
              </a:spcAft>
            </a:pPr>
            <a:r>
              <a:rPr lang="zh-CN" altLang="en-US" sz="2400" dirty="0">
                <a:latin typeface="微软雅黑" panose="020B0503020204020204" pitchFamily="34" charset="-122"/>
                <a:ea typeface="微软雅黑" panose="020B0503020204020204" pitchFamily="34" charset="-122"/>
              </a:rPr>
              <a:t>负责与研发</a:t>
            </a:r>
            <a:r>
              <a:rPr lang="en-US" altLang="zh-CN" sz="2400" dirty="0">
                <a:latin typeface="微软雅黑" panose="020B0503020204020204" pitchFamily="34" charset="-122"/>
                <a:ea typeface="微软雅黑" panose="020B0503020204020204" pitchFamily="34" charset="-122"/>
              </a:rPr>
              <a:t>IT</a:t>
            </a:r>
            <a:r>
              <a:rPr lang="zh-CN" altLang="en-US" sz="2400" dirty="0">
                <a:latin typeface="微软雅黑" panose="020B0503020204020204" pitchFamily="34" charset="-122"/>
                <a:ea typeface="微软雅黑" panose="020B0503020204020204" pitchFamily="34" charset="-122"/>
              </a:rPr>
              <a:t>接口</a:t>
            </a:r>
            <a:endParaRPr lang="zh-CN" altLang="en-US" sz="2400" dirty="0">
              <a:latin typeface="微软雅黑" panose="020B0503020204020204" pitchFamily="34" charset="-122"/>
              <a:ea typeface="微软雅黑" panose="020B0503020204020204" pitchFamily="34" charset="-122"/>
            </a:endParaRPr>
          </a:p>
        </p:txBody>
      </p:sp>
      <p:sp>
        <p:nvSpPr>
          <p:cNvPr id="80" name="Text Box 4"/>
          <p:cNvSpPr txBox="1">
            <a:spLocks noChangeArrowheads="1"/>
          </p:cNvSpPr>
          <p:nvPr/>
        </p:nvSpPr>
        <p:spPr bwMode="auto">
          <a:xfrm rot="471842">
            <a:off x="7043347" y="4934111"/>
            <a:ext cx="2966613" cy="400110"/>
          </a:xfrm>
          <a:prstGeom prst="rect">
            <a:avLst/>
          </a:prstGeom>
          <a:noFill/>
          <a:ln w="57150">
            <a:solidFill>
              <a:schemeClr val="folHlink"/>
            </a:solidFill>
            <a:miter lim="800000"/>
          </a:ln>
          <a:effectLst/>
        </p:spPr>
        <p:txBody>
          <a:bodyPr wrap="square">
            <a:spAutoFit/>
          </a:bodyPr>
          <a:lstStyle/>
          <a:p>
            <a:pPr algn="ctr" eaLnBrk="0" hangingPunct="0">
              <a:spcBef>
                <a:spcPct val="50000"/>
              </a:spcBef>
            </a:pPr>
            <a:r>
              <a:rPr lang="zh-CN" altLang="en-US" sz="2000" b="1">
                <a:solidFill>
                  <a:schemeClr val="folHlink"/>
                </a:solidFill>
                <a:latin typeface="微软雅黑" panose="020B0503020204020204" pitchFamily="34" charset="-122"/>
                <a:ea typeface="微软雅黑" panose="020B0503020204020204" pitchFamily="34" charset="-122"/>
              </a:rPr>
              <a:t>样    例</a:t>
            </a:r>
            <a:endParaRPr lang="zh-CN" altLang="en-US" sz="2000" b="1">
              <a:solidFill>
                <a:schemeClr val="folHlink"/>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3.2 </a:t>
            </a:r>
            <a:r>
              <a:rPr lang="zh-CN" altLang="en-US" sz="3200" b="1" dirty="0">
                <a:solidFill>
                  <a:schemeClr val="bg1"/>
                </a:solidFill>
                <a:latin typeface="微软雅黑" panose="020B0503020204020204" pitchFamily="34" charset="-122"/>
                <a:ea typeface="微软雅黑" panose="020B0503020204020204" pitchFamily="34" charset="-122"/>
              </a:rPr>
              <a:t>研发质量管理六个根基</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9" name="Rectangle 20"/>
          <p:cNvSpPr>
            <a:spLocks noChangeArrowheads="1"/>
          </p:cNvSpPr>
          <p:nvPr/>
        </p:nvSpPr>
        <p:spPr bwMode="auto">
          <a:xfrm>
            <a:off x="2087851" y="5737513"/>
            <a:ext cx="7848600" cy="469900"/>
          </a:xfrm>
          <a:prstGeom prst="rect">
            <a:avLst/>
          </a:prstGeom>
          <a:solidFill>
            <a:srgbClr val="DDDDDD"/>
          </a:solidFill>
          <a:ln w="9525">
            <a:solidFill>
              <a:srgbClr val="000000"/>
            </a:solidFill>
            <a:prstDash val="dash"/>
            <a:miter lim="800000"/>
          </a:ln>
          <a:effectLst/>
        </p:spPr>
        <p:txBody>
          <a:bodyPr wrap="none" anchor="ctr"/>
          <a:lstStyle/>
          <a:p>
            <a:pPr algn="ctr" eaLnBrk="0" hangingPunct="0"/>
            <a:r>
              <a:rPr kumimoji="1" lang="zh-CN" altLang="en-US" sz="2000" b="1">
                <a:latin typeface="微软雅黑" panose="020B0503020204020204" pitchFamily="34" charset="-122"/>
                <a:ea typeface="微软雅黑" panose="020B0503020204020204" pitchFamily="34" charset="-122"/>
              </a:rPr>
              <a:t>文件系统、</a:t>
            </a:r>
            <a:r>
              <a:rPr kumimoji="1" lang="en-US" altLang="zh-CN" sz="2000" b="1">
                <a:latin typeface="微软雅黑" panose="020B0503020204020204" pitchFamily="34" charset="-122"/>
                <a:ea typeface="微软雅黑" panose="020B0503020204020204" pitchFamily="34" charset="-122"/>
              </a:rPr>
              <a:t>IT</a:t>
            </a:r>
            <a:r>
              <a:rPr kumimoji="1" lang="zh-CN" altLang="en-US" sz="2000" b="1">
                <a:latin typeface="微软雅黑" panose="020B0503020204020204" pitchFamily="34" charset="-122"/>
                <a:ea typeface="微软雅黑" panose="020B0503020204020204" pitchFamily="34" charset="-122"/>
              </a:rPr>
              <a:t>支撑</a:t>
            </a:r>
            <a:endParaRPr kumimoji="1" lang="zh-CN" altLang="en-US" sz="2000" b="1">
              <a:latin typeface="微软雅黑" panose="020B0503020204020204" pitchFamily="34" charset="-122"/>
              <a:ea typeface="微软雅黑" panose="020B0503020204020204" pitchFamily="34" charset="-122"/>
            </a:endParaRPr>
          </a:p>
        </p:txBody>
      </p:sp>
      <p:sp>
        <p:nvSpPr>
          <p:cNvPr id="10" name="Rectangle 2"/>
          <p:cNvSpPr>
            <a:spLocks noChangeArrowheads="1"/>
          </p:cNvSpPr>
          <p:nvPr/>
        </p:nvSpPr>
        <p:spPr bwMode="auto">
          <a:xfrm>
            <a:off x="4462751" y="1381413"/>
            <a:ext cx="2781300" cy="469900"/>
          </a:xfrm>
          <a:prstGeom prst="rect">
            <a:avLst/>
          </a:prstGeom>
          <a:solidFill>
            <a:srgbClr val="FFFFFF"/>
          </a:solidFill>
          <a:ln w="9525">
            <a:solidFill>
              <a:srgbClr val="000000"/>
            </a:solidFill>
            <a:miter lim="800000"/>
          </a:ln>
          <a:effectLst/>
        </p:spPr>
        <p:txBody>
          <a:bodyPr wrap="none" anchor="ctr"/>
          <a:lstStyle/>
          <a:p>
            <a:pPr algn="ctr" eaLnBrk="0" hangingPunct="0"/>
            <a:r>
              <a:rPr kumimoji="1" lang="zh-CN" altLang="en-US" b="1" dirty="0">
                <a:latin typeface="微软雅黑" panose="020B0503020204020204" pitchFamily="34" charset="-122"/>
                <a:ea typeface="微软雅黑" panose="020B0503020204020204" pitchFamily="34" charset="-122"/>
              </a:rPr>
              <a:t>研发质量管理体系</a:t>
            </a:r>
            <a:endParaRPr kumimoji="1" lang="zh-CN" altLang="en-US" b="1" dirty="0">
              <a:latin typeface="微软雅黑" panose="020B0503020204020204" pitchFamily="34" charset="-122"/>
              <a:ea typeface="微软雅黑" panose="020B0503020204020204" pitchFamily="34" charset="-122"/>
            </a:endParaRPr>
          </a:p>
        </p:txBody>
      </p:sp>
      <p:sp>
        <p:nvSpPr>
          <p:cNvPr id="11" name="Rectangle 3"/>
          <p:cNvSpPr>
            <a:spLocks noChangeArrowheads="1"/>
          </p:cNvSpPr>
          <p:nvPr/>
        </p:nvSpPr>
        <p:spPr bwMode="auto">
          <a:xfrm>
            <a:off x="1943388" y="2533938"/>
            <a:ext cx="2386013" cy="469900"/>
          </a:xfrm>
          <a:prstGeom prst="rect">
            <a:avLst/>
          </a:prstGeom>
          <a:solidFill>
            <a:srgbClr val="FFFFFF"/>
          </a:solidFill>
          <a:ln w="9525">
            <a:solidFill>
              <a:srgbClr val="000000"/>
            </a:solidFill>
            <a:miter lim="800000"/>
          </a:ln>
          <a:effectLst/>
        </p:spPr>
        <p:txBody>
          <a:bodyPr wrap="none" anchor="ctr"/>
          <a:lstStyle/>
          <a:p>
            <a:pPr algn="ctr" eaLnBrk="0" hangingPunct="0"/>
            <a:r>
              <a:rPr kumimoji="1" lang="zh-CN" altLang="en-US" b="1" dirty="0">
                <a:latin typeface="微软雅黑" panose="020B0503020204020204" pitchFamily="34" charset="-122"/>
                <a:ea typeface="微软雅黑" panose="020B0503020204020204" pitchFamily="34" charset="-122"/>
              </a:rPr>
              <a:t>研发流程与指标体系</a:t>
            </a:r>
            <a:endParaRPr kumimoji="1" lang="zh-CN" altLang="en-US" b="1" dirty="0">
              <a:latin typeface="微软雅黑" panose="020B0503020204020204" pitchFamily="34" charset="-122"/>
              <a:ea typeface="微软雅黑" panose="020B0503020204020204" pitchFamily="34" charset="-122"/>
            </a:endParaRPr>
          </a:p>
        </p:txBody>
      </p:sp>
      <p:sp>
        <p:nvSpPr>
          <p:cNvPr id="12" name="Rectangle 4"/>
          <p:cNvSpPr>
            <a:spLocks noChangeArrowheads="1"/>
          </p:cNvSpPr>
          <p:nvPr/>
        </p:nvSpPr>
        <p:spPr bwMode="auto">
          <a:xfrm>
            <a:off x="4678651" y="2221201"/>
            <a:ext cx="2524125" cy="469900"/>
          </a:xfrm>
          <a:prstGeom prst="rect">
            <a:avLst/>
          </a:prstGeom>
          <a:solidFill>
            <a:srgbClr val="FFFFFF"/>
          </a:solidFill>
          <a:ln w="9525">
            <a:solidFill>
              <a:srgbClr val="000000"/>
            </a:solidFill>
            <a:miter lim="800000"/>
          </a:ln>
          <a:effectLst/>
        </p:spPr>
        <p:txBody>
          <a:bodyPr wrap="none" anchor="ctr"/>
          <a:lstStyle/>
          <a:p>
            <a:pPr algn="ctr" eaLnBrk="0" hangingPunct="0"/>
            <a:r>
              <a:rPr kumimoji="1" lang="zh-CN" altLang="en-US" b="1" dirty="0">
                <a:latin typeface="微软雅黑" panose="020B0503020204020204" pitchFamily="34" charset="-122"/>
                <a:ea typeface="微软雅黑" panose="020B0503020204020204" pitchFamily="34" charset="-122"/>
              </a:rPr>
              <a:t>研发质量管理活动</a:t>
            </a:r>
            <a:endParaRPr kumimoji="1" lang="zh-CN" altLang="en-US" b="1" dirty="0">
              <a:latin typeface="微软雅黑" panose="020B0503020204020204" pitchFamily="34" charset="-122"/>
              <a:ea typeface="微软雅黑" panose="020B0503020204020204" pitchFamily="34" charset="-122"/>
            </a:endParaRPr>
          </a:p>
        </p:txBody>
      </p:sp>
      <p:sp>
        <p:nvSpPr>
          <p:cNvPr id="13" name="Rectangle 6"/>
          <p:cNvSpPr>
            <a:spLocks noChangeArrowheads="1"/>
          </p:cNvSpPr>
          <p:nvPr/>
        </p:nvSpPr>
        <p:spPr bwMode="auto">
          <a:xfrm>
            <a:off x="7344063" y="2589501"/>
            <a:ext cx="1511300" cy="469900"/>
          </a:xfrm>
          <a:prstGeom prst="rect">
            <a:avLst/>
          </a:prstGeom>
          <a:solidFill>
            <a:srgbClr val="FFFFFF"/>
          </a:solidFill>
          <a:ln w="9525">
            <a:solidFill>
              <a:srgbClr val="000000"/>
            </a:solidFill>
            <a:miter lim="800000"/>
          </a:ln>
          <a:effectLst/>
        </p:spPr>
        <p:txBody>
          <a:bodyPr wrap="none" anchor="ctr"/>
          <a:lstStyle/>
          <a:p>
            <a:pPr algn="ctr" eaLnBrk="0" hangingPunct="0"/>
            <a:r>
              <a:rPr kumimoji="1" lang="zh-CN" altLang="en-US" b="1" dirty="0">
                <a:latin typeface="微软雅黑" panose="020B0503020204020204" pitchFamily="34" charset="-122"/>
                <a:ea typeface="微软雅黑" panose="020B0503020204020204" pitchFamily="34" charset="-122"/>
              </a:rPr>
              <a:t>研发组织保证</a:t>
            </a:r>
            <a:endParaRPr kumimoji="1" lang="zh-CN" altLang="en-US" b="1" dirty="0">
              <a:latin typeface="微软雅黑" panose="020B0503020204020204" pitchFamily="34" charset="-122"/>
              <a:ea typeface="微软雅黑" panose="020B0503020204020204" pitchFamily="34" charset="-122"/>
            </a:endParaRPr>
          </a:p>
        </p:txBody>
      </p:sp>
      <p:sp>
        <p:nvSpPr>
          <p:cNvPr id="14" name="Text Box 7"/>
          <p:cNvSpPr txBox="1">
            <a:spLocks noChangeArrowheads="1"/>
          </p:cNvSpPr>
          <p:nvPr/>
        </p:nvSpPr>
        <p:spPr bwMode="auto">
          <a:xfrm>
            <a:off x="4736584" y="3573751"/>
            <a:ext cx="477054" cy="1069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eaLnBrk="0" hangingPunct="0">
              <a:defRPr/>
            </a:pPr>
            <a:endParaRPr kumimoji="1" lang="zh-CN" altLang="en-US" b="1">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sp>
        <p:nvSpPr>
          <p:cNvPr id="15" name="Text Box 8"/>
          <p:cNvSpPr txBox="1">
            <a:spLocks noChangeArrowheads="1"/>
          </p:cNvSpPr>
          <p:nvPr/>
        </p:nvSpPr>
        <p:spPr bwMode="auto">
          <a:xfrm>
            <a:off x="5346184" y="3205451"/>
            <a:ext cx="477054" cy="1301750"/>
          </a:xfrm>
          <a:prstGeom prst="rect">
            <a:avLst/>
          </a:prstGeom>
          <a:noFill/>
          <a:ln w="9525">
            <a:solidFill>
              <a:schemeClr val="tx1"/>
            </a:solidFill>
            <a:miter lim="800000"/>
          </a:ln>
          <a:effectLst/>
        </p:spPr>
        <p:txBody>
          <a:bodyPr vert="eaVert">
            <a:spAutoFit/>
          </a:bodyPr>
          <a:lstStyle/>
          <a:p>
            <a:pPr eaLnBrk="0" hangingPunct="0"/>
            <a:r>
              <a:rPr kumimoji="1" lang="zh-CN" altLang="en-US" b="1">
                <a:latin typeface="微软雅黑" panose="020B0503020204020204" pitchFamily="34" charset="-122"/>
                <a:ea typeface="微软雅黑" panose="020B0503020204020204" pitchFamily="34" charset="-122"/>
              </a:rPr>
              <a:t>质量控制</a:t>
            </a:r>
            <a:endParaRPr kumimoji="1" lang="zh-CN" altLang="en-US" b="1">
              <a:latin typeface="微软雅黑" panose="020B0503020204020204" pitchFamily="34" charset="-122"/>
              <a:ea typeface="微软雅黑" panose="020B0503020204020204" pitchFamily="34" charset="-122"/>
            </a:endParaRPr>
          </a:p>
        </p:txBody>
      </p:sp>
      <p:sp>
        <p:nvSpPr>
          <p:cNvPr id="16" name="Text Box 9"/>
          <p:cNvSpPr txBox="1">
            <a:spLocks noChangeArrowheads="1"/>
          </p:cNvSpPr>
          <p:nvPr/>
        </p:nvSpPr>
        <p:spPr bwMode="auto">
          <a:xfrm>
            <a:off x="4609584" y="3218151"/>
            <a:ext cx="477054" cy="1301750"/>
          </a:xfrm>
          <a:prstGeom prst="rect">
            <a:avLst/>
          </a:prstGeom>
          <a:noFill/>
          <a:ln w="9525">
            <a:solidFill>
              <a:schemeClr val="tx1"/>
            </a:solidFill>
            <a:miter lim="800000"/>
          </a:ln>
          <a:effectLst/>
        </p:spPr>
        <p:txBody>
          <a:bodyPr vert="eaVert">
            <a:spAutoFit/>
          </a:bodyPr>
          <a:lstStyle/>
          <a:p>
            <a:pPr eaLnBrk="0" hangingPunct="0"/>
            <a:r>
              <a:rPr kumimoji="1" lang="zh-CN" altLang="en-US" b="1">
                <a:latin typeface="微软雅黑" panose="020B0503020204020204" pitchFamily="34" charset="-122"/>
                <a:ea typeface="微软雅黑" panose="020B0503020204020204" pitchFamily="34" charset="-122"/>
              </a:rPr>
              <a:t>质量策划</a:t>
            </a:r>
            <a:endParaRPr kumimoji="1" lang="zh-CN" altLang="en-US" b="1">
              <a:latin typeface="微软雅黑" panose="020B0503020204020204" pitchFamily="34" charset="-122"/>
              <a:ea typeface="微软雅黑" panose="020B0503020204020204" pitchFamily="34" charset="-122"/>
            </a:endParaRPr>
          </a:p>
        </p:txBody>
      </p:sp>
      <p:sp>
        <p:nvSpPr>
          <p:cNvPr id="17" name="Text Box 10"/>
          <p:cNvSpPr txBox="1">
            <a:spLocks noChangeArrowheads="1"/>
          </p:cNvSpPr>
          <p:nvPr/>
        </p:nvSpPr>
        <p:spPr bwMode="auto">
          <a:xfrm>
            <a:off x="6057384" y="3218151"/>
            <a:ext cx="477054" cy="1301750"/>
          </a:xfrm>
          <a:prstGeom prst="rect">
            <a:avLst/>
          </a:prstGeom>
          <a:noFill/>
          <a:ln w="9525">
            <a:solidFill>
              <a:schemeClr val="tx1"/>
            </a:solidFill>
            <a:miter lim="800000"/>
          </a:ln>
          <a:effectLst/>
        </p:spPr>
        <p:txBody>
          <a:bodyPr vert="eaVert">
            <a:spAutoFit/>
          </a:bodyPr>
          <a:lstStyle/>
          <a:p>
            <a:pPr eaLnBrk="0" hangingPunct="0"/>
            <a:r>
              <a:rPr kumimoji="1" lang="zh-CN" altLang="en-US" b="1">
                <a:latin typeface="微软雅黑" panose="020B0503020204020204" pitchFamily="34" charset="-122"/>
                <a:ea typeface="微软雅黑" panose="020B0503020204020204" pitchFamily="34" charset="-122"/>
              </a:rPr>
              <a:t>质量保证</a:t>
            </a:r>
            <a:endParaRPr kumimoji="1" lang="zh-CN" altLang="en-US" b="1">
              <a:latin typeface="微软雅黑" panose="020B0503020204020204" pitchFamily="34" charset="-122"/>
              <a:ea typeface="微软雅黑" panose="020B0503020204020204" pitchFamily="34" charset="-122"/>
            </a:endParaRPr>
          </a:p>
        </p:txBody>
      </p:sp>
      <p:sp>
        <p:nvSpPr>
          <p:cNvPr id="18" name="Text Box 11"/>
          <p:cNvSpPr txBox="1">
            <a:spLocks noChangeArrowheads="1"/>
          </p:cNvSpPr>
          <p:nvPr/>
        </p:nvSpPr>
        <p:spPr bwMode="auto">
          <a:xfrm>
            <a:off x="6781284" y="3205451"/>
            <a:ext cx="477054" cy="1301750"/>
          </a:xfrm>
          <a:prstGeom prst="rect">
            <a:avLst/>
          </a:prstGeom>
          <a:noFill/>
          <a:ln w="9525">
            <a:solidFill>
              <a:schemeClr val="tx1"/>
            </a:solidFill>
            <a:miter lim="800000"/>
          </a:ln>
          <a:effectLst/>
        </p:spPr>
        <p:txBody>
          <a:bodyPr vert="eaVert">
            <a:spAutoFit/>
          </a:bodyPr>
          <a:lstStyle/>
          <a:p>
            <a:pPr eaLnBrk="0" hangingPunct="0"/>
            <a:r>
              <a:rPr kumimoji="1" lang="zh-CN" altLang="en-US" b="1">
                <a:latin typeface="微软雅黑" panose="020B0503020204020204" pitchFamily="34" charset="-122"/>
                <a:ea typeface="微软雅黑" panose="020B0503020204020204" pitchFamily="34" charset="-122"/>
              </a:rPr>
              <a:t>质量改进</a:t>
            </a:r>
            <a:endParaRPr kumimoji="1" lang="zh-CN" altLang="en-US" b="1">
              <a:latin typeface="微软雅黑" panose="020B0503020204020204" pitchFamily="34" charset="-122"/>
              <a:ea typeface="微软雅黑" panose="020B0503020204020204" pitchFamily="34" charset="-122"/>
            </a:endParaRPr>
          </a:p>
        </p:txBody>
      </p:sp>
      <p:sp>
        <p:nvSpPr>
          <p:cNvPr id="19" name="Text Box 12"/>
          <p:cNvSpPr txBox="1">
            <a:spLocks noChangeArrowheads="1"/>
          </p:cNvSpPr>
          <p:nvPr/>
        </p:nvSpPr>
        <p:spPr bwMode="auto">
          <a:xfrm>
            <a:off x="5248563" y="4508788"/>
            <a:ext cx="596900" cy="973138"/>
          </a:xfrm>
          <a:prstGeom prst="rect">
            <a:avLst/>
          </a:prstGeom>
          <a:noFill/>
          <a:ln w="9525">
            <a:noFill/>
            <a:miter lim="800000"/>
          </a:ln>
          <a:effectLst/>
        </p:spPr>
        <p:txBody>
          <a:bodyPr>
            <a:spAutoFit/>
          </a:bodyPr>
          <a:lstStyle/>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如：</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评审</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测试</a:t>
            </a:r>
            <a:endParaRPr kumimoji="1" lang="zh-CN" altLang="en-US" sz="1600">
              <a:solidFill>
                <a:srgbClr val="0000CC"/>
              </a:solidFill>
              <a:latin typeface="微软雅黑" panose="020B0503020204020204" pitchFamily="34" charset="-122"/>
              <a:ea typeface="微软雅黑" panose="020B0503020204020204" pitchFamily="34" charset="-122"/>
            </a:endParaRPr>
          </a:p>
        </p:txBody>
      </p:sp>
      <p:sp>
        <p:nvSpPr>
          <p:cNvPr id="20" name="Text Box 13"/>
          <p:cNvSpPr txBox="1">
            <a:spLocks noChangeArrowheads="1"/>
          </p:cNvSpPr>
          <p:nvPr/>
        </p:nvSpPr>
        <p:spPr bwMode="auto">
          <a:xfrm>
            <a:off x="6039138" y="4508788"/>
            <a:ext cx="609600" cy="1266825"/>
          </a:xfrm>
          <a:prstGeom prst="rect">
            <a:avLst/>
          </a:prstGeom>
          <a:noFill/>
          <a:ln w="9525">
            <a:noFill/>
            <a:miter lim="800000"/>
          </a:ln>
          <a:effectLst/>
        </p:spPr>
        <p:txBody>
          <a:bodyPr>
            <a:spAutoFit/>
          </a:bodyPr>
          <a:lstStyle/>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如：引导</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培训</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审计</a:t>
            </a:r>
            <a:endParaRPr kumimoji="1" lang="zh-CN" altLang="en-US" sz="1600">
              <a:solidFill>
                <a:srgbClr val="0000CC"/>
              </a:solidFill>
              <a:latin typeface="微软雅黑" panose="020B0503020204020204" pitchFamily="34" charset="-122"/>
              <a:ea typeface="微软雅黑" panose="020B0503020204020204" pitchFamily="34" charset="-122"/>
            </a:endParaRPr>
          </a:p>
        </p:txBody>
      </p:sp>
      <p:sp>
        <p:nvSpPr>
          <p:cNvPr id="21" name="Text Box 14"/>
          <p:cNvSpPr txBox="1">
            <a:spLocks noChangeArrowheads="1"/>
          </p:cNvSpPr>
          <p:nvPr/>
        </p:nvSpPr>
        <p:spPr bwMode="auto">
          <a:xfrm>
            <a:off x="2076738" y="3173701"/>
            <a:ext cx="1955800" cy="2147887"/>
          </a:xfrm>
          <a:prstGeom prst="rect">
            <a:avLst/>
          </a:prstGeom>
          <a:noFill/>
          <a:ln w="9525">
            <a:noFill/>
            <a:miter lim="800000"/>
          </a:ln>
          <a:effectLst/>
        </p:spPr>
        <p:txBody>
          <a:bodyPr>
            <a:spAutoFit/>
          </a:bodyPr>
          <a:lstStyle/>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如：</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产品开发流程</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软件开发子流程</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硬件开发子流程</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结构开发子流程</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测试子流程</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项目管理流程</a:t>
            </a:r>
            <a:endParaRPr kumimoji="1" lang="zh-CN" altLang="en-US" sz="1600">
              <a:solidFill>
                <a:srgbClr val="0000CC"/>
              </a:solidFill>
              <a:latin typeface="微软雅黑" panose="020B0503020204020204" pitchFamily="34" charset="-122"/>
              <a:ea typeface="微软雅黑" panose="020B0503020204020204" pitchFamily="34" charset="-122"/>
            </a:endParaRPr>
          </a:p>
        </p:txBody>
      </p:sp>
      <p:sp>
        <p:nvSpPr>
          <p:cNvPr id="22" name="Line 15"/>
          <p:cNvSpPr>
            <a:spLocks noChangeShapeType="1"/>
          </p:cNvSpPr>
          <p:nvPr/>
        </p:nvSpPr>
        <p:spPr bwMode="auto">
          <a:xfrm>
            <a:off x="3118138" y="2068801"/>
            <a:ext cx="6616700" cy="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3" name="Line 16"/>
          <p:cNvSpPr>
            <a:spLocks noChangeShapeType="1"/>
          </p:cNvSpPr>
          <p:nvPr/>
        </p:nvSpPr>
        <p:spPr bwMode="auto">
          <a:xfrm>
            <a:off x="3130838" y="2068801"/>
            <a:ext cx="0" cy="465137"/>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4" name="Line 17"/>
          <p:cNvSpPr>
            <a:spLocks noChangeShapeType="1"/>
          </p:cNvSpPr>
          <p:nvPr/>
        </p:nvSpPr>
        <p:spPr bwMode="auto">
          <a:xfrm>
            <a:off x="5835938" y="1852901"/>
            <a:ext cx="0" cy="35560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5" name="Line 18"/>
          <p:cNvSpPr>
            <a:spLocks noChangeShapeType="1"/>
          </p:cNvSpPr>
          <p:nvPr/>
        </p:nvSpPr>
        <p:spPr bwMode="auto">
          <a:xfrm>
            <a:off x="8134638" y="2056101"/>
            <a:ext cx="0" cy="52070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6" name="Line 19"/>
          <p:cNvSpPr>
            <a:spLocks noChangeShapeType="1"/>
          </p:cNvSpPr>
          <p:nvPr/>
        </p:nvSpPr>
        <p:spPr bwMode="auto">
          <a:xfrm flipH="1">
            <a:off x="9649113" y="2068801"/>
            <a:ext cx="60325" cy="3633787"/>
          </a:xfrm>
          <a:prstGeom prst="line">
            <a:avLst/>
          </a:prstGeom>
          <a:noFill/>
          <a:ln w="38100">
            <a:solidFill>
              <a:srgbClr val="000000"/>
            </a:solidFill>
            <a:prstDash val="dash"/>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7" name="Line 21"/>
          <p:cNvSpPr>
            <a:spLocks noChangeShapeType="1"/>
          </p:cNvSpPr>
          <p:nvPr/>
        </p:nvSpPr>
        <p:spPr bwMode="auto">
          <a:xfrm>
            <a:off x="4858038" y="3010188"/>
            <a:ext cx="2171700" cy="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8" name="Line 22"/>
          <p:cNvSpPr>
            <a:spLocks noChangeShapeType="1"/>
          </p:cNvSpPr>
          <p:nvPr/>
        </p:nvSpPr>
        <p:spPr bwMode="auto">
          <a:xfrm>
            <a:off x="4858038" y="3022888"/>
            <a:ext cx="0" cy="19050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29" name="Line 23"/>
          <p:cNvSpPr>
            <a:spLocks noChangeShapeType="1"/>
          </p:cNvSpPr>
          <p:nvPr/>
        </p:nvSpPr>
        <p:spPr bwMode="auto">
          <a:xfrm>
            <a:off x="5531138" y="3035588"/>
            <a:ext cx="0" cy="19050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30" name="Line 24"/>
          <p:cNvSpPr>
            <a:spLocks noChangeShapeType="1"/>
          </p:cNvSpPr>
          <p:nvPr/>
        </p:nvSpPr>
        <p:spPr bwMode="auto">
          <a:xfrm>
            <a:off x="6255038" y="3022888"/>
            <a:ext cx="0" cy="19050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31" name="Line 25"/>
          <p:cNvSpPr>
            <a:spLocks noChangeShapeType="1"/>
          </p:cNvSpPr>
          <p:nvPr/>
        </p:nvSpPr>
        <p:spPr bwMode="auto">
          <a:xfrm>
            <a:off x="6978938" y="3022888"/>
            <a:ext cx="0" cy="190500"/>
          </a:xfrm>
          <a:prstGeom prst="line">
            <a:avLst/>
          </a:prstGeom>
          <a:noFill/>
          <a:ln w="38100">
            <a:solidFill>
              <a:srgbClr val="000000"/>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32" name="Line 27"/>
          <p:cNvSpPr>
            <a:spLocks noChangeShapeType="1"/>
          </p:cNvSpPr>
          <p:nvPr/>
        </p:nvSpPr>
        <p:spPr bwMode="auto">
          <a:xfrm flipV="1">
            <a:off x="4248438" y="2533938"/>
            <a:ext cx="576263" cy="215900"/>
          </a:xfrm>
          <a:prstGeom prst="line">
            <a:avLst/>
          </a:prstGeom>
          <a:noFill/>
          <a:ln w="28575">
            <a:solidFill>
              <a:srgbClr val="000000"/>
            </a:solidFill>
            <a:prstDash val="dash"/>
            <a:round/>
            <a:tailEnd type="triangle" w="med" len="me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33" name="Line 28"/>
          <p:cNvSpPr>
            <a:spLocks noChangeShapeType="1"/>
          </p:cNvSpPr>
          <p:nvPr/>
        </p:nvSpPr>
        <p:spPr bwMode="auto">
          <a:xfrm flipH="1" flipV="1">
            <a:off x="6985288" y="2533938"/>
            <a:ext cx="374650" cy="182563"/>
          </a:xfrm>
          <a:prstGeom prst="line">
            <a:avLst/>
          </a:prstGeom>
          <a:noFill/>
          <a:ln w="28575">
            <a:solidFill>
              <a:srgbClr val="000000"/>
            </a:solidFill>
            <a:prstDash val="dash"/>
            <a:round/>
            <a:tailEnd type="triangle" w="med" len="me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34" name="Line 29"/>
          <p:cNvSpPr>
            <a:spLocks noChangeShapeType="1"/>
          </p:cNvSpPr>
          <p:nvPr/>
        </p:nvSpPr>
        <p:spPr bwMode="auto">
          <a:xfrm>
            <a:off x="4324638" y="2822863"/>
            <a:ext cx="3048000" cy="114300"/>
          </a:xfrm>
          <a:prstGeom prst="line">
            <a:avLst/>
          </a:prstGeom>
          <a:noFill/>
          <a:ln w="28575">
            <a:solidFill>
              <a:srgbClr val="000000"/>
            </a:solidFill>
            <a:prstDash val="dash"/>
            <a:round/>
            <a:headEnd type="triangle" w="med" len="med"/>
            <a:tailEnd type="triangle" w="med" len="med"/>
          </a:ln>
          <a:effectLst/>
        </p:spPr>
        <p:txBody>
          <a:bodyPr/>
          <a:lstStyle/>
          <a:p>
            <a:endParaRPr lang="zh-CN" altLang="en-US">
              <a:latin typeface="微软雅黑" panose="020B0503020204020204" pitchFamily="34" charset="-122"/>
              <a:ea typeface="微软雅黑" panose="020B0503020204020204" pitchFamily="34" charset="-122"/>
            </a:endParaRPr>
          </a:p>
        </p:txBody>
      </p:sp>
      <p:sp>
        <p:nvSpPr>
          <p:cNvPr id="35" name="Text Box 32"/>
          <p:cNvSpPr txBox="1">
            <a:spLocks noChangeArrowheads="1"/>
          </p:cNvSpPr>
          <p:nvPr/>
        </p:nvSpPr>
        <p:spPr bwMode="auto">
          <a:xfrm>
            <a:off x="6813838" y="4508788"/>
            <a:ext cx="596900" cy="973138"/>
          </a:xfrm>
          <a:prstGeom prst="rect">
            <a:avLst/>
          </a:prstGeom>
          <a:noFill/>
          <a:ln w="9525">
            <a:noFill/>
            <a:miter lim="800000"/>
          </a:ln>
          <a:effectLst/>
        </p:spPr>
        <p:txBody>
          <a:bodyPr>
            <a:spAutoFit/>
          </a:bodyPr>
          <a:lstStyle/>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如：度量考核</a:t>
            </a:r>
            <a:endParaRPr kumimoji="1" lang="zh-CN" altLang="en-US" sz="1600">
              <a:solidFill>
                <a:srgbClr val="0000CC"/>
              </a:solidFill>
              <a:latin typeface="微软雅黑" panose="020B0503020204020204" pitchFamily="34" charset="-122"/>
              <a:ea typeface="微软雅黑" panose="020B0503020204020204" pitchFamily="34" charset="-122"/>
            </a:endParaRPr>
          </a:p>
        </p:txBody>
      </p:sp>
      <p:sp>
        <p:nvSpPr>
          <p:cNvPr id="36" name="Text Box 33"/>
          <p:cNvSpPr txBox="1">
            <a:spLocks noChangeArrowheads="1"/>
          </p:cNvSpPr>
          <p:nvPr/>
        </p:nvSpPr>
        <p:spPr bwMode="auto">
          <a:xfrm>
            <a:off x="4286538" y="4508788"/>
            <a:ext cx="1143000" cy="973138"/>
          </a:xfrm>
          <a:prstGeom prst="rect">
            <a:avLst/>
          </a:prstGeom>
          <a:noFill/>
          <a:ln w="9525">
            <a:noFill/>
            <a:miter lim="800000"/>
          </a:ln>
          <a:effectLst/>
        </p:spPr>
        <p:txBody>
          <a:bodyPr>
            <a:spAutoFit/>
          </a:bodyPr>
          <a:lstStyle/>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如：</a:t>
            </a:r>
            <a:endParaRPr kumimoji="1" lang="zh-CN" altLang="en-US" sz="1600">
              <a:solidFill>
                <a:srgbClr val="0000CC"/>
              </a:solidFill>
              <a:latin typeface="微软雅黑" panose="020B0503020204020204" pitchFamily="34" charset="-122"/>
              <a:ea typeface="微软雅黑" panose="020B0503020204020204" pitchFamily="34" charset="-122"/>
            </a:endParaRPr>
          </a:p>
          <a:p>
            <a:pPr eaLnBrk="0" hangingPunct="0">
              <a:lnSpc>
                <a:spcPct val="120000"/>
              </a:lnSpc>
            </a:pPr>
            <a:r>
              <a:rPr kumimoji="1" lang="zh-CN" altLang="en-US" sz="1600">
                <a:solidFill>
                  <a:srgbClr val="0000CC"/>
                </a:solidFill>
                <a:latin typeface="微软雅黑" panose="020B0503020204020204" pitchFamily="34" charset="-122"/>
                <a:ea typeface="微软雅黑" panose="020B0503020204020204" pitchFamily="34" charset="-122"/>
              </a:rPr>
              <a:t>质量目标质量计划</a:t>
            </a:r>
            <a:endParaRPr kumimoji="1" lang="zh-CN" altLang="en-US" sz="1600">
              <a:solidFill>
                <a:srgbClr val="0000CC"/>
              </a:solidFill>
              <a:latin typeface="微软雅黑" panose="020B0503020204020204" pitchFamily="34" charset="-122"/>
              <a:ea typeface="微软雅黑" panose="020B0503020204020204" pitchFamily="34" charset="-122"/>
            </a:endParaRPr>
          </a:p>
        </p:txBody>
      </p:sp>
      <p:sp>
        <p:nvSpPr>
          <p:cNvPr id="37" name="Line 34"/>
          <p:cNvSpPr>
            <a:spLocks noChangeShapeType="1"/>
          </p:cNvSpPr>
          <p:nvPr/>
        </p:nvSpPr>
        <p:spPr bwMode="auto">
          <a:xfrm>
            <a:off x="5832763" y="2678401"/>
            <a:ext cx="0" cy="360362"/>
          </a:xfrm>
          <a:prstGeom prst="line">
            <a:avLst/>
          </a:prstGeom>
          <a:noFill/>
          <a:ln w="38100">
            <a:solidFill>
              <a:schemeClr val="tx1"/>
            </a:solidFill>
            <a:round/>
          </a:ln>
          <a:effectLst/>
        </p:spPr>
        <p:txBody>
          <a:bodyPr/>
          <a:lstStyle/>
          <a:p>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3.2.1 </a:t>
            </a:r>
            <a:r>
              <a:rPr lang="zh-CN" altLang="en-US" sz="3200" b="1" dirty="0">
                <a:solidFill>
                  <a:schemeClr val="bg1"/>
                </a:solidFill>
                <a:latin typeface="微软雅黑" panose="020B0503020204020204" pitchFamily="34" charset="-122"/>
                <a:ea typeface="微软雅黑" panose="020B0503020204020204" pitchFamily="34" charset="-122"/>
              </a:rPr>
              <a:t>研发质量管理活动与其他流程的逻辑关系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38" name="Text Box 9"/>
          <p:cNvSpPr txBox="1">
            <a:spLocks noChangeArrowheads="1"/>
          </p:cNvSpPr>
          <p:nvPr/>
        </p:nvSpPr>
        <p:spPr bwMode="auto">
          <a:xfrm>
            <a:off x="3787480" y="1218762"/>
            <a:ext cx="7993622" cy="2707862"/>
          </a:xfrm>
          <a:prstGeom prst="rect">
            <a:avLst/>
          </a:prstGeom>
        </p:spPr>
        <p:style>
          <a:lnRef idx="2">
            <a:schemeClr val="accent1"/>
          </a:lnRef>
          <a:fillRef idx="1">
            <a:schemeClr val="lt1"/>
          </a:fillRef>
          <a:effectRef idx="0">
            <a:schemeClr val="accent1"/>
          </a:effectRef>
          <a:fontRef idx="minor">
            <a:schemeClr val="dk1"/>
          </a:fontRef>
        </p:style>
        <p:txBody>
          <a:bodyPr vert="horz" wrap="none" anchor="b" anchorCtr="0"/>
          <a:lstStyle>
            <a:defPPr>
              <a:defRPr lang="zh-CN"/>
            </a:defPPr>
            <a:lvl1pPr marL="3175" indent="-3175" algn="ctr">
              <a:lnSpc>
                <a:spcPct val="80000"/>
              </a:lnSpc>
              <a:spcBef>
                <a:spcPct val="10000"/>
              </a:spcBef>
              <a:defRPr kumimoji="1" sz="1600" b="1" i="1">
                <a:solidFill>
                  <a:srgbClr val="0070C0"/>
                </a:solidFill>
                <a:latin typeface="Arial" panose="020B0604020202020204" pitchFamily="34" charset="0"/>
                <a:ea typeface="PMingLiU" pitchFamily="18" charset="-120"/>
              </a:defRPr>
            </a:lvl1pPr>
          </a:lstStyle>
          <a:p>
            <a:pPr algn="r" fontAlgn="base">
              <a:spcAft>
                <a:spcPct val="0"/>
              </a:spcAft>
            </a:pPr>
            <a:r>
              <a:rPr lang="zh-CN" altLang="en-US" dirty="0">
                <a:solidFill>
                  <a:srgbClr val="AE6800"/>
                </a:solidFill>
                <a:latin typeface="微软雅黑" panose="020B0503020204020204" pitchFamily="34" charset="-122"/>
                <a:ea typeface="微软雅黑" panose="020B0503020204020204" pitchFamily="34" charset="-122"/>
              </a:rPr>
              <a:t>质量控制</a:t>
            </a:r>
            <a:endParaRPr lang="en-US" altLang="zh-CN" dirty="0">
              <a:solidFill>
                <a:srgbClr val="AE6800"/>
              </a:solidFill>
              <a:latin typeface="微软雅黑" panose="020B0503020204020204" pitchFamily="34" charset="-122"/>
              <a:ea typeface="微软雅黑" panose="020B0503020204020204" pitchFamily="34" charset="-122"/>
            </a:endParaRPr>
          </a:p>
        </p:txBody>
      </p:sp>
      <p:sp>
        <p:nvSpPr>
          <p:cNvPr id="39" name="矩形 38"/>
          <p:cNvSpPr/>
          <p:nvPr/>
        </p:nvSpPr>
        <p:spPr>
          <a:xfrm>
            <a:off x="558979" y="1325808"/>
            <a:ext cx="2100374" cy="445474"/>
          </a:xfrm>
          <a:prstGeom prst="rect">
            <a:avLst/>
          </a:prstGeom>
        </p:spPr>
        <p:style>
          <a:lnRef idx="2">
            <a:schemeClr val="accent1"/>
          </a:lnRef>
          <a:fillRef idx="1">
            <a:schemeClr val="lt1"/>
          </a:fillRef>
          <a:effectRef idx="0">
            <a:schemeClr val="accent1"/>
          </a:effectRef>
          <a:fontRef idx="minor">
            <a:schemeClr val="dk1"/>
          </a:fontRef>
        </p:style>
        <p:txBody>
          <a:bodyPr wrap="none" anchor="ctr"/>
          <a:lstStyle/>
          <a:p>
            <a:pPr marL="3175" indent="-3175" algn="ctr">
              <a:lnSpc>
                <a:spcPct val="80000"/>
              </a:lnSpc>
              <a:spcBef>
                <a:spcPct val="10000"/>
              </a:spcBef>
            </a:pPr>
            <a:r>
              <a:rPr kumimoji="1" lang="zh-CN" altLang="en-US" sz="1800" b="1" dirty="0">
                <a:solidFill>
                  <a:srgbClr val="AE6800"/>
                </a:solidFill>
                <a:latin typeface="微软雅黑" panose="020B0503020204020204" pitchFamily="34" charset="-122"/>
                <a:ea typeface="微软雅黑" panose="020B0503020204020204" pitchFamily="34" charset="-122"/>
              </a:rPr>
              <a:t>市场和战略</a:t>
            </a:r>
            <a:endParaRPr kumimoji="1" lang="en-US" altLang="zh-CN" sz="1800" b="1" dirty="0">
              <a:solidFill>
                <a:srgbClr val="AE6800"/>
              </a:solidFill>
              <a:latin typeface="微软雅黑" panose="020B0503020204020204" pitchFamily="34" charset="-122"/>
              <a:ea typeface="微软雅黑" panose="020B0503020204020204" pitchFamily="34" charset="-122"/>
            </a:endParaRPr>
          </a:p>
        </p:txBody>
      </p:sp>
      <p:sp>
        <p:nvSpPr>
          <p:cNvPr id="40" name="矩形 39"/>
          <p:cNvSpPr/>
          <p:nvPr/>
        </p:nvSpPr>
        <p:spPr>
          <a:xfrm>
            <a:off x="553137" y="1826083"/>
            <a:ext cx="1978811" cy="689420"/>
          </a:xfrm>
          <a:prstGeom prst="rect">
            <a:avLst/>
          </a:prstGeom>
          <a:noFill/>
          <a:ln w="9525">
            <a:noFill/>
            <a:miter lim="800000"/>
          </a:ln>
          <a:effectLst/>
        </p:spPr>
        <p:txBody>
          <a:bodyPr wrap="square" lIns="0" tIns="0" rIns="0" bIns="0">
            <a:spAutoFit/>
          </a:bodyPr>
          <a:lstStyle/>
          <a:p>
            <a:pPr indent="-277495" fontAlgn="base">
              <a:spcBef>
                <a:spcPct val="10000"/>
              </a:spcBef>
              <a:spcAft>
                <a:spcPct val="0"/>
              </a:spcAft>
              <a:buBlip>
                <a:blip r:embed="rId1"/>
              </a:buBlip>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路标</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indent="-277495" fontAlgn="base">
              <a:spcBef>
                <a:spcPct val="10000"/>
              </a:spcBef>
              <a:spcAft>
                <a:spcPct val="0"/>
              </a:spcAft>
              <a:buBlip>
                <a:blip r:embed="rId1"/>
              </a:buBlip>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产品包需求</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indent="-277495" fontAlgn="base">
              <a:spcBef>
                <a:spcPct val="10000"/>
              </a:spcBef>
              <a:spcAft>
                <a:spcPct val="0"/>
              </a:spcAft>
              <a:buBlip>
                <a:blip r:embed="rId1"/>
              </a:buBlip>
            </a:pPr>
            <a:r>
              <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Charter</a:t>
            </a:r>
            <a:endPar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p:txBody>
      </p:sp>
      <p:cxnSp>
        <p:nvCxnSpPr>
          <p:cNvPr id="41" name="肘形连接符 40"/>
          <p:cNvCxnSpPr>
            <a:stCxn id="39" idx="2"/>
            <a:endCxn id="83" idx="1"/>
          </p:cNvCxnSpPr>
          <p:nvPr/>
        </p:nvCxnSpPr>
        <p:spPr>
          <a:xfrm rot="16200000" flipH="1">
            <a:off x="1471421" y="1909027"/>
            <a:ext cx="1727044" cy="1451554"/>
          </a:xfrm>
          <a:prstGeom prst="bentConnector2">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2" name="Text Box 33"/>
          <p:cNvSpPr txBox="1">
            <a:spLocks noChangeArrowheads="1"/>
          </p:cNvSpPr>
          <p:nvPr/>
        </p:nvSpPr>
        <p:spPr bwMode="auto">
          <a:xfrm>
            <a:off x="557135" y="4600599"/>
            <a:ext cx="2004622" cy="452432"/>
          </a:xfrm>
          <a:prstGeom prst="rect">
            <a:avLst/>
          </a:prstGeom>
          <a:noFill/>
          <a:ln w="9525">
            <a:noFill/>
            <a:miter lim="800000"/>
          </a:ln>
          <a:effectLst/>
        </p:spPr>
        <p:txBody>
          <a:bodyPr wrap="square" lIns="0" tIns="0" rIns="0" bIns="0">
            <a:spAutoFit/>
          </a:bodyPr>
          <a:lstStyle/>
          <a:p>
            <a:pPr indent="-277495" fontAlgn="base">
              <a:spcBef>
                <a:spcPct val="10000"/>
              </a:spcBef>
              <a:spcAft>
                <a:spcPct val="0"/>
              </a:spcAft>
              <a:buBlip>
                <a:blip r:embed="rId1"/>
              </a:buBlip>
              <a:defRPr/>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项目类型</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indent="-277495" fontAlgn="base">
              <a:spcBef>
                <a:spcPct val="10000"/>
              </a:spcBef>
              <a:spcAft>
                <a:spcPct val="0"/>
              </a:spcAft>
              <a:buBlip>
                <a:blip r:embed="rId1"/>
              </a:buBlip>
              <a:defRPr/>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开发模式</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3" name="组合 42"/>
          <p:cNvGrpSpPr/>
          <p:nvPr/>
        </p:nvGrpSpPr>
        <p:grpSpPr>
          <a:xfrm>
            <a:off x="3991296" y="1487946"/>
            <a:ext cx="7517980" cy="1101931"/>
            <a:chOff x="3025921" y="1550876"/>
            <a:chExt cx="7982234" cy="1101931"/>
          </a:xfrm>
        </p:grpSpPr>
        <p:sp>
          <p:nvSpPr>
            <p:cNvPr id="44" name="矩形 43"/>
            <p:cNvSpPr/>
            <p:nvPr/>
          </p:nvSpPr>
          <p:spPr>
            <a:xfrm>
              <a:off x="5683287" y="1550876"/>
              <a:ext cx="2506507" cy="243579"/>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none" anchor="ctr"/>
            <a:lstStyle/>
            <a:p>
              <a:pPr marL="3175" indent="-3175" algn="ctr">
                <a:lnSpc>
                  <a:spcPct val="80000"/>
                </a:lnSpc>
                <a:spcBef>
                  <a:spcPct val="10000"/>
                </a:spcBef>
              </a:pPr>
              <a:r>
                <a:rPr kumimoji="1" lang="zh-CN" altLang="en-US" sz="1400" b="1" dirty="0">
                  <a:solidFill>
                    <a:srgbClr val="0773BE"/>
                  </a:solidFill>
                  <a:latin typeface="微软雅黑" panose="020B0503020204020204" pitchFamily="34" charset="-122"/>
                  <a:ea typeface="微软雅黑" panose="020B0503020204020204" pitchFamily="34" charset="-122"/>
                </a:rPr>
                <a:t>里程碑决策控制</a:t>
              </a:r>
              <a:endParaRPr kumimoji="1" lang="zh-CN" altLang="en-US" sz="1400" b="1" dirty="0">
                <a:solidFill>
                  <a:srgbClr val="0773BE"/>
                </a:solidFill>
                <a:latin typeface="微软雅黑" panose="020B0503020204020204" pitchFamily="34" charset="-122"/>
                <a:ea typeface="微软雅黑" panose="020B0503020204020204" pitchFamily="34" charset="-122"/>
              </a:endParaRPr>
            </a:p>
          </p:txBody>
        </p:sp>
        <p:grpSp>
          <p:nvGrpSpPr>
            <p:cNvPr id="45" name="组合 44"/>
            <p:cNvGrpSpPr/>
            <p:nvPr/>
          </p:nvGrpSpPr>
          <p:grpSpPr>
            <a:xfrm>
              <a:off x="3107894" y="2218909"/>
              <a:ext cx="7900261" cy="433898"/>
              <a:chOff x="2179776" y="1729770"/>
              <a:chExt cx="8924288" cy="556947"/>
            </a:xfrm>
          </p:grpSpPr>
          <p:cxnSp>
            <p:nvCxnSpPr>
              <p:cNvPr id="58" name="直接连接符 57"/>
              <p:cNvCxnSpPr/>
              <p:nvPr/>
            </p:nvCxnSpPr>
            <p:spPr>
              <a:xfrm>
                <a:off x="4736716" y="1784215"/>
                <a:ext cx="63673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4736716" y="2184460"/>
                <a:ext cx="63673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2179776" y="1729770"/>
                <a:ext cx="2556938" cy="802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179776" y="2172913"/>
                <a:ext cx="2568443" cy="7516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4753696" y="1769272"/>
                <a:ext cx="0" cy="400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2179776" y="1729770"/>
                <a:ext cx="0" cy="5569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448722" y="1731235"/>
                <a:ext cx="0" cy="4818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6598678" y="1782151"/>
                <a:ext cx="0" cy="402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9243189" y="1783057"/>
                <a:ext cx="6432" cy="399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a:off x="11104064" y="1782687"/>
                <a:ext cx="0" cy="4031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8140966" y="1782687"/>
                <a:ext cx="0" cy="4002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文本框 68"/>
              <p:cNvSpPr txBox="1"/>
              <p:nvPr/>
            </p:nvSpPr>
            <p:spPr>
              <a:xfrm>
                <a:off x="2234326" y="1894316"/>
                <a:ext cx="1156068" cy="276542"/>
              </a:xfrm>
              <a:prstGeom prst="rect">
                <a:avLst/>
              </a:prstGeom>
              <a:noFill/>
            </p:spPr>
            <p:txBody>
              <a:bodyPr wrap="square" lIns="0" tIns="0" rIns="0" bIns="0" rtlCol="0">
                <a:spAutoFit/>
              </a:bodyPr>
              <a:lstStyle>
                <a:defPPr>
                  <a:defRPr lang="zh-CN"/>
                </a:defPPr>
                <a:lvl1pPr algn="ctr">
                  <a:defRPr sz="1400" b="1" i="1">
                    <a:solidFill>
                      <a:srgbClr val="AE6800"/>
                    </a:solidFill>
                    <a:latin typeface="Arial" panose="020B0604020202020204" pitchFamily="34" charset="0"/>
                    <a:ea typeface="微软雅黑" panose="020B0503020204020204" pitchFamily="34" charset="-122"/>
                    <a:cs typeface="Arial" panose="020B0604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zh-CN" altLang="en-US" dirty="0">
                    <a:solidFill>
                      <a:srgbClr val="0773BE"/>
                    </a:solidFill>
                    <a:latin typeface="微软雅黑" panose="020B0503020204020204" pitchFamily="34" charset="-122"/>
                  </a:rPr>
                  <a:t>概念</a:t>
                </a:r>
                <a:endParaRPr lang="zh-CN" altLang="en-US" dirty="0">
                  <a:solidFill>
                    <a:srgbClr val="0773BE"/>
                  </a:solidFill>
                  <a:latin typeface="微软雅黑" panose="020B0503020204020204" pitchFamily="34" charset="-122"/>
                </a:endParaRPr>
              </a:p>
            </p:txBody>
          </p:sp>
          <p:sp>
            <p:nvSpPr>
              <p:cNvPr id="70" name="文本框 69"/>
              <p:cNvSpPr txBox="1"/>
              <p:nvPr/>
            </p:nvSpPr>
            <p:spPr>
              <a:xfrm>
                <a:off x="3631019" y="1894316"/>
                <a:ext cx="983340" cy="276542"/>
              </a:xfrm>
              <a:prstGeom prst="rect">
                <a:avLst/>
              </a:prstGeom>
              <a:noFill/>
            </p:spPr>
            <p:txBody>
              <a:bodyPr wrap="square" lIns="0" tIns="0" rIns="0" bIns="0" rtlCol="0">
                <a:spAutoFit/>
              </a:bodyPr>
              <a:lstStyle>
                <a:defPPr>
                  <a:defRPr lang="zh-CN"/>
                </a:defPPr>
                <a:lvl1pPr algn="ctr">
                  <a:defRPr sz="1400" b="1" i="1">
                    <a:solidFill>
                      <a:srgbClr val="AE6800"/>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solidFill>
                      <a:srgbClr val="0773BE"/>
                    </a:solidFill>
                    <a:latin typeface="微软雅黑" panose="020B0503020204020204" pitchFamily="34" charset="-122"/>
                  </a:rPr>
                  <a:t>计划</a:t>
                </a:r>
                <a:endParaRPr lang="zh-CN" altLang="en-US" dirty="0">
                  <a:solidFill>
                    <a:srgbClr val="0773BE"/>
                  </a:solidFill>
                  <a:latin typeface="微软雅黑" panose="020B0503020204020204" pitchFamily="34" charset="-122"/>
                </a:endParaRPr>
              </a:p>
            </p:txBody>
          </p:sp>
          <p:sp>
            <p:nvSpPr>
              <p:cNvPr id="71" name="文本框 70"/>
              <p:cNvSpPr txBox="1"/>
              <p:nvPr/>
            </p:nvSpPr>
            <p:spPr>
              <a:xfrm>
                <a:off x="5099097" y="1894316"/>
                <a:ext cx="1411438" cy="276542"/>
              </a:xfrm>
              <a:prstGeom prst="rect">
                <a:avLst/>
              </a:prstGeom>
              <a:noFill/>
            </p:spPr>
            <p:txBody>
              <a:bodyPr wrap="square" lIns="0" tIns="0" rIns="0" bIns="0" rtlCol="0">
                <a:spAutoFit/>
              </a:bodyPr>
              <a:lstStyle>
                <a:defPPr>
                  <a:defRPr lang="zh-CN"/>
                </a:defPPr>
                <a:lvl1pPr algn="ctr">
                  <a:defRPr sz="1400" b="1" i="1">
                    <a:solidFill>
                      <a:srgbClr val="AE6800"/>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solidFill>
                      <a:srgbClr val="0773BE"/>
                    </a:solidFill>
                    <a:latin typeface="微软雅黑" panose="020B0503020204020204" pitchFamily="34" charset="-122"/>
                  </a:rPr>
                  <a:t>开发</a:t>
                </a:r>
                <a:endParaRPr lang="en-US" altLang="zh-CN" dirty="0">
                  <a:solidFill>
                    <a:srgbClr val="0773BE"/>
                  </a:solidFill>
                  <a:latin typeface="微软雅黑" panose="020B0503020204020204" pitchFamily="34" charset="-122"/>
                </a:endParaRPr>
              </a:p>
            </p:txBody>
          </p:sp>
          <p:sp>
            <p:nvSpPr>
              <p:cNvPr id="72" name="文本框 71"/>
              <p:cNvSpPr txBox="1"/>
              <p:nvPr/>
            </p:nvSpPr>
            <p:spPr>
              <a:xfrm>
                <a:off x="6833970" y="1894316"/>
                <a:ext cx="1122239" cy="276542"/>
              </a:xfrm>
              <a:prstGeom prst="rect">
                <a:avLst/>
              </a:prstGeom>
              <a:noFill/>
            </p:spPr>
            <p:txBody>
              <a:bodyPr wrap="square" lIns="0" tIns="0" rIns="0" bIns="0" rtlCol="0">
                <a:spAutoFit/>
              </a:bodyPr>
              <a:lstStyle>
                <a:defPPr>
                  <a:defRPr lang="zh-CN"/>
                </a:defPPr>
                <a:lvl1pPr algn="ctr">
                  <a:defRPr sz="1400" b="1" i="1">
                    <a:solidFill>
                      <a:srgbClr val="AE6800"/>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solidFill>
                      <a:srgbClr val="0773BE"/>
                    </a:solidFill>
                    <a:latin typeface="微软雅黑" panose="020B0503020204020204" pitchFamily="34" charset="-122"/>
                  </a:rPr>
                  <a:t>验证</a:t>
                </a:r>
                <a:endParaRPr lang="zh-CN" altLang="en-US" dirty="0">
                  <a:solidFill>
                    <a:srgbClr val="0773BE"/>
                  </a:solidFill>
                  <a:latin typeface="微软雅黑" panose="020B0503020204020204" pitchFamily="34" charset="-122"/>
                </a:endParaRPr>
              </a:p>
            </p:txBody>
          </p:sp>
          <p:sp>
            <p:nvSpPr>
              <p:cNvPr id="73" name="文本框 72"/>
              <p:cNvSpPr txBox="1"/>
              <p:nvPr/>
            </p:nvSpPr>
            <p:spPr>
              <a:xfrm>
                <a:off x="8186838" y="1894316"/>
                <a:ext cx="1048346" cy="276542"/>
              </a:xfrm>
              <a:prstGeom prst="rect">
                <a:avLst/>
              </a:prstGeom>
              <a:noFill/>
            </p:spPr>
            <p:txBody>
              <a:bodyPr wrap="square" lIns="0" tIns="0" rIns="0" bIns="0" rtlCol="0">
                <a:spAutoFit/>
              </a:bodyPr>
              <a:lstStyle/>
              <a:p>
                <a:pPr algn="ctr"/>
                <a:r>
                  <a:rPr lang="zh-CN" altLang="en-US" sz="1400" b="1" i="1" dirty="0">
                    <a:solidFill>
                      <a:srgbClr val="0773BE"/>
                    </a:solidFill>
                    <a:latin typeface="微软雅黑" panose="020B0503020204020204" pitchFamily="34" charset="-122"/>
                    <a:ea typeface="微软雅黑" panose="020B0503020204020204" pitchFamily="34" charset="-122"/>
                    <a:cs typeface="Arial" panose="020B0604020202020204" pitchFamily="34" charset="0"/>
                  </a:rPr>
                  <a:t>发布</a:t>
                </a:r>
                <a:endParaRPr lang="zh-CN" altLang="en-US" sz="1400" b="1" i="1" dirty="0">
                  <a:solidFill>
                    <a:srgbClr val="0773B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4" name="文本框 73"/>
              <p:cNvSpPr txBox="1"/>
              <p:nvPr/>
            </p:nvSpPr>
            <p:spPr>
              <a:xfrm>
                <a:off x="9351733" y="1894316"/>
                <a:ext cx="1565211" cy="276542"/>
              </a:xfrm>
              <a:prstGeom prst="rect">
                <a:avLst/>
              </a:prstGeom>
              <a:noFill/>
            </p:spPr>
            <p:txBody>
              <a:bodyPr wrap="square" lIns="0" tIns="0" rIns="0" bIns="0" rtlCol="0">
                <a:spAutoFit/>
              </a:bodyPr>
              <a:lstStyle>
                <a:defPPr>
                  <a:defRPr lang="zh-CN"/>
                </a:defPPr>
                <a:lvl1pPr algn="ctr">
                  <a:defRPr sz="1400" b="1" i="1">
                    <a:solidFill>
                      <a:srgbClr val="AE6800"/>
                    </a:solidFill>
                    <a:latin typeface="Arial" panose="020B0604020202020204" pitchFamily="34" charset="0"/>
                    <a:ea typeface="微软雅黑" panose="020B0503020204020204" pitchFamily="34" charset="-122"/>
                    <a:cs typeface="Arial" panose="020B0604020202020204" pitchFamily="34" charset="0"/>
                  </a:defRPr>
                </a:lvl1pPr>
              </a:lstStyle>
              <a:p>
                <a:r>
                  <a:rPr lang="zh-CN" altLang="en-US" dirty="0">
                    <a:solidFill>
                      <a:srgbClr val="0773BE"/>
                    </a:solidFill>
                    <a:latin typeface="微软雅黑" panose="020B0503020204020204" pitchFamily="34" charset="-122"/>
                  </a:rPr>
                  <a:t>生命周期</a:t>
                </a:r>
                <a:endParaRPr lang="zh-CN" altLang="en-US" dirty="0">
                  <a:solidFill>
                    <a:srgbClr val="0773BE"/>
                  </a:solidFill>
                  <a:latin typeface="微软雅黑" panose="020B0503020204020204" pitchFamily="34" charset="-122"/>
                </a:endParaRPr>
              </a:p>
            </p:txBody>
          </p:sp>
        </p:grpSp>
        <p:grpSp>
          <p:nvGrpSpPr>
            <p:cNvPr id="46" name="组合 45"/>
            <p:cNvGrpSpPr/>
            <p:nvPr/>
          </p:nvGrpSpPr>
          <p:grpSpPr>
            <a:xfrm>
              <a:off x="3025921" y="1693873"/>
              <a:ext cx="7979199" cy="196892"/>
              <a:chOff x="3124865" y="1604463"/>
              <a:chExt cx="7979199" cy="196892"/>
            </a:xfrm>
          </p:grpSpPr>
          <p:sp>
            <p:nvSpPr>
              <p:cNvPr id="52" name="Line 15"/>
              <p:cNvSpPr>
                <a:spLocks noChangeShapeType="1"/>
              </p:cNvSpPr>
              <p:nvPr/>
            </p:nvSpPr>
            <p:spPr bwMode="auto">
              <a:xfrm flipV="1">
                <a:off x="3206838" y="1681737"/>
                <a:ext cx="7897226" cy="900"/>
              </a:xfrm>
              <a:prstGeom prst="line">
                <a:avLst/>
              </a:prstGeom>
            </p:spPr>
            <p:style>
              <a:lnRef idx="2">
                <a:schemeClr val="accent1"/>
              </a:lnRef>
              <a:fillRef idx="0">
                <a:schemeClr val="accent1"/>
              </a:fillRef>
              <a:effectRef idx="1">
                <a:schemeClr val="accent1"/>
              </a:effectRef>
              <a:fontRef idx="minor">
                <a:schemeClr val="tx1"/>
              </a:fontRef>
            </p:style>
            <p:txBody>
              <a:bodyPr/>
              <a:lstStyle/>
              <a:p>
                <a:endParaRPr lang="zh-CN" altLang="en-US" sz="1400">
                  <a:latin typeface="微软雅黑" panose="020B0503020204020204" pitchFamily="34" charset="-122"/>
                  <a:ea typeface="微软雅黑" panose="020B0503020204020204" pitchFamily="34" charset="-122"/>
                </a:endParaRPr>
              </a:p>
            </p:txBody>
          </p:sp>
          <p:sp>
            <p:nvSpPr>
              <p:cNvPr id="53" name="矩形 52"/>
              <p:cNvSpPr/>
              <p:nvPr/>
            </p:nvSpPr>
            <p:spPr bwMode="auto">
              <a:xfrm>
                <a:off x="4231030" y="1604463"/>
                <a:ext cx="260527" cy="196892"/>
              </a:xfrm>
              <a:prstGeom prst="rect">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rPr>
                  <a:t>√</a:t>
                </a:r>
                <a:endPar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endParaRPr>
              </a:p>
            </p:txBody>
          </p:sp>
          <p:sp>
            <p:nvSpPr>
              <p:cNvPr id="54" name="矩形 53"/>
              <p:cNvSpPr/>
              <p:nvPr/>
            </p:nvSpPr>
            <p:spPr bwMode="auto">
              <a:xfrm>
                <a:off x="3124865" y="1604463"/>
                <a:ext cx="260527" cy="196892"/>
              </a:xfrm>
              <a:prstGeom prst="rect">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rPr>
                  <a:t>√</a:t>
                </a:r>
                <a:endPar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endParaRPr>
              </a:p>
            </p:txBody>
          </p:sp>
          <p:sp>
            <p:nvSpPr>
              <p:cNvPr id="55" name="矩形 54"/>
              <p:cNvSpPr/>
              <p:nvPr/>
            </p:nvSpPr>
            <p:spPr bwMode="auto">
              <a:xfrm>
                <a:off x="5337195" y="1604463"/>
                <a:ext cx="260527" cy="196892"/>
              </a:xfrm>
              <a:prstGeom prst="rect">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rPr>
                  <a:t>√</a:t>
                </a:r>
                <a:endPar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endParaRPr>
              </a:p>
            </p:txBody>
          </p:sp>
          <p:sp>
            <p:nvSpPr>
              <p:cNvPr id="56" name="矩形 55"/>
              <p:cNvSpPr/>
              <p:nvPr/>
            </p:nvSpPr>
            <p:spPr bwMode="auto">
              <a:xfrm>
                <a:off x="8275973" y="1604463"/>
                <a:ext cx="260527" cy="196892"/>
              </a:xfrm>
              <a:prstGeom prst="rect">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rPr>
                  <a:t>√</a:t>
                </a:r>
                <a:endPar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endParaRPr>
              </a:p>
            </p:txBody>
          </p:sp>
          <p:sp>
            <p:nvSpPr>
              <p:cNvPr id="57" name="矩形 56"/>
              <p:cNvSpPr/>
              <p:nvPr/>
            </p:nvSpPr>
            <p:spPr bwMode="auto">
              <a:xfrm>
                <a:off x="10208807" y="1604463"/>
                <a:ext cx="260527" cy="196892"/>
              </a:xfrm>
              <a:prstGeom prst="rect">
                <a:avLst/>
              </a:prstGeom>
              <a:solidFill>
                <a:srgbClr val="FFFF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rPr>
                  <a:t>√</a:t>
                </a:r>
                <a:endParaRPr kumimoji="1" lang="zh-CN" altLang="en-US" sz="1400" b="1"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Unicode MS" panose="020B0604020202020204" charset="-122"/>
                </a:endParaRPr>
              </a:p>
            </p:txBody>
          </p:sp>
        </p:grpSp>
        <p:sp>
          <p:nvSpPr>
            <p:cNvPr id="47" name="Line 17"/>
            <p:cNvSpPr>
              <a:spLocks noChangeShapeType="1"/>
            </p:cNvSpPr>
            <p:nvPr/>
          </p:nvSpPr>
          <p:spPr bwMode="auto">
            <a:xfrm flipH="1">
              <a:off x="3138116" y="1875717"/>
              <a:ext cx="5332" cy="383057"/>
            </a:xfrm>
            <a:prstGeom prst="line">
              <a:avLst/>
            </a:prstGeom>
            <a:ln>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lstStyle/>
            <a:p>
              <a:endParaRPr lang="zh-CN" altLang="en-US" sz="1400">
                <a:latin typeface="微软雅黑" panose="020B0503020204020204" pitchFamily="34" charset="-122"/>
                <a:ea typeface="微软雅黑" panose="020B0503020204020204" pitchFamily="34" charset="-122"/>
              </a:endParaRPr>
            </a:p>
          </p:txBody>
        </p:sp>
        <p:sp>
          <p:nvSpPr>
            <p:cNvPr id="48" name="Line 17"/>
            <p:cNvSpPr>
              <a:spLocks noChangeShapeType="1"/>
            </p:cNvSpPr>
            <p:nvPr/>
          </p:nvSpPr>
          <p:spPr bwMode="auto">
            <a:xfrm flipH="1">
              <a:off x="4259683" y="1875717"/>
              <a:ext cx="5332" cy="383057"/>
            </a:xfrm>
            <a:prstGeom prst="line">
              <a:avLst/>
            </a:prstGeom>
            <a:ln>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lstStyle/>
            <a:p>
              <a:endParaRPr lang="zh-CN" altLang="en-US" sz="1400">
                <a:latin typeface="微软雅黑" panose="020B0503020204020204" pitchFamily="34" charset="-122"/>
                <a:ea typeface="微软雅黑" panose="020B0503020204020204" pitchFamily="34" charset="-122"/>
              </a:endParaRPr>
            </a:p>
          </p:txBody>
        </p:sp>
        <p:sp>
          <p:nvSpPr>
            <p:cNvPr id="49" name="Line 17"/>
            <p:cNvSpPr>
              <a:spLocks noChangeShapeType="1"/>
            </p:cNvSpPr>
            <p:nvPr/>
          </p:nvSpPr>
          <p:spPr bwMode="auto">
            <a:xfrm flipH="1">
              <a:off x="5393133" y="1875717"/>
              <a:ext cx="5332" cy="383057"/>
            </a:xfrm>
            <a:prstGeom prst="line">
              <a:avLst/>
            </a:prstGeom>
            <a:ln>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lstStyle/>
            <a:p>
              <a:endParaRPr lang="zh-CN" altLang="en-US" sz="1400">
                <a:latin typeface="微软雅黑" panose="020B0503020204020204" pitchFamily="34" charset="-122"/>
                <a:ea typeface="微软雅黑" panose="020B0503020204020204" pitchFamily="34" charset="-122"/>
              </a:endParaRPr>
            </a:p>
          </p:txBody>
        </p:sp>
        <p:sp>
          <p:nvSpPr>
            <p:cNvPr id="50" name="Line 17"/>
            <p:cNvSpPr>
              <a:spLocks noChangeShapeType="1"/>
            </p:cNvSpPr>
            <p:nvPr/>
          </p:nvSpPr>
          <p:spPr bwMode="auto">
            <a:xfrm flipH="1">
              <a:off x="8320257" y="1875717"/>
              <a:ext cx="5332" cy="383057"/>
            </a:xfrm>
            <a:prstGeom prst="line">
              <a:avLst/>
            </a:prstGeom>
            <a:ln>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lstStyle/>
            <a:p>
              <a:endParaRPr lang="zh-CN" altLang="en-US" sz="1400">
                <a:latin typeface="微软雅黑" panose="020B0503020204020204" pitchFamily="34" charset="-122"/>
                <a:ea typeface="微软雅黑" panose="020B0503020204020204" pitchFamily="34" charset="-122"/>
              </a:endParaRPr>
            </a:p>
          </p:txBody>
        </p:sp>
        <p:sp>
          <p:nvSpPr>
            <p:cNvPr id="51" name="Line 17"/>
            <p:cNvSpPr>
              <a:spLocks noChangeShapeType="1"/>
            </p:cNvSpPr>
            <p:nvPr/>
          </p:nvSpPr>
          <p:spPr bwMode="auto">
            <a:xfrm flipH="1">
              <a:off x="10240126" y="1875717"/>
              <a:ext cx="5332" cy="383057"/>
            </a:xfrm>
            <a:prstGeom prst="line">
              <a:avLst/>
            </a:prstGeom>
            <a:ln>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a:lstStyle/>
            <a:p>
              <a:endParaRPr lang="zh-CN" altLang="en-US" sz="1400">
                <a:latin typeface="微软雅黑" panose="020B0503020204020204" pitchFamily="34" charset="-122"/>
                <a:ea typeface="微软雅黑" panose="020B0503020204020204" pitchFamily="34" charset="-122"/>
              </a:endParaRPr>
            </a:p>
          </p:txBody>
        </p:sp>
      </p:grpSp>
      <p:sp>
        <p:nvSpPr>
          <p:cNvPr id="75" name="等腰三角形 74"/>
          <p:cNvSpPr/>
          <p:nvPr/>
        </p:nvSpPr>
        <p:spPr bwMode="auto">
          <a:xfrm>
            <a:off x="3991296" y="2594504"/>
            <a:ext cx="1386926" cy="420782"/>
          </a:xfrm>
          <a:prstGeom prst="triangle">
            <a:avLst/>
          </a:prstGeom>
          <a:solidFill>
            <a:srgbClr val="FFC0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Review</a:t>
            </a:r>
            <a:endParaRPr kumimoji="1" lang="zh-CN" altLang="en-US"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76" name="等腰三角形 75"/>
          <p:cNvSpPr/>
          <p:nvPr/>
        </p:nvSpPr>
        <p:spPr bwMode="auto">
          <a:xfrm>
            <a:off x="5496402" y="2594504"/>
            <a:ext cx="1232860" cy="403795"/>
          </a:xfrm>
          <a:prstGeom prst="triangle">
            <a:avLst/>
          </a:prstGeom>
          <a:solidFill>
            <a:srgbClr val="FFC0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Review</a:t>
            </a:r>
            <a:endParaRPr kumimoji="1" lang="zh-CN" altLang="en-US"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77" name="等腰三角形 76"/>
          <p:cNvSpPr/>
          <p:nvPr/>
        </p:nvSpPr>
        <p:spPr bwMode="auto">
          <a:xfrm>
            <a:off x="6894929" y="2594504"/>
            <a:ext cx="1232860" cy="403795"/>
          </a:xfrm>
          <a:prstGeom prst="triangle">
            <a:avLst/>
          </a:prstGeom>
          <a:solidFill>
            <a:srgbClr val="FFC0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Review</a:t>
            </a:r>
            <a:endParaRPr kumimoji="1" lang="zh-CN" altLang="en-US"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78" name="等腰三角形 77"/>
          <p:cNvSpPr/>
          <p:nvPr/>
        </p:nvSpPr>
        <p:spPr bwMode="auto">
          <a:xfrm>
            <a:off x="8172951" y="2594504"/>
            <a:ext cx="1232860" cy="403795"/>
          </a:xfrm>
          <a:prstGeom prst="triangle">
            <a:avLst/>
          </a:prstGeom>
          <a:solidFill>
            <a:srgbClr val="FFC000">
              <a:alpha val="83000"/>
            </a:srgbClr>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lstStyle/>
          <a:p>
            <a:pPr marL="0" marR="0" indent="0" algn="ctr" defTabSz="914400" rtl="0" eaLnBrk="1" fontAlgn="base" latinLnBrk="0" hangingPunct="1">
              <a:lnSpc>
                <a:spcPct val="100000"/>
              </a:lnSpc>
              <a:spcBef>
                <a:spcPct val="0"/>
              </a:spcBef>
              <a:spcAft>
                <a:spcPct val="0"/>
              </a:spcAft>
              <a:buClrTx/>
              <a:buSzTx/>
              <a:buFontTx/>
              <a:buNone/>
            </a:pPr>
            <a:r>
              <a:rPr kumimoji="1" lang="en-US" altLang="zh-CN"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rPr>
              <a:t>Review</a:t>
            </a:r>
            <a:endParaRPr kumimoji="1" lang="zh-CN" altLang="en-US" sz="1400" b="0" i="1"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Arial" panose="020B0604020202020204" pitchFamily="34" charset="0"/>
            </a:endParaRPr>
          </a:p>
        </p:txBody>
      </p:sp>
      <p:sp>
        <p:nvSpPr>
          <p:cNvPr id="79" name="Text Box 33"/>
          <p:cNvSpPr txBox="1">
            <a:spLocks noChangeArrowheads="1"/>
          </p:cNvSpPr>
          <p:nvPr/>
        </p:nvSpPr>
        <p:spPr bwMode="auto">
          <a:xfrm>
            <a:off x="3853993" y="3031074"/>
            <a:ext cx="1642220" cy="947952"/>
          </a:xfrm>
          <a:prstGeom prst="rect">
            <a:avLst/>
          </a:prstGeom>
          <a:noFill/>
          <a:ln w="9525">
            <a:noFill/>
            <a:miter lim="800000"/>
          </a:ln>
          <a:effectLst/>
        </p:spPr>
        <p:txBody>
          <a:bodyPr wrap="square" lIns="0" tIns="0" rIns="0" bIns="0">
            <a:spAutoFit/>
          </a:bodyPr>
          <a:lstStyle/>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任务书</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初始需求</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架构方案</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测试方案</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DFX</a:t>
            </a:r>
            <a:endParaRPr kumimoji="1" lang="en-US" altLang="zh-CN" sz="1400" i="1" dirty="0">
              <a:solidFill>
                <a:srgbClr val="005BAA"/>
              </a:solidFill>
              <a:latin typeface="微软雅黑" panose="020B0503020204020204" pitchFamily="34" charset="-122"/>
              <a:ea typeface="微软雅黑" panose="020B0503020204020204" pitchFamily="34" charset="-122"/>
            </a:endParaRPr>
          </a:p>
        </p:txBody>
      </p:sp>
      <p:sp>
        <p:nvSpPr>
          <p:cNvPr id="80" name="Text Box 33"/>
          <p:cNvSpPr txBox="1">
            <a:spLocks noChangeArrowheads="1"/>
          </p:cNvSpPr>
          <p:nvPr/>
        </p:nvSpPr>
        <p:spPr bwMode="auto">
          <a:xfrm>
            <a:off x="5496213" y="3031074"/>
            <a:ext cx="1543322" cy="754053"/>
          </a:xfrm>
          <a:prstGeom prst="rect">
            <a:avLst/>
          </a:prstGeom>
          <a:noFill/>
          <a:ln w="9525">
            <a:noFill/>
            <a:miter lim="800000"/>
          </a:ln>
          <a:effectLst/>
        </p:spPr>
        <p:txBody>
          <a:bodyPr wrap="square" lIns="0" tIns="0" rIns="0" bIns="0">
            <a:spAutoFit/>
          </a:bodyPr>
          <a:lstStyle/>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子系统设计</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组件设计</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zh-CN" altLang="en-US" sz="1400" i="1" dirty="0">
                <a:solidFill>
                  <a:srgbClr val="005BAA"/>
                </a:solidFill>
                <a:latin typeface="微软雅黑" panose="020B0503020204020204" pitchFamily="34" charset="-122"/>
                <a:ea typeface="微软雅黑" panose="020B0503020204020204" pitchFamily="34" charset="-122"/>
              </a:rPr>
              <a:t>测试设计</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DFMEA….</a:t>
            </a:r>
            <a:endParaRPr kumimoji="1" lang="en-US" altLang="zh-CN" sz="1400" i="1" dirty="0">
              <a:solidFill>
                <a:srgbClr val="005BAA"/>
              </a:solidFill>
              <a:latin typeface="微软雅黑" panose="020B0503020204020204" pitchFamily="34" charset="-122"/>
              <a:ea typeface="微软雅黑" panose="020B0503020204020204" pitchFamily="34" charset="-122"/>
            </a:endParaRPr>
          </a:p>
        </p:txBody>
      </p:sp>
      <p:sp>
        <p:nvSpPr>
          <p:cNvPr id="81" name="Text Box 33"/>
          <p:cNvSpPr txBox="1">
            <a:spLocks noChangeArrowheads="1"/>
          </p:cNvSpPr>
          <p:nvPr/>
        </p:nvSpPr>
        <p:spPr bwMode="auto">
          <a:xfrm>
            <a:off x="7039535" y="3031074"/>
            <a:ext cx="897507" cy="1120307"/>
          </a:xfrm>
          <a:prstGeom prst="rect">
            <a:avLst/>
          </a:prstGeom>
          <a:noFill/>
          <a:ln w="9525">
            <a:noFill/>
            <a:miter lim="800000"/>
          </a:ln>
          <a:effectLst/>
        </p:spPr>
        <p:txBody>
          <a:bodyPr wrap="square" lIns="0" tIns="0" rIns="0" bIns="0">
            <a:spAutoFit/>
          </a:bodyPr>
          <a:lstStyle/>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Code</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PCB</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Layout</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Gerber</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Test case</a:t>
            </a:r>
            <a:endParaRPr kumimoji="1" lang="en-US" altLang="zh-CN" sz="1400" i="1" dirty="0">
              <a:solidFill>
                <a:srgbClr val="005BAA"/>
              </a:solidFill>
              <a:latin typeface="微软雅黑" panose="020B0503020204020204" pitchFamily="34" charset="-122"/>
              <a:ea typeface="微软雅黑" panose="020B0503020204020204" pitchFamily="34" charset="-122"/>
            </a:endParaRPr>
          </a:p>
        </p:txBody>
      </p:sp>
      <p:sp>
        <p:nvSpPr>
          <p:cNvPr id="82" name="Text Box 33"/>
          <p:cNvSpPr txBox="1">
            <a:spLocks noChangeArrowheads="1"/>
          </p:cNvSpPr>
          <p:nvPr/>
        </p:nvSpPr>
        <p:spPr bwMode="auto">
          <a:xfrm>
            <a:off x="8340627" y="3031074"/>
            <a:ext cx="897507" cy="560153"/>
          </a:xfrm>
          <a:prstGeom prst="rect">
            <a:avLst/>
          </a:prstGeom>
          <a:noFill/>
          <a:ln w="9525">
            <a:noFill/>
            <a:miter lim="800000"/>
          </a:ln>
          <a:effectLst/>
        </p:spPr>
        <p:txBody>
          <a:bodyPr wrap="square" lIns="0" tIns="0" rIns="0" bIns="0">
            <a:spAutoFit/>
          </a:bodyPr>
          <a:lstStyle/>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EVT</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DVT</a:t>
            </a:r>
            <a:endParaRPr kumimoji="1" lang="en-US" altLang="zh-CN" sz="1400" i="1" dirty="0">
              <a:solidFill>
                <a:srgbClr val="005BAA"/>
              </a:solidFill>
              <a:latin typeface="微软雅黑" panose="020B0503020204020204" pitchFamily="34" charset="-122"/>
              <a:ea typeface="微软雅黑" panose="020B0503020204020204" pitchFamily="34" charset="-122"/>
            </a:endParaRPr>
          </a:p>
          <a:p>
            <a:pPr marL="179705" lvl="1" fontAlgn="base">
              <a:lnSpc>
                <a:spcPct val="80000"/>
              </a:lnSpc>
              <a:spcBef>
                <a:spcPct val="10000"/>
              </a:spcBef>
              <a:spcAft>
                <a:spcPct val="0"/>
              </a:spcAft>
              <a:buClr>
                <a:schemeClr val="bg1"/>
              </a:buClr>
              <a:buSzPct val="86000"/>
              <a:defRPr/>
            </a:pPr>
            <a:r>
              <a:rPr kumimoji="1" lang="en-US" altLang="zh-CN" sz="1400" i="1" dirty="0">
                <a:solidFill>
                  <a:srgbClr val="005BAA"/>
                </a:solidFill>
                <a:latin typeface="微软雅黑" panose="020B0503020204020204" pitchFamily="34" charset="-122"/>
                <a:ea typeface="微软雅黑" panose="020B0503020204020204" pitchFamily="34" charset="-122"/>
              </a:rPr>
              <a:t>PVT</a:t>
            </a:r>
            <a:endParaRPr kumimoji="1" lang="en-US" altLang="zh-CN" sz="1400" i="1" dirty="0">
              <a:solidFill>
                <a:srgbClr val="005BAA"/>
              </a:solidFill>
              <a:latin typeface="微软雅黑" panose="020B0503020204020204" pitchFamily="34" charset="-122"/>
              <a:ea typeface="微软雅黑" panose="020B0503020204020204" pitchFamily="34" charset="-122"/>
            </a:endParaRPr>
          </a:p>
        </p:txBody>
      </p:sp>
      <p:sp>
        <p:nvSpPr>
          <p:cNvPr id="83" name="Text Box 9"/>
          <p:cNvSpPr txBox="1">
            <a:spLocks noChangeArrowheads="1"/>
          </p:cNvSpPr>
          <p:nvPr/>
        </p:nvSpPr>
        <p:spPr bwMode="auto">
          <a:xfrm>
            <a:off x="3060720" y="2797792"/>
            <a:ext cx="393954" cy="1401067"/>
          </a:xfrm>
          <a:prstGeom prst="rect">
            <a:avLst/>
          </a:prstGeom>
        </p:spPr>
        <p:style>
          <a:lnRef idx="2">
            <a:schemeClr val="accent1"/>
          </a:lnRef>
          <a:fillRef idx="1">
            <a:schemeClr val="lt1"/>
          </a:fillRef>
          <a:effectRef idx="0">
            <a:schemeClr val="accent1"/>
          </a:effectRef>
          <a:fontRef idx="minor">
            <a:schemeClr val="dk1"/>
          </a:fontRef>
        </p:style>
        <p:txBody>
          <a:bodyPr vert="eaVert" wrap="none" anchor="ctr"/>
          <a:lstStyle>
            <a:defPPr>
              <a:defRPr lang="zh-CN"/>
            </a:defPPr>
            <a:lvl1pPr marL="3175" indent="-3175" algn="ctr">
              <a:lnSpc>
                <a:spcPct val="80000"/>
              </a:lnSpc>
              <a:spcBef>
                <a:spcPct val="10000"/>
              </a:spcBef>
              <a:defRPr kumimoji="1" sz="1600" b="1" i="1">
                <a:solidFill>
                  <a:srgbClr val="0070C0"/>
                </a:solidFill>
                <a:latin typeface="Arial" panose="020B0604020202020204" pitchFamily="34" charset="0"/>
                <a:ea typeface="PMingLiU" pitchFamily="18" charset="-120"/>
              </a:defRPr>
            </a:lvl1pPr>
          </a:lstStyle>
          <a:p>
            <a:pPr fontAlgn="base">
              <a:spcAft>
                <a:spcPct val="0"/>
              </a:spcAft>
            </a:pPr>
            <a:r>
              <a:rPr lang="zh-CN" altLang="en-US" sz="1800" dirty="0">
                <a:solidFill>
                  <a:srgbClr val="AE6800"/>
                </a:solidFill>
                <a:latin typeface="微软雅黑" panose="020B0503020204020204" pitchFamily="34" charset="-122"/>
                <a:ea typeface="微软雅黑" panose="020B0503020204020204" pitchFamily="34" charset="-122"/>
              </a:rPr>
              <a:t>质量计划</a:t>
            </a:r>
            <a:endParaRPr lang="en-US" altLang="zh-CN" sz="1800" dirty="0">
              <a:solidFill>
                <a:srgbClr val="AE6800"/>
              </a:solidFill>
              <a:latin typeface="微软雅黑" panose="020B0503020204020204" pitchFamily="34" charset="-122"/>
              <a:ea typeface="微软雅黑" panose="020B0503020204020204" pitchFamily="34" charset="-122"/>
            </a:endParaRPr>
          </a:p>
        </p:txBody>
      </p:sp>
      <p:cxnSp>
        <p:nvCxnSpPr>
          <p:cNvPr id="84" name="直接箭头连接符 83"/>
          <p:cNvCxnSpPr>
            <a:stCxn id="83" idx="3"/>
          </p:cNvCxnSpPr>
          <p:nvPr/>
        </p:nvCxnSpPr>
        <p:spPr>
          <a:xfrm flipV="1">
            <a:off x="3454674" y="3498148"/>
            <a:ext cx="332806" cy="178"/>
          </a:xfrm>
          <a:prstGeom prst="straightConnector1">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85" name="Text Box 9"/>
          <p:cNvSpPr txBox="1">
            <a:spLocks noChangeArrowheads="1"/>
          </p:cNvSpPr>
          <p:nvPr/>
        </p:nvSpPr>
        <p:spPr bwMode="auto">
          <a:xfrm>
            <a:off x="3787480" y="3916820"/>
            <a:ext cx="7993622" cy="728116"/>
          </a:xfrm>
          <a:prstGeom prst="rect">
            <a:avLst/>
          </a:prstGeom>
        </p:spPr>
        <p:style>
          <a:lnRef idx="2">
            <a:schemeClr val="accent1"/>
          </a:lnRef>
          <a:fillRef idx="1">
            <a:schemeClr val="lt1"/>
          </a:fillRef>
          <a:effectRef idx="0">
            <a:schemeClr val="accent1"/>
          </a:effectRef>
          <a:fontRef idx="minor">
            <a:schemeClr val="dk1"/>
          </a:fontRef>
        </p:style>
        <p:txBody>
          <a:bodyPr vert="horz" wrap="none" anchor="b" anchorCtr="0"/>
          <a:lstStyle>
            <a:defPPr>
              <a:defRPr lang="zh-CN"/>
            </a:defPPr>
            <a:lvl1pPr marL="3175" indent="-3175" algn="ctr">
              <a:lnSpc>
                <a:spcPct val="80000"/>
              </a:lnSpc>
              <a:spcBef>
                <a:spcPct val="10000"/>
              </a:spcBef>
              <a:defRPr kumimoji="1" sz="1600" b="1" i="1">
                <a:solidFill>
                  <a:srgbClr val="0070C0"/>
                </a:solidFill>
                <a:latin typeface="Arial" panose="020B0604020202020204" pitchFamily="34" charset="0"/>
                <a:ea typeface="PMingLiU" pitchFamily="18" charset="-120"/>
              </a:defRPr>
            </a:lvl1pPr>
          </a:lstStyle>
          <a:p>
            <a:pPr algn="r" fontAlgn="base">
              <a:spcAft>
                <a:spcPct val="0"/>
              </a:spcAft>
            </a:pPr>
            <a:r>
              <a:rPr lang="zh-CN" altLang="en-US" dirty="0">
                <a:solidFill>
                  <a:srgbClr val="AE6800"/>
                </a:solidFill>
                <a:latin typeface="微软雅黑" panose="020B0503020204020204" pitchFamily="34" charset="-122"/>
                <a:ea typeface="微软雅黑" panose="020B0503020204020204" pitchFamily="34" charset="-122"/>
              </a:rPr>
              <a:t>质量保证</a:t>
            </a:r>
            <a:endParaRPr lang="en-US" altLang="zh-CN" dirty="0">
              <a:solidFill>
                <a:srgbClr val="AE6800"/>
              </a:solidFill>
              <a:latin typeface="微软雅黑" panose="020B0503020204020204" pitchFamily="34" charset="-122"/>
              <a:ea typeface="微软雅黑" panose="020B0503020204020204" pitchFamily="34" charset="-122"/>
            </a:endParaRPr>
          </a:p>
        </p:txBody>
      </p:sp>
      <p:sp>
        <p:nvSpPr>
          <p:cNvPr id="86" name="AutoShape 20"/>
          <p:cNvSpPr>
            <a:spLocks noChangeArrowheads="1"/>
          </p:cNvSpPr>
          <p:nvPr/>
        </p:nvSpPr>
        <p:spPr bwMode="gray">
          <a:xfrm>
            <a:off x="4546896" y="3983604"/>
            <a:ext cx="1141541" cy="237111"/>
          </a:xfrm>
          <a:prstGeom prst="roundRect">
            <a:avLst>
              <a:gd name="adj" fmla="val 50000"/>
            </a:avLst>
          </a:prstGeom>
          <a:solidFill>
            <a:srgbClr val="F89500"/>
          </a:solidFill>
        </p:spPr>
        <p:style>
          <a:lnRef idx="2">
            <a:schemeClr val="accent6"/>
          </a:lnRef>
          <a:fillRef idx="1">
            <a:schemeClr val="lt1"/>
          </a:fillRef>
          <a:effectRef idx="0">
            <a:schemeClr val="accent6"/>
          </a:effectRef>
          <a:fontRef idx="minor">
            <a:schemeClr val="dk1"/>
          </a:fontRef>
        </p:style>
        <p:txBody>
          <a:bodyPr wrap="none" anchor="ctr"/>
          <a:lstStyle/>
          <a:p>
            <a:pPr algn="ctr" eaLnBrk="0" fontAlgn="base" hangingPunct="0">
              <a:spcBef>
                <a:spcPct val="0"/>
              </a:spcBef>
              <a:spcAft>
                <a:spcPct val="0"/>
              </a:spcAft>
            </a:pPr>
            <a:r>
              <a:rPr lang="zh-CN" altLang="en-US"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过程审计</a:t>
            </a:r>
            <a:endParaRPr lang="en-US" altLang="zh-CN"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7" name="AutoShape 20"/>
          <p:cNvSpPr>
            <a:spLocks noChangeArrowheads="1"/>
          </p:cNvSpPr>
          <p:nvPr/>
        </p:nvSpPr>
        <p:spPr bwMode="gray">
          <a:xfrm>
            <a:off x="4808917" y="4291081"/>
            <a:ext cx="1759040" cy="270509"/>
          </a:xfrm>
          <a:prstGeom prst="roundRect">
            <a:avLst>
              <a:gd name="adj" fmla="val 50000"/>
            </a:avLst>
          </a:prstGeom>
          <a:solidFill>
            <a:srgbClr val="F89500"/>
          </a:solidFill>
        </p:spPr>
        <p:style>
          <a:lnRef idx="2">
            <a:schemeClr val="accent6"/>
          </a:lnRef>
          <a:fillRef idx="1">
            <a:schemeClr val="lt1"/>
          </a:fillRef>
          <a:effectRef idx="0">
            <a:schemeClr val="accent6"/>
          </a:effectRef>
          <a:fontRef idx="minor">
            <a:schemeClr val="dk1"/>
          </a:fontRef>
        </p:style>
        <p:txBody>
          <a:bodyPr wrap="none" anchor="ctr"/>
          <a:lstStyle/>
          <a:p>
            <a:pPr algn="ctr" eaLnBrk="0" fontAlgn="base" hangingPunct="0">
              <a:spcBef>
                <a:spcPct val="0"/>
              </a:spcBef>
              <a:spcAft>
                <a:spcPct val="0"/>
              </a:spcAft>
              <a:defRPr/>
            </a:pPr>
            <a:r>
              <a:rPr lang="zh-CN" altLang="en-US"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产品质量风险评估</a:t>
            </a:r>
            <a:endParaRPr lang="en-US" altLang="zh-CN"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 name="AutoShape 20"/>
          <p:cNvSpPr>
            <a:spLocks noChangeArrowheads="1"/>
          </p:cNvSpPr>
          <p:nvPr/>
        </p:nvSpPr>
        <p:spPr bwMode="gray">
          <a:xfrm>
            <a:off x="6346747" y="3983604"/>
            <a:ext cx="1141541" cy="237111"/>
          </a:xfrm>
          <a:prstGeom prst="roundRect">
            <a:avLst>
              <a:gd name="adj" fmla="val 50000"/>
            </a:avLst>
          </a:prstGeom>
          <a:solidFill>
            <a:srgbClr val="F89500"/>
          </a:solidFill>
        </p:spPr>
        <p:style>
          <a:lnRef idx="2">
            <a:schemeClr val="accent6"/>
          </a:lnRef>
          <a:fillRef idx="1">
            <a:schemeClr val="lt1"/>
          </a:fillRef>
          <a:effectRef idx="0">
            <a:schemeClr val="accent6"/>
          </a:effectRef>
          <a:fontRef idx="minor">
            <a:schemeClr val="dk1"/>
          </a:fontRef>
        </p:style>
        <p:txBody>
          <a:bodyPr wrap="none" anchor="ctr"/>
          <a:lstStyle/>
          <a:p>
            <a:pPr algn="ctr" eaLnBrk="0" fontAlgn="base" hangingPunct="0">
              <a:spcBef>
                <a:spcPct val="0"/>
              </a:spcBef>
              <a:spcAft>
                <a:spcPct val="0"/>
              </a:spcAft>
            </a:pPr>
            <a:r>
              <a:rPr lang="zh-CN" altLang="en-US"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基线审计</a:t>
            </a:r>
            <a:endParaRPr lang="en-US" altLang="zh-CN"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9" name="AutoShape 20"/>
          <p:cNvSpPr>
            <a:spLocks noChangeArrowheads="1"/>
          </p:cNvSpPr>
          <p:nvPr/>
        </p:nvSpPr>
        <p:spPr bwMode="gray">
          <a:xfrm>
            <a:off x="8372487" y="3983604"/>
            <a:ext cx="1141541" cy="237111"/>
          </a:xfrm>
          <a:prstGeom prst="roundRect">
            <a:avLst>
              <a:gd name="adj" fmla="val 50000"/>
            </a:avLst>
          </a:prstGeom>
          <a:solidFill>
            <a:srgbClr val="F89500"/>
          </a:solidFill>
        </p:spPr>
        <p:style>
          <a:lnRef idx="2">
            <a:schemeClr val="accent6"/>
          </a:lnRef>
          <a:fillRef idx="1">
            <a:schemeClr val="lt1"/>
          </a:fillRef>
          <a:effectRef idx="0">
            <a:schemeClr val="accent6"/>
          </a:effectRef>
          <a:fontRef idx="minor">
            <a:schemeClr val="dk1"/>
          </a:fontRef>
        </p:style>
        <p:txBody>
          <a:bodyPr wrap="none" anchor="ctr"/>
          <a:lstStyle/>
          <a:p>
            <a:pPr algn="ctr" eaLnBrk="0" fontAlgn="base" hangingPunct="0">
              <a:spcBef>
                <a:spcPct val="0"/>
              </a:spcBef>
              <a:spcAft>
                <a:spcPct val="0"/>
              </a:spcAft>
            </a:pPr>
            <a:r>
              <a:rPr lang="zh-CN" altLang="en-US"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过程和基线审计</a:t>
            </a:r>
            <a:endParaRPr lang="en-US" altLang="zh-CN"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0" name="AutoShape 20"/>
          <p:cNvSpPr>
            <a:spLocks noChangeArrowheads="1"/>
          </p:cNvSpPr>
          <p:nvPr/>
        </p:nvSpPr>
        <p:spPr bwMode="gray">
          <a:xfrm>
            <a:off x="7293431" y="4291081"/>
            <a:ext cx="1759040" cy="270509"/>
          </a:xfrm>
          <a:prstGeom prst="roundRect">
            <a:avLst>
              <a:gd name="adj" fmla="val 50000"/>
            </a:avLst>
          </a:prstGeom>
          <a:solidFill>
            <a:srgbClr val="F89500"/>
          </a:solidFill>
        </p:spPr>
        <p:style>
          <a:lnRef idx="2">
            <a:schemeClr val="accent6"/>
          </a:lnRef>
          <a:fillRef idx="1">
            <a:schemeClr val="lt1"/>
          </a:fillRef>
          <a:effectRef idx="0">
            <a:schemeClr val="accent6"/>
          </a:effectRef>
          <a:fontRef idx="minor">
            <a:schemeClr val="dk1"/>
          </a:fontRef>
        </p:style>
        <p:txBody>
          <a:bodyPr wrap="none" anchor="ctr"/>
          <a:lstStyle/>
          <a:p>
            <a:pPr algn="ctr">
              <a:defRPr/>
            </a:pPr>
            <a:r>
              <a:rPr lang="zh-CN" altLang="en-US"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产品质量风险评估</a:t>
            </a:r>
            <a:endParaRPr lang="en-US" altLang="zh-CN" sz="1400" i="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1" name="Text Box 9"/>
          <p:cNvSpPr txBox="1">
            <a:spLocks noChangeArrowheads="1"/>
          </p:cNvSpPr>
          <p:nvPr/>
        </p:nvSpPr>
        <p:spPr bwMode="auto">
          <a:xfrm>
            <a:off x="3787480" y="4635899"/>
            <a:ext cx="7993622" cy="872475"/>
          </a:xfrm>
          <a:prstGeom prst="rect">
            <a:avLst/>
          </a:prstGeom>
        </p:spPr>
        <p:style>
          <a:lnRef idx="2">
            <a:schemeClr val="accent1"/>
          </a:lnRef>
          <a:fillRef idx="1">
            <a:schemeClr val="lt1"/>
          </a:fillRef>
          <a:effectRef idx="0">
            <a:schemeClr val="accent1"/>
          </a:effectRef>
          <a:fontRef idx="minor">
            <a:schemeClr val="dk1"/>
          </a:fontRef>
        </p:style>
        <p:txBody>
          <a:bodyPr vert="horz" wrap="none" anchor="b" anchorCtr="0"/>
          <a:lstStyle>
            <a:defPPr>
              <a:defRPr lang="zh-CN"/>
            </a:defPPr>
            <a:lvl1pPr marL="3175" indent="-3175" algn="ctr">
              <a:lnSpc>
                <a:spcPct val="80000"/>
              </a:lnSpc>
              <a:spcBef>
                <a:spcPct val="10000"/>
              </a:spcBef>
              <a:defRPr kumimoji="1" sz="1600" b="1" i="1">
                <a:solidFill>
                  <a:srgbClr val="0070C0"/>
                </a:solidFill>
                <a:latin typeface="Arial" panose="020B0604020202020204" pitchFamily="34" charset="0"/>
                <a:ea typeface="PMingLiU" pitchFamily="18" charset="-120"/>
              </a:defRPr>
            </a:lvl1pPr>
          </a:lstStyle>
          <a:p>
            <a:pPr algn="r" fontAlgn="base">
              <a:spcAft>
                <a:spcPct val="0"/>
              </a:spcAft>
            </a:pPr>
            <a:r>
              <a:rPr lang="zh-CN" altLang="en-US" dirty="0">
                <a:solidFill>
                  <a:srgbClr val="AE6800"/>
                </a:solidFill>
                <a:latin typeface="微软雅黑" panose="020B0503020204020204" pitchFamily="34" charset="-122"/>
                <a:ea typeface="微软雅黑" panose="020B0503020204020204" pitchFamily="34" charset="-122"/>
              </a:rPr>
              <a:t>质量改进</a:t>
            </a:r>
            <a:endParaRPr lang="en-US" altLang="zh-CN" dirty="0">
              <a:solidFill>
                <a:srgbClr val="AE6800"/>
              </a:solidFill>
              <a:latin typeface="微软雅黑" panose="020B0503020204020204" pitchFamily="34" charset="-122"/>
              <a:ea typeface="微软雅黑" panose="020B0503020204020204" pitchFamily="34" charset="-122"/>
            </a:endParaRPr>
          </a:p>
        </p:txBody>
      </p:sp>
      <p:sp>
        <p:nvSpPr>
          <p:cNvPr id="92" name="矩形 91"/>
          <p:cNvSpPr/>
          <p:nvPr/>
        </p:nvSpPr>
        <p:spPr>
          <a:xfrm>
            <a:off x="558979" y="5017900"/>
            <a:ext cx="2100374" cy="445474"/>
          </a:xfrm>
          <a:prstGeom prst="rect">
            <a:avLst/>
          </a:prstGeom>
        </p:spPr>
        <p:style>
          <a:lnRef idx="2">
            <a:schemeClr val="accent1"/>
          </a:lnRef>
          <a:fillRef idx="1">
            <a:schemeClr val="lt1"/>
          </a:fillRef>
          <a:effectRef idx="0">
            <a:schemeClr val="accent1"/>
          </a:effectRef>
          <a:fontRef idx="minor">
            <a:schemeClr val="dk1"/>
          </a:fontRef>
        </p:style>
        <p:txBody>
          <a:bodyPr wrap="none" anchor="ctr"/>
          <a:lstStyle/>
          <a:p>
            <a:pPr marL="3175" indent="-3175" algn="ctr">
              <a:lnSpc>
                <a:spcPct val="80000"/>
              </a:lnSpc>
              <a:spcBef>
                <a:spcPct val="10000"/>
              </a:spcBef>
            </a:pPr>
            <a:r>
              <a:rPr kumimoji="1" lang="zh-CN" altLang="en-US" sz="1800" b="1" dirty="0">
                <a:solidFill>
                  <a:srgbClr val="AE6800"/>
                </a:solidFill>
                <a:latin typeface="微软雅黑" panose="020B0503020204020204" pitchFamily="34" charset="-122"/>
                <a:ea typeface="微软雅黑" panose="020B0503020204020204" pitchFamily="34" charset="-122"/>
              </a:rPr>
              <a:t>研发流程体系</a:t>
            </a:r>
            <a:endParaRPr kumimoji="1" lang="en-US" altLang="zh-CN" sz="1800" b="1" dirty="0">
              <a:solidFill>
                <a:srgbClr val="AE6800"/>
              </a:solidFill>
              <a:latin typeface="微软雅黑" panose="020B0503020204020204" pitchFamily="34" charset="-122"/>
              <a:ea typeface="微软雅黑" panose="020B0503020204020204" pitchFamily="34" charset="-122"/>
            </a:endParaRPr>
          </a:p>
        </p:txBody>
      </p:sp>
      <p:cxnSp>
        <p:nvCxnSpPr>
          <p:cNvPr id="93" name="肘形连接符 92"/>
          <p:cNvCxnSpPr>
            <a:stCxn id="92" idx="0"/>
            <a:endCxn id="83" idx="1"/>
          </p:cNvCxnSpPr>
          <p:nvPr/>
        </p:nvCxnSpPr>
        <p:spPr>
          <a:xfrm rot="5400000" flipH="1" flipV="1">
            <a:off x="1575156" y="3532336"/>
            <a:ext cx="1519574" cy="1451554"/>
          </a:xfrm>
          <a:prstGeom prst="bentConnector2">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91" idx="2"/>
            <a:endCxn id="92" idx="2"/>
          </p:cNvCxnSpPr>
          <p:nvPr/>
        </p:nvCxnSpPr>
        <p:spPr>
          <a:xfrm rot="5400000" flipH="1">
            <a:off x="4674229" y="2398312"/>
            <a:ext cx="45000" cy="6175125"/>
          </a:xfrm>
          <a:prstGeom prst="bentConnector3">
            <a:avLst>
              <a:gd name="adj1" fmla="val -1538313"/>
            </a:avLst>
          </a:prstGeom>
          <a:ln w="28575">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95" name="矩形 94"/>
          <p:cNvSpPr/>
          <p:nvPr/>
        </p:nvSpPr>
        <p:spPr>
          <a:xfrm>
            <a:off x="706232" y="3271139"/>
            <a:ext cx="646332" cy="369332"/>
          </a:xfrm>
          <a:prstGeom prst="rect">
            <a:avLst/>
          </a:prstGeom>
        </p:spPr>
        <p:txBody>
          <a:bodyPr wrap="none">
            <a:spAutoFit/>
          </a:bodyPr>
          <a:lstStyle/>
          <a:p>
            <a:pPr algn="ctr"/>
            <a:r>
              <a:rPr kumimoji="1" lang="zh-CN" altLang="en-US" sz="1800" b="1" i="1" dirty="0">
                <a:solidFill>
                  <a:srgbClr val="FF0000"/>
                </a:solidFill>
                <a:latin typeface="微软雅黑" panose="020B0503020204020204" pitchFamily="34" charset="-122"/>
                <a:ea typeface="微软雅黑" panose="020B0503020204020204" pitchFamily="34" charset="-122"/>
              </a:rPr>
              <a:t>适配</a:t>
            </a:r>
            <a:endParaRPr kumimoji="1" lang="zh-CN" altLang="en-US" sz="1800" b="1" i="1" dirty="0">
              <a:solidFill>
                <a:srgbClr val="FF0000"/>
              </a:solidFill>
              <a:latin typeface="微软雅黑" panose="020B0503020204020204" pitchFamily="34" charset="-122"/>
              <a:ea typeface="微软雅黑" panose="020B0503020204020204" pitchFamily="34" charset="-122"/>
            </a:endParaRPr>
          </a:p>
        </p:txBody>
      </p:sp>
      <p:sp>
        <p:nvSpPr>
          <p:cNvPr id="96" name="矩形 95"/>
          <p:cNvSpPr/>
          <p:nvPr/>
        </p:nvSpPr>
        <p:spPr>
          <a:xfrm>
            <a:off x="5236430" y="5885108"/>
            <a:ext cx="646331" cy="369332"/>
          </a:xfrm>
          <a:prstGeom prst="rect">
            <a:avLst/>
          </a:prstGeom>
        </p:spPr>
        <p:txBody>
          <a:bodyPr wrap="none">
            <a:spAutoFit/>
          </a:bodyPr>
          <a:lstStyle/>
          <a:p>
            <a:pPr algn="ctr"/>
            <a:r>
              <a:rPr kumimoji="1" lang="zh-CN" altLang="en-US" sz="1800" b="1" i="1" dirty="0">
                <a:solidFill>
                  <a:srgbClr val="FF0000"/>
                </a:solidFill>
                <a:latin typeface="微软雅黑" panose="020B0503020204020204" pitchFamily="34" charset="-122"/>
                <a:ea typeface="微软雅黑" panose="020B0503020204020204" pitchFamily="34" charset="-122"/>
              </a:rPr>
              <a:t>反馈</a:t>
            </a:r>
            <a:endParaRPr kumimoji="1" lang="zh-CN" altLang="en-US" sz="1800" b="1" i="1" dirty="0">
              <a:solidFill>
                <a:srgbClr val="FF0000"/>
              </a:solidFill>
              <a:latin typeface="微软雅黑" panose="020B0503020204020204" pitchFamily="34" charset="-122"/>
              <a:ea typeface="微软雅黑" panose="020B0503020204020204" pitchFamily="34" charset="-122"/>
            </a:endParaRPr>
          </a:p>
        </p:txBody>
      </p:sp>
      <p:sp>
        <p:nvSpPr>
          <p:cNvPr id="97" name="六边形 96"/>
          <p:cNvSpPr/>
          <p:nvPr/>
        </p:nvSpPr>
        <p:spPr bwMode="auto">
          <a:xfrm>
            <a:off x="4388662" y="4711477"/>
            <a:ext cx="1030269" cy="231059"/>
          </a:xfrm>
          <a:prstGeom prst="hexagon">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项目度量</a:t>
            </a:r>
            <a:endParaRPr lang="en-US" altLang="zh-CN"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8" name="六边形 97"/>
          <p:cNvSpPr/>
          <p:nvPr/>
        </p:nvSpPr>
        <p:spPr bwMode="auto">
          <a:xfrm>
            <a:off x="5718950" y="4711477"/>
            <a:ext cx="1030269" cy="231059"/>
          </a:xfrm>
          <a:prstGeom prst="hexagon">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项目度量</a:t>
            </a:r>
            <a:endParaRPr lang="en-US" altLang="zh-CN"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9" name="六边形 98"/>
          <p:cNvSpPr/>
          <p:nvPr/>
        </p:nvSpPr>
        <p:spPr bwMode="auto">
          <a:xfrm>
            <a:off x="6894929" y="4711477"/>
            <a:ext cx="1030269" cy="231059"/>
          </a:xfrm>
          <a:prstGeom prst="hexagon">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项目度量</a:t>
            </a:r>
            <a:endParaRPr lang="en-US" altLang="zh-CN"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0" name="六边形 99"/>
          <p:cNvSpPr/>
          <p:nvPr/>
        </p:nvSpPr>
        <p:spPr bwMode="auto">
          <a:xfrm>
            <a:off x="8234891" y="4711477"/>
            <a:ext cx="1030269" cy="231059"/>
          </a:xfrm>
          <a:prstGeom prst="hexagon">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项目度量</a:t>
            </a:r>
            <a:endParaRPr lang="en-US" altLang="zh-CN"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1" name="剪去对角的矩形 100"/>
          <p:cNvSpPr/>
          <p:nvPr/>
        </p:nvSpPr>
        <p:spPr bwMode="auto">
          <a:xfrm>
            <a:off x="9265160" y="4995725"/>
            <a:ext cx="2260305" cy="192447"/>
          </a:xfrm>
          <a:prstGeom prst="snip2DiagRect">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质量回溯</a:t>
            </a:r>
            <a:endPar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2" name="流程图: 库存数据 101"/>
          <p:cNvSpPr/>
          <p:nvPr/>
        </p:nvSpPr>
        <p:spPr bwMode="auto">
          <a:xfrm>
            <a:off x="8234891" y="4995725"/>
            <a:ext cx="921654" cy="205022"/>
          </a:xfrm>
          <a:prstGeom prst="flowChartOnlineStorage">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项目总结</a:t>
            </a:r>
            <a:endPar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3" name="流程图: 库存数据 102"/>
          <p:cNvSpPr/>
          <p:nvPr/>
        </p:nvSpPr>
        <p:spPr bwMode="auto">
          <a:xfrm>
            <a:off x="6170997" y="4995725"/>
            <a:ext cx="1016068" cy="232899"/>
          </a:xfrm>
          <a:prstGeom prst="flowChartOnlineStorage">
            <a:avLst/>
          </a:prstGeom>
          <a:solidFill>
            <a:srgbClr val="92D050"/>
          </a:solidFill>
          <a:ln w="19050" algn="ctr">
            <a:solidFill>
              <a:schemeClr val="bg1"/>
            </a:solidFill>
            <a:round/>
          </a:ln>
          <a:effectLst/>
        </p:spPr>
        <p:txBody>
          <a:bodyPr wrap="none" anchor="ctr"/>
          <a:lstStyle/>
          <a:p>
            <a:pPr algn="ctr" eaLnBrk="0" fontAlgn="base" hangingPunct="0">
              <a:spcBef>
                <a:spcPct val="0"/>
              </a:spcBef>
              <a:spcAft>
                <a:spcPct val="0"/>
              </a:spcAft>
            </a:pPr>
            <a:r>
              <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rPr>
              <a:t>阶段总结</a:t>
            </a:r>
            <a:endParaRPr lang="zh-CN" altLang="en-US" sz="1400" i="1" dirty="0">
              <a:solidFill>
                <a:srgbClr val="076EB9"/>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4" name="矩形 103"/>
          <p:cNvSpPr/>
          <p:nvPr/>
        </p:nvSpPr>
        <p:spPr>
          <a:xfrm>
            <a:off x="1703482" y="3279384"/>
            <a:ext cx="1386164" cy="1163395"/>
          </a:xfrm>
          <a:prstGeom prst="rect">
            <a:avLst/>
          </a:prstGeom>
          <a:noFill/>
          <a:ln w="9525">
            <a:noFill/>
            <a:miter lim="800000"/>
          </a:ln>
          <a:effectLst/>
        </p:spPr>
        <p:txBody>
          <a:bodyPr wrap="square" lIns="0" tIns="0" rIns="0" bIns="0">
            <a:spAutoFit/>
          </a:bodyPr>
          <a:lstStyle/>
          <a:p>
            <a:pPr fontAlgn="base">
              <a:spcBef>
                <a:spcPct val="10000"/>
              </a:spcBef>
              <a:spcAft>
                <a:spcPct val="0"/>
              </a:spcAft>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质量目标</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fontAlgn="base">
              <a:spcBef>
                <a:spcPct val="10000"/>
              </a:spcBef>
              <a:spcAft>
                <a:spcPct val="0"/>
              </a:spcAft>
              <a:buFont typeface="Arial" panose="020B0604020202020204" pitchFamily="34" charset="0"/>
              <a:buChar char="•"/>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质量要求</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fontAlgn="base">
              <a:spcBef>
                <a:spcPct val="10000"/>
              </a:spcBef>
              <a:spcAft>
                <a:spcPct val="0"/>
              </a:spcAft>
              <a:buFont typeface="Arial" panose="020B0604020202020204" pitchFamily="34" charset="0"/>
              <a:buChar char="•"/>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质量标准</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fontAlgn="base">
              <a:spcBef>
                <a:spcPct val="10000"/>
              </a:spcBef>
              <a:spcAft>
                <a:spcPct val="0"/>
              </a:spcAft>
              <a:buFont typeface="Arial" panose="020B0604020202020204" pitchFamily="34" charset="0"/>
              <a:buChar char="•"/>
            </a:pPr>
            <a:r>
              <a:rPr lang="zh-CN" altLang="en-US"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流程裁剪</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a:p>
            <a:pPr marL="171450" indent="-171450" fontAlgn="base">
              <a:spcBef>
                <a:spcPct val="10000"/>
              </a:spcBef>
              <a:spcAft>
                <a:spcPct val="0"/>
              </a:spcAft>
              <a:buFont typeface="Arial" panose="020B0604020202020204" pitchFamily="34" charset="0"/>
              <a:buChar char="•"/>
            </a:pPr>
            <a:r>
              <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400" i="1" dirty="0">
              <a:solidFill>
                <a:srgbClr val="7030A0"/>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3.2.1 </a:t>
            </a:r>
            <a:r>
              <a:rPr lang="zh-CN" altLang="en-US" sz="3200" b="1" dirty="0">
                <a:solidFill>
                  <a:schemeClr val="bg1"/>
                </a:solidFill>
                <a:latin typeface="微软雅黑" panose="020B0503020204020204" pitchFamily="34" charset="-122"/>
                <a:ea typeface="微软雅黑" panose="020B0503020204020204" pitchFamily="34" charset="-122"/>
              </a:rPr>
              <a:t>研发</a:t>
            </a:r>
            <a:r>
              <a:rPr lang="en-US" altLang="zh-CN" sz="3200" b="1" dirty="0">
                <a:solidFill>
                  <a:schemeClr val="bg1"/>
                </a:solidFill>
                <a:latin typeface="微软雅黑" panose="020B0503020204020204" pitchFamily="34" charset="-122"/>
                <a:ea typeface="微软雅黑" panose="020B0503020204020204" pitchFamily="34" charset="-122"/>
              </a:rPr>
              <a:t>QA</a:t>
            </a:r>
            <a:r>
              <a:rPr lang="zh-CN" altLang="en-US" sz="3200" b="1" dirty="0">
                <a:solidFill>
                  <a:schemeClr val="bg1"/>
                </a:solidFill>
                <a:latin typeface="微软雅黑" panose="020B0503020204020204" pitchFamily="34" charset="-122"/>
                <a:ea typeface="微软雅黑" panose="020B0503020204020204" pitchFamily="34" charset="-122"/>
              </a:rPr>
              <a:t>与项目团队的关系</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cxnSp>
        <p:nvCxnSpPr>
          <p:cNvPr id="105" name="直接箭头连接符 104"/>
          <p:cNvCxnSpPr/>
          <p:nvPr/>
        </p:nvCxnSpPr>
        <p:spPr bwMode="auto">
          <a:xfrm flipV="1">
            <a:off x="3017378" y="1484325"/>
            <a:ext cx="7127469" cy="11964"/>
          </a:xfrm>
          <a:prstGeom prst="straightConnector1">
            <a:avLst/>
          </a:prstGeom>
          <a:noFill/>
          <a:ln w="9525" cap="flat" cmpd="sng" algn="ctr">
            <a:solidFill>
              <a:schemeClr val="tx1"/>
            </a:solidFill>
            <a:prstDash val="solid"/>
            <a:round/>
            <a:headEnd type="none" w="med" len="med"/>
            <a:tailEnd type="arrow"/>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矩形 105"/>
          <p:cNvSpPr/>
          <p:nvPr/>
        </p:nvSpPr>
        <p:spPr>
          <a:xfrm>
            <a:off x="2676242" y="1165665"/>
            <a:ext cx="902811"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阶段</a:t>
            </a:r>
            <a:endParaRPr lang="en-US" altLang="zh-CN" sz="1200" kern="0" dirty="0">
              <a:latin typeface="Arial" panose="020B0604020202020204"/>
              <a:ea typeface="微软雅黑" panose="020B0503020204020204" pitchFamily="34" charset="-122"/>
            </a:endParaRPr>
          </a:p>
        </p:txBody>
      </p:sp>
      <p:sp>
        <p:nvSpPr>
          <p:cNvPr id="107" name="矩形 106"/>
          <p:cNvSpPr/>
          <p:nvPr/>
        </p:nvSpPr>
        <p:spPr>
          <a:xfrm>
            <a:off x="4295980" y="1588333"/>
            <a:ext cx="1086430"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技术评审</a:t>
            </a:r>
            <a:endParaRPr lang="en-US" altLang="zh-CN" sz="1200" kern="0" dirty="0">
              <a:latin typeface="Arial" panose="020B0604020202020204"/>
              <a:ea typeface="微软雅黑" panose="020B0503020204020204" pitchFamily="34" charset="-122"/>
            </a:endParaRPr>
          </a:p>
        </p:txBody>
      </p:sp>
      <p:cxnSp>
        <p:nvCxnSpPr>
          <p:cNvPr id="108" name="直接连接符 107"/>
          <p:cNvCxnSpPr/>
          <p:nvPr/>
        </p:nvCxnSpPr>
        <p:spPr bwMode="auto">
          <a:xfrm>
            <a:off x="1617158" y="1939995"/>
            <a:ext cx="8527689" cy="17594"/>
          </a:xfrm>
          <a:prstGeom prst="line">
            <a:avLst/>
          </a:prstGeom>
          <a:noFill/>
          <a:ln w="952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直接箭头连接符 108"/>
          <p:cNvCxnSpPr/>
          <p:nvPr/>
        </p:nvCxnSpPr>
        <p:spPr bwMode="auto">
          <a:xfrm>
            <a:off x="4360357" y="1561576"/>
            <a:ext cx="0" cy="5918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矩形 109"/>
          <p:cNvSpPr/>
          <p:nvPr/>
        </p:nvSpPr>
        <p:spPr>
          <a:xfrm>
            <a:off x="3896719" y="1973112"/>
            <a:ext cx="799528" cy="553998"/>
          </a:xfrm>
          <a:prstGeom prst="rect">
            <a:avLst/>
          </a:prstGeom>
          <a:ln>
            <a:solidFill>
              <a:schemeClr val="bg1"/>
            </a:solidFill>
          </a:ln>
        </p:spPr>
        <p:txBody>
          <a:bodyPr wrap="square">
            <a:spAutoFit/>
          </a:bodyPr>
          <a:lstStyle/>
          <a:p>
            <a:pPr algn="ctr"/>
            <a:r>
              <a:rPr lang="zh-CN" altLang="en-US" sz="1000" kern="0" dirty="0">
                <a:latin typeface="Arial" panose="020B0604020202020204"/>
                <a:ea typeface="微软雅黑" panose="020B0503020204020204" pitchFamily="34" charset="-122"/>
              </a:rPr>
              <a:t>制定计划阶段</a:t>
            </a:r>
            <a:r>
              <a:rPr lang="en-US" altLang="zh-CN" sz="1000" kern="0" dirty="0">
                <a:latin typeface="Arial" panose="020B0604020202020204"/>
                <a:ea typeface="微软雅黑" panose="020B0503020204020204" pitchFamily="34" charset="-122"/>
              </a:rPr>
              <a:t>3/4</a:t>
            </a:r>
            <a:r>
              <a:rPr lang="zh-CN" altLang="en-US" sz="1000" kern="0" dirty="0">
                <a:latin typeface="Arial" panose="020B0604020202020204"/>
                <a:ea typeface="微软雅黑" panose="020B0503020204020204" pitchFamily="34" charset="-122"/>
              </a:rPr>
              <a:t>计划</a:t>
            </a:r>
            <a:endParaRPr lang="en-US" altLang="zh-CN" sz="1000" kern="0" dirty="0">
              <a:latin typeface="Arial" panose="020B0604020202020204"/>
              <a:ea typeface="微软雅黑" panose="020B0503020204020204" pitchFamily="34" charset="-122"/>
            </a:endParaRPr>
          </a:p>
        </p:txBody>
      </p:sp>
      <p:sp>
        <p:nvSpPr>
          <p:cNvPr id="111" name="矩形 110"/>
          <p:cNvSpPr/>
          <p:nvPr/>
        </p:nvSpPr>
        <p:spPr>
          <a:xfrm>
            <a:off x="5055817" y="2635587"/>
            <a:ext cx="928078" cy="400110"/>
          </a:xfrm>
          <a:prstGeom prst="rect">
            <a:avLst/>
          </a:prstGeom>
          <a:ln>
            <a:solidFill>
              <a:schemeClr val="bg1"/>
            </a:solidFill>
          </a:ln>
        </p:spPr>
        <p:txBody>
          <a:bodyPr wrap="square">
            <a:spAutoFit/>
          </a:bodyPr>
          <a:lstStyle/>
          <a:p>
            <a:pPr algn="ctr"/>
            <a:r>
              <a:rPr lang="zh-CN" altLang="en-US" sz="1000" kern="0" dirty="0">
                <a:latin typeface="Arial" panose="020B0604020202020204"/>
                <a:ea typeface="微软雅黑" panose="020B0503020204020204" pitchFamily="34" charset="-122"/>
              </a:rPr>
              <a:t>制定</a:t>
            </a:r>
            <a:r>
              <a:rPr lang="en-US" altLang="zh-CN" sz="1000" kern="0" dirty="0">
                <a:latin typeface="Arial" panose="020B0604020202020204"/>
                <a:ea typeface="微软雅黑" panose="020B0503020204020204" pitchFamily="34" charset="-122"/>
              </a:rPr>
              <a:t>E2E 3/4</a:t>
            </a:r>
            <a:r>
              <a:rPr lang="zh-CN" altLang="en-US" sz="1000" kern="0" dirty="0">
                <a:latin typeface="Arial" panose="020B0604020202020204"/>
                <a:ea typeface="微软雅黑" panose="020B0503020204020204" pitchFamily="34" charset="-122"/>
              </a:rPr>
              <a:t>级计划</a:t>
            </a:r>
            <a:endParaRPr lang="en-US" altLang="zh-CN" sz="1000" kern="0" dirty="0">
              <a:latin typeface="Arial" panose="020B0604020202020204"/>
              <a:ea typeface="微软雅黑" panose="020B0503020204020204" pitchFamily="34" charset="-122"/>
            </a:endParaRPr>
          </a:p>
        </p:txBody>
      </p:sp>
      <p:cxnSp>
        <p:nvCxnSpPr>
          <p:cNvPr id="112" name="直接箭头连接符 111"/>
          <p:cNvCxnSpPr>
            <a:endCxn id="111" idx="0"/>
          </p:cNvCxnSpPr>
          <p:nvPr/>
        </p:nvCxnSpPr>
        <p:spPr bwMode="auto">
          <a:xfrm>
            <a:off x="5519856" y="1477251"/>
            <a:ext cx="0" cy="1158336"/>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矩形 112"/>
          <p:cNvSpPr/>
          <p:nvPr/>
        </p:nvSpPr>
        <p:spPr>
          <a:xfrm>
            <a:off x="3017378" y="3187519"/>
            <a:ext cx="723962" cy="263468"/>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项目启动</a:t>
            </a:r>
            <a:endParaRPr lang="en-US" altLang="zh-CN" sz="1000" kern="0" dirty="0">
              <a:latin typeface="Arial" panose="020B0604020202020204"/>
              <a:ea typeface="微软雅黑" panose="020B0503020204020204" pitchFamily="34" charset="-122"/>
            </a:endParaRPr>
          </a:p>
        </p:txBody>
      </p:sp>
      <p:cxnSp>
        <p:nvCxnSpPr>
          <p:cNvPr id="114" name="直接箭头连接符 113"/>
          <p:cNvCxnSpPr/>
          <p:nvPr/>
        </p:nvCxnSpPr>
        <p:spPr bwMode="auto">
          <a:xfrm>
            <a:off x="3381044" y="1581999"/>
            <a:ext cx="0" cy="59184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5" name="矩形 114"/>
          <p:cNvSpPr/>
          <p:nvPr/>
        </p:nvSpPr>
        <p:spPr>
          <a:xfrm>
            <a:off x="2917406" y="1993535"/>
            <a:ext cx="799528" cy="553998"/>
          </a:xfrm>
          <a:prstGeom prst="rect">
            <a:avLst/>
          </a:prstGeom>
          <a:ln>
            <a:solidFill>
              <a:schemeClr val="bg1"/>
            </a:solidFill>
          </a:ln>
        </p:spPr>
        <p:txBody>
          <a:bodyPr wrap="square">
            <a:spAutoFit/>
          </a:bodyPr>
          <a:lstStyle/>
          <a:p>
            <a:pPr algn="ctr"/>
            <a:r>
              <a:rPr lang="zh-CN" altLang="en-US" sz="1000" kern="0" dirty="0">
                <a:latin typeface="Arial" panose="020B0604020202020204"/>
                <a:ea typeface="微软雅黑" panose="020B0503020204020204" pitchFamily="34" charset="-122"/>
              </a:rPr>
              <a:t>制定概念阶段</a:t>
            </a:r>
            <a:r>
              <a:rPr lang="en-US" altLang="zh-CN" sz="1000" kern="0" dirty="0">
                <a:latin typeface="Arial" panose="020B0604020202020204"/>
                <a:ea typeface="微软雅黑" panose="020B0503020204020204" pitchFamily="34" charset="-122"/>
              </a:rPr>
              <a:t>3/4</a:t>
            </a:r>
            <a:r>
              <a:rPr lang="zh-CN" altLang="en-US" sz="1000" kern="0" dirty="0">
                <a:latin typeface="Arial" panose="020B0604020202020204"/>
                <a:ea typeface="微软雅黑" panose="020B0503020204020204" pitchFamily="34" charset="-122"/>
              </a:rPr>
              <a:t>计划</a:t>
            </a:r>
            <a:endParaRPr lang="en-US" altLang="zh-CN" sz="1000" kern="0" dirty="0">
              <a:latin typeface="Arial" panose="020B0604020202020204"/>
              <a:ea typeface="微软雅黑" panose="020B0503020204020204" pitchFamily="34" charset="-122"/>
            </a:endParaRPr>
          </a:p>
        </p:txBody>
      </p:sp>
      <p:cxnSp>
        <p:nvCxnSpPr>
          <p:cNvPr id="116" name="直接箭头连接符 115"/>
          <p:cNvCxnSpPr/>
          <p:nvPr/>
        </p:nvCxnSpPr>
        <p:spPr bwMode="auto">
          <a:xfrm>
            <a:off x="3743091" y="1657557"/>
            <a:ext cx="0" cy="1142192"/>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矩形 116"/>
          <p:cNvSpPr/>
          <p:nvPr/>
        </p:nvSpPr>
        <p:spPr>
          <a:xfrm>
            <a:off x="3279052" y="2635587"/>
            <a:ext cx="928078" cy="400110"/>
          </a:xfrm>
          <a:prstGeom prst="rect">
            <a:avLst/>
          </a:prstGeom>
          <a:ln>
            <a:solidFill>
              <a:schemeClr val="bg1"/>
            </a:solidFill>
          </a:ln>
        </p:spPr>
        <p:txBody>
          <a:bodyPr wrap="square">
            <a:spAutoFit/>
          </a:bodyPr>
          <a:lstStyle/>
          <a:p>
            <a:pPr algn="ctr"/>
            <a:r>
              <a:rPr lang="zh-CN" altLang="en-US" sz="1000" kern="0" dirty="0">
                <a:latin typeface="Arial" panose="020B0604020202020204"/>
                <a:ea typeface="微软雅黑" panose="020B0503020204020204" pitchFamily="34" charset="-122"/>
              </a:rPr>
              <a:t>制定</a:t>
            </a:r>
            <a:r>
              <a:rPr lang="en-US" altLang="zh-CN" sz="1000" kern="0" dirty="0">
                <a:latin typeface="Arial" panose="020B0604020202020204"/>
                <a:ea typeface="微软雅黑" panose="020B0503020204020204" pitchFamily="34" charset="-122"/>
              </a:rPr>
              <a:t>E2E 1/2</a:t>
            </a:r>
            <a:r>
              <a:rPr lang="zh-CN" altLang="en-US" sz="1000" kern="0" dirty="0">
                <a:latin typeface="Arial" panose="020B0604020202020204"/>
                <a:ea typeface="微软雅黑" panose="020B0503020204020204" pitchFamily="34" charset="-122"/>
              </a:rPr>
              <a:t>级计划</a:t>
            </a:r>
            <a:endParaRPr lang="en-US" altLang="zh-CN" sz="1000" kern="0" dirty="0">
              <a:latin typeface="Arial" panose="020B0604020202020204"/>
              <a:ea typeface="微软雅黑" panose="020B0503020204020204" pitchFamily="34" charset="-122"/>
            </a:endParaRPr>
          </a:p>
        </p:txBody>
      </p:sp>
      <p:cxnSp>
        <p:nvCxnSpPr>
          <p:cNvPr id="118" name="直接箭头连接符 117"/>
          <p:cNvCxnSpPr/>
          <p:nvPr/>
        </p:nvCxnSpPr>
        <p:spPr bwMode="auto">
          <a:xfrm>
            <a:off x="8989841" y="1698847"/>
            <a:ext cx="11003" cy="1158336"/>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矩形 118"/>
          <p:cNvSpPr/>
          <p:nvPr/>
        </p:nvSpPr>
        <p:spPr>
          <a:xfrm>
            <a:off x="8447957" y="2646120"/>
            <a:ext cx="1005523" cy="203488"/>
          </a:xfrm>
          <a:prstGeom prst="rect">
            <a:avLst/>
          </a:prstGeom>
          <a:ln>
            <a:solidFill>
              <a:schemeClr val="bg1"/>
            </a:solidFill>
          </a:ln>
        </p:spPr>
        <p:txBody>
          <a:bodyPr wrap="square">
            <a:spAutoFit/>
          </a:bodyPr>
          <a:lstStyle/>
          <a:p>
            <a:pPr algn="ctr"/>
            <a:r>
              <a:rPr lang="zh-CN" altLang="en-US" sz="1000" kern="0" dirty="0">
                <a:latin typeface="Arial" panose="020B0604020202020204"/>
                <a:ea typeface="微软雅黑" panose="020B0503020204020204" pitchFamily="34" charset="-122"/>
              </a:rPr>
              <a:t>项目经验总结</a:t>
            </a:r>
            <a:endParaRPr lang="en-US" altLang="zh-CN" sz="1000" kern="0" dirty="0">
              <a:latin typeface="Arial" panose="020B0604020202020204"/>
              <a:ea typeface="微软雅黑" panose="020B0503020204020204" pitchFamily="34" charset="-122"/>
            </a:endParaRPr>
          </a:p>
        </p:txBody>
      </p:sp>
      <p:cxnSp>
        <p:nvCxnSpPr>
          <p:cNvPr id="120" name="直接连接符 119"/>
          <p:cNvCxnSpPr/>
          <p:nvPr/>
        </p:nvCxnSpPr>
        <p:spPr bwMode="auto">
          <a:xfrm flipH="1" flipV="1">
            <a:off x="2518679" y="1284611"/>
            <a:ext cx="10460" cy="4678307"/>
          </a:xfrm>
          <a:prstGeom prst="line">
            <a:avLst/>
          </a:prstGeom>
          <a:noFill/>
          <a:ln w="952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1" name="矩形 120"/>
          <p:cNvSpPr/>
          <p:nvPr/>
        </p:nvSpPr>
        <p:spPr>
          <a:xfrm>
            <a:off x="3017378" y="3433624"/>
            <a:ext cx="2502478" cy="311363"/>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计划</a:t>
            </a:r>
            <a:endParaRPr lang="en-US" altLang="zh-CN" sz="1000" kern="0" dirty="0">
              <a:latin typeface="Arial" panose="020B0604020202020204"/>
              <a:ea typeface="微软雅黑" panose="020B0503020204020204" pitchFamily="34" charset="-122"/>
            </a:endParaRPr>
          </a:p>
        </p:txBody>
      </p:sp>
      <p:sp>
        <p:nvSpPr>
          <p:cNvPr id="122" name="矩形 121"/>
          <p:cNvSpPr/>
          <p:nvPr/>
        </p:nvSpPr>
        <p:spPr>
          <a:xfrm>
            <a:off x="5507376" y="3433624"/>
            <a:ext cx="4636117" cy="311363"/>
          </a:xfrm>
          <a:prstGeom prst="rect">
            <a:avLst/>
          </a:prstGeom>
          <a:ln>
            <a:solidFill>
              <a:schemeClr val="tx1"/>
            </a:solidFill>
          </a:ln>
        </p:spPr>
        <p:txBody>
          <a:bodyPr wrap="square" lIns="0" tIns="0" rIns="0" bIns="0" anchor="ctr" anchorCtr="0">
            <a:noAutofit/>
          </a:bodyPr>
          <a:lstStyle/>
          <a:p>
            <a:pPr algn="ctr"/>
            <a:r>
              <a:rPr lang="zh-CN" altLang="en-US" sz="1200" kern="0" dirty="0">
                <a:latin typeface="Arial" panose="020B0604020202020204"/>
                <a:ea typeface="微软雅黑" panose="020B0503020204020204" pitchFamily="34" charset="-122"/>
              </a:rPr>
              <a:t>控制</a:t>
            </a:r>
            <a:endParaRPr lang="en-US" altLang="zh-CN" sz="1200" kern="0" dirty="0">
              <a:latin typeface="Arial" panose="020B0604020202020204"/>
              <a:ea typeface="微软雅黑" panose="020B0503020204020204" pitchFamily="34" charset="-122"/>
            </a:endParaRPr>
          </a:p>
        </p:txBody>
      </p:sp>
      <p:sp>
        <p:nvSpPr>
          <p:cNvPr id="123" name="矩形 122"/>
          <p:cNvSpPr/>
          <p:nvPr/>
        </p:nvSpPr>
        <p:spPr>
          <a:xfrm>
            <a:off x="4932095" y="3187519"/>
            <a:ext cx="1175521" cy="234818"/>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阶段总结和阶段启动</a:t>
            </a:r>
            <a:endParaRPr lang="en-US" altLang="zh-CN" sz="1000" kern="0" dirty="0">
              <a:latin typeface="Arial" panose="020B0604020202020204"/>
              <a:ea typeface="微软雅黑" panose="020B0503020204020204" pitchFamily="34" charset="-122"/>
            </a:endParaRPr>
          </a:p>
        </p:txBody>
      </p:sp>
      <p:sp>
        <p:nvSpPr>
          <p:cNvPr id="124" name="矩形 123"/>
          <p:cNvSpPr/>
          <p:nvPr/>
        </p:nvSpPr>
        <p:spPr>
          <a:xfrm>
            <a:off x="8936730" y="3213879"/>
            <a:ext cx="1175521" cy="234818"/>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项目总结和结束</a:t>
            </a:r>
            <a:endParaRPr lang="en-US" altLang="zh-CN" sz="1000" kern="0" dirty="0">
              <a:latin typeface="Arial" panose="020B0604020202020204"/>
              <a:ea typeface="微软雅黑" panose="020B0503020204020204" pitchFamily="34" charset="-122"/>
            </a:endParaRPr>
          </a:p>
        </p:txBody>
      </p:sp>
      <p:sp>
        <p:nvSpPr>
          <p:cNvPr id="125" name="矩形 124"/>
          <p:cNvSpPr/>
          <p:nvPr/>
        </p:nvSpPr>
        <p:spPr>
          <a:xfrm>
            <a:off x="6599197" y="3187519"/>
            <a:ext cx="1175521" cy="234818"/>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阶段总结和阶段启动</a:t>
            </a:r>
            <a:endParaRPr lang="en-US" altLang="zh-CN" sz="1000" kern="0" dirty="0">
              <a:latin typeface="Arial" panose="020B0604020202020204"/>
              <a:ea typeface="微软雅黑" panose="020B0503020204020204" pitchFamily="34" charset="-122"/>
            </a:endParaRPr>
          </a:p>
        </p:txBody>
      </p:sp>
      <p:cxnSp>
        <p:nvCxnSpPr>
          <p:cNvPr id="126" name="直接箭头连接符 125"/>
          <p:cNvCxnSpPr/>
          <p:nvPr/>
        </p:nvCxnSpPr>
        <p:spPr bwMode="auto">
          <a:xfrm>
            <a:off x="9722678" y="1698847"/>
            <a:ext cx="0" cy="1158336"/>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7" name="矩形 126"/>
          <p:cNvSpPr/>
          <p:nvPr/>
        </p:nvSpPr>
        <p:spPr>
          <a:xfrm>
            <a:off x="9258239" y="2611875"/>
            <a:ext cx="928078" cy="246221"/>
          </a:xfrm>
          <a:prstGeom prst="rect">
            <a:avLst/>
          </a:prstGeom>
          <a:ln>
            <a:solidFill>
              <a:schemeClr val="bg1"/>
            </a:solidFill>
          </a:ln>
        </p:spPr>
        <p:txBody>
          <a:bodyPr wrap="square">
            <a:spAutoFit/>
          </a:bodyPr>
          <a:lstStyle/>
          <a:p>
            <a:pPr algn="ctr"/>
            <a:r>
              <a:rPr lang="zh-CN" altLang="en-US" sz="1000" kern="0" dirty="0">
                <a:latin typeface="Arial" panose="020B0604020202020204"/>
                <a:ea typeface="微软雅黑" panose="020B0503020204020204" pitchFamily="34" charset="-122"/>
              </a:rPr>
              <a:t>团队解散</a:t>
            </a:r>
            <a:endParaRPr lang="en-US" altLang="zh-CN" sz="1000" kern="0" dirty="0">
              <a:latin typeface="Arial" panose="020B0604020202020204"/>
              <a:ea typeface="微软雅黑" panose="020B0503020204020204" pitchFamily="34" charset="-122"/>
            </a:endParaRPr>
          </a:p>
        </p:txBody>
      </p:sp>
      <p:cxnSp>
        <p:nvCxnSpPr>
          <p:cNvPr id="128" name="直接箭头连接符 127"/>
          <p:cNvCxnSpPr/>
          <p:nvPr/>
        </p:nvCxnSpPr>
        <p:spPr bwMode="auto">
          <a:xfrm>
            <a:off x="3615486" y="2979497"/>
            <a:ext cx="523103" cy="472681"/>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直接箭头连接符 128"/>
          <p:cNvCxnSpPr>
            <a:endCxn id="121" idx="0"/>
          </p:cNvCxnSpPr>
          <p:nvPr/>
        </p:nvCxnSpPr>
        <p:spPr bwMode="auto">
          <a:xfrm>
            <a:off x="4235828" y="2781195"/>
            <a:ext cx="32789" cy="652429"/>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接箭头连接符 129"/>
          <p:cNvCxnSpPr>
            <a:endCxn id="123" idx="1"/>
          </p:cNvCxnSpPr>
          <p:nvPr/>
        </p:nvCxnSpPr>
        <p:spPr bwMode="auto">
          <a:xfrm>
            <a:off x="4557058" y="2423800"/>
            <a:ext cx="375037" cy="88112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直接箭头连接符 130"/>
          <p:cNvCxnSpPr/>
          <p:nvPr/>
        </p:nvCxnSpPr>
        <p:spPr bwMode="auto">
          <a:xfrm flipH="1">
            <a:off x="5055817" y="2954946"/>
            <a:ext cx="438174" cy="258933"/>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2" name="直接箭头连接符 131"/>
          <p:cNvCxnSpPr/>
          <p:nvPr/>
        </p:nvCxnSpPr>
        <p:spPr bwMode="auto">
          <a:xfrm>
            <a:off x="5899407" y="2993583"/>
            <a:ext cx="1189276" cy="209999"/>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直接箭头连接符 132"/>
          <p:cNvCxnSpPr/>
          <p:nvPr/>
        </p:nvCxnSpPr>
        <p:spPr bwMode="auto">
          <a:xfrm>
            <a:off x="9098326" y="2911483"/>
            <a:ext cx="264569" cy="30830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直接箭头连接符 133"/>
          <p:cNvCxnSpPr>
            <a:endCxn id="124" idx="0"/>
          </p:cNvCxnSpPr>
          <p:nvPr/>
        </p:nvCxnSpPr>
        <p:spPr bwMode="auto">
          <a:xfrm flipH="1">
            <a:off x="9524491" y="2821435"/>
            <a:ext cx="136700" cy="392444"/>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直接箭头连接符 134"/>
          <p:cNvCxnSpPr>
            <a:endCxn id="113" idx="0"/>
          </p:cNvCxnSpPr>
          <p:nvPr/>
        </p:nvCxnSpPr>
        <p:spPr bwMode="auto">
          <a:xfrm>
            <a:off x="3168410" y="2539548"/>
            <a:ext cx="210949" cy="647971"/>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矩形 135"/>
          <p:cNvSpPr/>
          <p:nvPr/>
        </p:nvSpPr>
        <p:spPr>
          <a:xfrm>
            <a:off x="3004898" y="3950194"/>
            <a:ext cx="1552160" cy="311363"/>
          </a:xfrm>
          <a:prstGeom prst="rect">
            <a:avLst/>
          </a:prstGeom>
          <a:ln>
            <a:solidFill>
              <a:schemeClr val="tx1"/>
            </a:solidFill>
          </a:ln>
        </p:spPr>
        <p:txBody>
          <a:bodyPr wrap="square" lIns="0" tIns="0" rIns="0" bIns="0" anchor="ctr" anchorCtr="0">
            <a:noAutofit/>
          </a:bodyPr>
          <a:lstStyle/>
          <a:p>
            <a:pPr algn="ctr"/>
            <a:r>
              <a:rPr lang="en-US" altLang="zh-CN" sz="1000" kern="0" dirty="0">
                <a:solidFill>
                  <a:srgbClr val="FF0000"/>
                </a:solidFill>
                <a:latin typeface="Arial" panose="020B0604020202020204"/>
                <a:ea typeface="微软雅黑" panose="020B0503020204020204" pitchFamily="34" charset="-122"/>
              </a:rPr>
              <a:t>E2E</a:t>
            </a:r>
            <a:r>
              <a:rPr lang="zh-CN" altLang="en-US" sz="1000" kern="0" dirty="0">
                <a:solidFill>
                  <a:srgbClr val="FF0000"/>
                </a:solidFill>
                <a:latin typeface="Arial" panose="020B0604020202020204"/>
                <a:ea typeface="微软雅黑" panose="020B0503020204020204" pitchFamily="34" charset="-122"/>
              </a:rPr>
              <a:t>质量策划</a:t>
            </a:r>
            <a:endParaRPr lang="en-US" altLang="zh-CN" sz="1000" kern="0" dirty="0">
              <a:solidFill>
                <a:srgbClr val="FF0000"/>
              </a:solidFill>
              <a:latin typeface="Arial" panose="020B0604020202020204"/>
              <a:ea typeface="微软雅黑" panose="020B0503020204020204" pitchFamily="34" charset="-122"/>
            </a:endParaRPr>
          </a:p>
        </p:txBody>
      </p:sp>
      <p:sp>
        <p:nvSpPr>
          <p:cNvPr id="137" name="矩形 136"/>
          <p:cNvSpPr/>
          <p:nvPr/>
        </p:nvSpPr>
        <p:spPr>
          <a:xfrm>
            <a:off x="4799608" y="3937058"/>
            <a:ext cx="1552160" cy="311363"/>
          </a:xfrm>
          <a:prstGeom prst="rect">
            <a:avLst/>
          </a:prstGeom>
          <a:ln>
            <a:solidFill>
              <a:schemeClr val="tx1"/>
            </a:solidFill>
            <a:prstDash val="dash"/>
          </a:ln>
        </p:spPr>
        <p:txBody>
          <a:bodyPr wrap="square" lIns="0" tIns="0" rIns="0" bIns="0" anchor="ctr" anchorCtr="0">
            <a:noAutofit/>
          </a:bodyPr>
          <a:lstStyle/>
          <a:p>
            <a:pPr algn="ctr"/>
            <a:r>
              <a:rPr lang="zh-CN" altLang="en-US" sz="1000" kern="0" dirty="0">
                <a:solidFill>
                  <a:srgbClr val="FF0000"/>
                </a:solidFill>
                <a:latin typeface="Arial" panose="020B0604020202020204"/>
                <a:ea typeface="微软雅黑" panose="020B0503020204020204" pitchFamily="34" charset="-122"/>
              </a:rPr>
              <a:t>阶段质量策划</a:t>
            </a:r>
            <a:endParaRPr lang="en-US" altLang="zh-CN" sz="1000" kern="0" dirty="0">
              <a:solidFill>
                <a:srgbClr val="FF0000"/>
              </a:solidFill>
              <a:latin typeface="Arial" panose="020B0604020202020204"/>
              <a:ea typeface="微软雅黑" panose="020B0503020204020204" pitchFamily="34" charset="-122"/>
            </a:endParaRPr>
          </a:p>
        </p:txBody>
      </p:sp>
      <p:sp>
        <p:nvSpPr>
          <p:cNvPr id="138" name="矩形 137"/>
          <p:cNvSpPr/>
          <p:nvPr/>
        </p:nvSpPr>
        <p:spPr>
          <a:xfrm>
            <a:off x="6940341" y="3927996"/>
            <a:ext cx="1552160" cy="311363"/>
          </a:xfrm>
          <a:prstGeom prst="rect">
            <a:avLst/>
          </a:prstGeom>
          <a:ln>
            <a:solidFill>
              <a:schemeClr val="tx1"/>
            </a:solidFill>
            <a:prstDash val="dash"/>
          </a:ln>
        </p:spPr>
        <p:txBody>
          <a:bodyPr wrap="square" lIns="0" tIns="0" rIns="0" bIns="0" anchor="ctr" anchorCtr="0">
            <a:noAutofit/>
          </a:bodyPr>
          <a:lstStyle/>
          <a:p>
            <a:pPr algn="ctr"/>
            <a:r>
              <a:rPr lang="zh-CN" altLang="en-US" sz="1000" kern="0" dirty="0">
                <a:solidFill>
                  <a:srgbClr val="FF0000"/>
                </a:solidFill>
                <a:latin typeface="Arial" panose="020B0604020202020204"/>
                <a:ea typeface="微软雅黑" panose="020B0503020204020204" pitchFamily="34" charset="-122"/>
              </a:rPr>
              <a:t>阶段质量策划</a:t>
            </a:r>
            <a:endParaRPr lang="en-US" altLang="zh-CN" sz="1000" kern="0" dirty="0">
              <a:solidFill>
                <a:srgbClr val="FF0000"/>
              </a:solidFill>
              <a:latin typeface="Arial" panose="020B0604020202020204"/>
              <a:ea typeface="微软雅黑" panose="020B0503020204020204" pitchFamily="34" charset="-122"/>
            </a:endParaRPr>
          </a:p>
        </p:txBody>
      </p:sp>
      <p:cxnSp>
        <p:nvCxnSpPr>
          <p:cNvPr id="139" name="直接箭头连接符 138"/>
          <p:cNvCxnSpPr/>
          <p:nvPr/>
        </p:nvCxnSpPr>
        <p:spPr bwMode="auto">
          <a:xfrm flipV="1">
            <a:off x="3493337" y="3797469"/>
            <a:ext cx="403382" cy="18384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接箭头连接符 139"/>
          <p:cNvCxnSpPr/>
          <p:nvPr/>
        </p:nvCxnSpPr>
        <p:spPr bwMode="auto">
          <a:xfrm flipV="1">
            <a:off x="5359928" y="3468094"/>
            <a:ext cx="43202" cy="464491"/>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接箭头连接符 140"/>
          <p:cNvCxnSpPr/>
          <p:nvPr/>
        </p:nvCxnSpPr>
        <p:spPr bwMode="auto">
          <a:xfrm flipH="1" flipV="1">
            <a:off x="4590186" y="4306168"/>
            <a:ext cx="341909" cy="181194"/>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直接箭头连接符 141"/>
          <p:cNvCxnSpPr/>
          <p:nvPr/>
        </p:nvCxnSpPr>
        <p:spPr bwMode="auto">
          <a:xfrm flipH="1" flipV="1">
            <a:off x="6351768" y="4170014"/>
            <a:ext cx="142277" cy="308286"/>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接箭头连接符 142"/>
          <p:cNvCxnSpPr/>
          <p:nvPr/>
        </p:nvCxnSpPr>
        <p:spPr bwMode="auto">
          <a:xfrm flipV="1">
            <a:off x="7357912" y="4306169"/>
            <a:ext cx="242768" cy="180430"/>
          </a:xfrm>
          <a:prstGeom prst="straightConnector1">
            <a:avLst/>
          </a:prstGeom>
          <a:noFill/>
          <a:ln w="9525" cap="flat" cmpd="sng" algn="ctr">
            <a:solidFill>
              <a:schemeClr val="tx1"/>
            </a:solidFill>
            <a:prstDash val="solid"/>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44" name="组合 143"/>
          <p:cNvGrpSpPr/>
          <p:nvPr/>
        </p:nvGrpSpPr>
        <p:grpSpPr>
          <a:xfrm>
            <a:off x="3168411" y="4414349"/>
            <a:ext cx="6089828" cy="1759439"/>
            <a:chOff x="3168411" y="4414349"/>
            <a:chExt cx="6943840" cy="1759439"/>
          </a:xfrm>
        </p:grpSpPr>
        <p:sp>
          <p:nvSpPr>
            <p:cNvPr id="145" name="矩形 144"/>
            <p:cNvSpPr/>
            <p:nvPr/>
          </p:nvSpPr>
          <p:spPr>
            <a:xfrm>
              <a:off x="3493337" y="4478300"/>
              <a:ext cx="6392058" cy="311363"/>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关键工程活动质量管控计划和实施（审核）</a:t>
              </a:r>
              <a:endParaRPr lang="en-US" altLang="zh-CN" sz="1000" kern="0" dirty="0">
                <a:latin typeface="Arial" panose="020B0604020202020204"/>
                <a:ea typeface="微软雅黑" panose="020B0503020204020204" pitchFamily="34" charset="-122"/>
              </a:endParaRPr>
            </a:p>
          </p:txBody>
        </p:sp>
        <p:sp>
          <p:nvSpPr>
            <p:cNvPr id="146" name="矩形 145"/>
            <p:cNvSpPr/>
            <p:nvPr/>
          </p:nvSpPr>
          <p:spPr>
            <a:xfrm>
              <a:off x="3493337" y="5306182"/>
              <a:ext cx="6392058" cy="311363"/>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流程引导和审计</a:t>
              </a:r>
              <a:endParaRPr lang="en-US" altLang="zh-CN" sz="1000" kern="0" dirty="0">
                <a:latin typeface="Arial" panose="020B0604020202020204"/>
                <a:ea typeface="微软雅黑" panose="020B0503020204020204" pitchFamily="34" charset="-122"/>
              </a:endParaRPr>
            </a:p>
          </p:txBody>
        </p:sp>
        <p:sp>
          <p:nvSpPr>
            <p:cNvPr id="147" name="矩形 146"/>
            <p:cNvSpPr/>
            <p:nvPr/>
          </p:nvSpPr>
          <p:spPr>
            <a:xfrm>
              <a:off x="3493337" y="5724287"/>
              <a:ext cx="6392058" cy="311363"/>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定期质量报告及质量改进</a:t>
              </a:r>
              <a:endParaRPr lang="en-US" altLang="zh-CN" sz="1000" kern="0" dirty="0">
                <a:latin typeface="Arial" panose="020B0604020202020204"/>
                <a:ea typeface="微软雅黑" panose="020B0503020204020204" pitchFamily="34" charset="-122"/>
              </a:endParaRPr>
            </a:p>
          </p:txBody>
        </p:sp>
        <p:sp>
          <p:nvSpPr>
            <p:cNvPr id="148" name="矩形 147"/>
            <p:cNvSpPr/>
            <p:nvPr/>
          </p:nvSpPr>
          <p:spPr>
            <a:xfrm>
              <a:off x="3493337" y="4902522"/>
              <a:ext cx="6392058" cy="311363"/>
            </a:xfrm>
            <a:prstGeom prst="rect">
              <a:avLst/>
            </a:prstGeom>
            <a:ln>
              <a:solidFill>
                <a:schemeClr val="tx1"/>
              </a:solidFill>
            </a:ln>
          </p:spPr>
          <p:txBody>
            <a:bodyPr wrap="square" lIns="0" tIns="0" rIns="0" bIns="0" anchor="ctr" anchorCtr="0">
              <a:noAutofit/>
            </a:bodyPr>
            <a:lstStyle/>
            <a:p>
              <a:pPr algn="ctr"/>
              <a:r>
                <a:rPr lang="en-US" altLang="zh-CN" sz="1000" kern="0" dirty="0">
                  <a:latin typeface="Arial" panose="020B0604020202020204"/>
                  <a:ea typeface="微软雅黑" panose="020B0503020204020204" pitchFamily="34" charset="-122"/>
                </a:rPr>
                <a:t>TR</a:t>
              </a:r>
              <a:r>
                <a:rPr lang="zh-CN" altLang="en-US" sz="1000" kern="0" dirty="0">
                  <a:latin typeface="Arial" panose="020B0604020202020204"/>
                  <a:ea typeface="微软雅黑" panose="020B0503020204020204" pitchFamily="34" charset="-122"/>
                </a:rPr>
                <a:t>质量评估计划和实施</a:t>
              </a:r>
              <a:endParaRPr lang="en-US" altLang="zh-CN" sz="1000" kern="0" dirty="0">
                <a:latin typeface="Arial" panose="020B0604020202020204"/>
                <a:ea typeface="微软雅黑" panose="020B0503020204020204" pitchFamily="34" charset="-122"/>
              </a:endParaRPr>
            </a:p>
          </p:txBody>
        </p:sp>
        <p:sp>
          <p:nvSpPr>
            <p:cNvPr id="149" name="矩形 148"/>
            <p:cNvSpPr/>
            <p:nvPr/>
          </p:nvSpPr>
          <p:spPr>
            <a:xfrm>
              <a:off x="3168411" y="4414349"/>
              <a:ext cx="6943840" cy="1759439"/>
            </a:xfrm>
            <a:prstGeom prst="rect">
              <a:avLst/>
            </a:prstGeom>
            <a:ln>
              <a:solidFill>
                <a:schemeClr val="tx1"/>
              </a:solidFill>
            </a:ln>
          </p:spPr>
          <p:txBody>
            <a:bodyPr wrap="square" lIns="72000" tIns="0" rIns="0" bIns="0" anchor="ctr" anchorCtr="0">
              <a:noAutofit/>
            </a:bodyPr>
            <a:lstStyle/>
            <a:p>
              <a:r>
                <a:rPr lang="zh-CN" altLang="en-US" sz="1000" kern="0" dirty="0">
                  <a:latin typeface="Arial" panose="020B0604020202020204"/>
                  <a:ea typeface="微软雅黑" panose="020B0503020204020204" pitchFamily="34" charset="-122"/>
                </a:rPr>
                <a:t>质</a:t>
              </a:r>
              <a:endParaRPr lang="en-US" altLang="zh-CN" sz="1000" kern="0" dirty="0">
                <a:latin typeface="Arial" panose="020B0604020202020204"/>
                <a:ea typeface="微软雅黑" panose="020B0503020204020204" pitchFamily="34" charset="-122"/>
              </a:endParaRPr>
            </a:p>
            <a:p>
              <a:r>
                <a:rPr lang="zh-CN" altLang="en-US" sz="1000" kern="0" dirty="0">
                  <a:latin typeface="Arial" panose="020B0604020202020204"/>
                  <a:ea typeface="微软雅黑" panose="020B0503020204020204" pitchFamily="34" charset="-122"/>
                </a:rPr>
                <a:t>量</a:t>
              </a:r>
              <a:endParaRPr lang="en-US" altLang="zh-CN" sz="1000" kern="0" dirty="0">
                <a:latin typeface="Arial" panose="020B0604020202020204"/>
                <a:ea typeface="微软雅黑" panose="020B0503020204020204" pitchFamily="34" charset="-122"/>
              </a:endParaRPr>
            </a:p>
            <a:p>
              <a:r>
                <a:rPr lang="zh-CN" altLang="en-US" sz="1000" kern="0" dirty="0">
                  <a:latin typeface="Arial" panose="020B0604020202020204"/>
                  <a:ea typeface="微软雅黑" panose="020B0503020204020204" pitchFamily="34" charset="-122"/>
                </a:rPr>
                <a:t>保</a:t>
              </a:r>
              <a:endParaRPr lang="en-US" altLang="zh-CN" sz="1000" kern="0" dirty="0">
                <a:latin typeface="Arial" panose="020B0604020202020204"/>
                <a:ea typeface="微软雅黑" panose="020B0503020204020204" pitchFamily="34" charset="-122"/>
              </a:endParaRPr>
            </a:p>
            <a:p>
              <a:r>
                <a:rPr lang="zh-CN" altLang="en-US" sz="1000" kern="0" dirty="0">
                  <a:latin typeface="Arial" panose="020B0604020202020204"/>
                  <a:ea typeface="微软雅黑" panose="020B0503020204020204" pitchFamily="34" charset="-122"/>
                </a:rPr>
                <a:t>证</a:t>
              </a:r>
              <a:endParaRPr lang="en-US" altLang="zh-CN" sz="1000" kern="0" dirty="0">
                <a:latin typeface="Arial" panose="020B0604020202020204"/>
                <a:ea typeface="微软雅黑" panose="020B0503020204020204" pitchFamily="34" charset="-122"/>
              </a:endParaRPr>
            </a:p>
            <a:p>
              <a:r>
                <a:rPr lang="zh-CN" altLang="en-US" sz="1000" kern="0" dirty="0">
                  <a:latin typeface="Arial" panose="020B0604020202020204"/>
                  <a:ea typeface="微软雅黑" panose="020B0503020204020204" pitchFamily="34" charset="-122"/>
                </a:rPr>
                <a:t>与</a:t>
              </a:r>
              <a:endParaRPr lang="en-US" altLang="zh-CN" sz="1000" kern="0" dirty="0">
                <a:latin typeface="Arial" panose="020B0604020202020204"/>
                <a:ea typeface="微软雅黑" panose="020B0503020204020204" pitchFamily="34" charset="-122"/>
              </a:endParaRPr>
            </a:p>
            <a:p>
              <a:r>
                <a:rPr lang="zh-CN" altLang="en-US" sz="1000" kern="0" dirty="0">
                  <a:latin typeface="Arial" panose="020B0604020202020204"/>
                  <a:ea typeface="微软雅黑" panose="020B0503020204020204" pitchFamily="34" charset="-122"/>
                </a:rPr>
                <a:t>改</a:t>
              </a:r>
              <a:endParaRPr lang="en-US" altLang="zh-CN" sz="1000" kern="0" dirty="0">
                <a:latin typeface="Arial" panose="020B0604020202020204"/>
                <a:ea typeface="微软雅黑" panose="020B0503020204020204" pitchFamily="34" charset="-122"/>
              </a:endParaRPr>
            </a:p>
            <a:p>
              <a:r>
                <a:rPr lang="zh-CN" altLang="en-US" sz="1000" kern="0" dirty="0">
                  <a:latin typeface="Arial" panose="020B0604020202020204"/>
                  <a:ea typeface="微软雅黑" panose="020B0503020204020204" pitchFamily="34" charset="-122"/>
                </a:rPr>
                <a:t>进</a:t>
              </a:r>
              <a:endParaRPr lang="en-US" altLang="zh-CN" sz="1000" kern="0" dirty="0">
                <a:latin typeface="Arial" panose="020B0604020202020204"/>
                <a:ea typeface="微软雅黑" panose="020B0503020204020204" pitchFamily="34" charset="-122"/>
              </a:endParaRPr>
            </a:p>
          </p:txBody>
        </p:sp>
      </p:grpSp>
      <p:sp>
        <p:nvSpPr>
          <p:cNvPr id="150" name="矩形 149"/>
          <p:cNvSpPr/>
          <p:nvPr/>
        </p:nvSpPr>
        <p:spPr>
          <a:xfrm>
            <a:off x="1550908" y="2908138"/>
            <a:ext cx="928078" cy="276999"/>
          </a:xfrm>
          <a:prstGeom prst="rect">
            <a:avLst/>
          </a:prstGeom>
          <a:ln>
            <a:solidFill>
              <a:schemeClr val="bg1"/>
            </a:solidFill>
          </a:ln>
        </p:spPr>
        <p:txBody>
          <a:bodyPr wrap="square">
            <a:spAutoFit/>
          </a:bodyPr>
          <a:lstStyle/>
          <a:p>
            <a:pPr algn="ctr"/>
            <a:r>
              <a:rPr lang="zh-CN" altLang="en-US" sz="1200" kern="0" dirty="0">
                <a:latin typeface="Arial" panose="020B0604020202020204"/>
                <a:ea typeface="微软雅黑" panose="020B0503020204020204" pitchFamily="34" charset="-122"/>
              </a:rPr>
              <a:t>项目团队</a:t>
            </a:r>
            <a:endParaRPr lang="en-US" altLang="zh-CN" sz="1200" kern="0" dirty="0">
              <a:latin typeface="Arial" panose="020B0604020202020204"/>
              <a:ea typeface="微软雅黑" panose="020B0503020204020204" pitchFamily="34" charset="-122"/>
            </a:endParaRPr>
          </a:p>
        </p:txBody>
      </p:sp>
      <p:sp>
        <p:nvSpPr>
          <p:cNvPr id="151" name="矩形 150"/>
          <p:cNvSpPr/>
          <p:nvPr/>
        </p:nvSpPr>
        <p:spPr>
          <a:xfrm>
            <a:off x="1537996" y="4749899"/>
            <a:ext cx="928078" cy="276999"/>
          </a:xfrm>
          <a:prstGeom prst="rect">
            <a:avLst/>
          </a:prstGeom>
          <a:ln>
            <a:solidFill>
              <a:schemeClr val="bg1"/>
            </a:solidFill>
          </a:ln>
        </p:spPr>
        <p:txBody>
          <a:bodyPr wrap="square">
            <a:spAutoFit/>
          </a:bodyPr>
          <a:lstStyle/>
          <a:p>
            <a:pPr algn="ctr"/>
            <a:r>
              <a:rPr lang="zh-CN" altLang="en-US" sz="1200" kern="0" dirty="0">
                <a:latin typeface="Arial" panose="020B0604020202020204"/>
                <a:ea typeface="微软雅黑" panose="020B0503020204020204" pitchFamily="34" charset="-122"/>
              </a:rPr>
              <a:t>研发</a:t>
            </a:r>
            <a:r>
              <a:rPr lang="en-US" altLang="zh-CN" sz="1200" kern="0" dirty="0">
                <a:latin typeface="Arial" panose="020B0604020202020204"/>
                <a:ea typeface="微软雅黑" panose="020B0503020204020204" pitchFamily="34" charset="-122"/>
              </a:rPr>
              <a:t>QA</a:t>
            </a:r>
            <a:endParaRPr lang="en-US" altLang="zh-CN" sz="1200" kern="0" dirty="0">
              <a:latin typeface="Arial" panose="020B0604020202020204"/>
              <a:ea typeface="微软雅黑" panose="020B0503020204020204" pitchFamily="34" charset="-122"/>
            </a:endParaRPr>
          </a:p>
        </p:txBody>
      </p:sp>
      <p:cxnSp>
        <p:nvCxnSpPr>
          <p:cNvPr id="152" name="直接箭头连接符 151"/>
          <p:cNvCxnSpPr/>
          <p:nvPr/>
        </p:nvCxnSpPr>
        <p:spPr bwMode="auto">
          <a:xfrm flipH="1" flipV="1">
            <a:off x="8913349" y="3810988"/>
            <a:ext cx="37910" cy="557213"/>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直接箭头连接符 152"/>
          <p:cNvCxnSpPr/>
          <p:nvPr/>
        </p:nvCxnSpPr>
        <p:spPr bwMode="auto">
          <a:xfrm flipV="1">
            <a:off x="7201710" y="3478208"/>
            <a:ext cx="43202" cy="464491"/>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直接箭头连接符 153"/>
          <p:cNvCxnSpPr/>
          <p:nvPr/>
        </p:nvCxnSpPr>
        <p:spPr bwMode="auto">
          <a:xfrm flipV="1">
            <a:off x="9524490" y="3488955"/>
            <a:ext cx="0" cy="897048"/>
          </a:xfrm>
          <a:prstGeom prst="straightConnector1">
            <a:avLst/>
          </a:prstGeom>
          <a:noFill/>
          <a:ln w="9525" cap="flat" cmpd="sng" algn="ctr">
            <a:solidFill>
              <a:schemeClr val="tx1"/>
            </a:solidFill>
            <a:prstDash val="solid"/>
            <a:round/>
            <a:headEnd type="none" w="med" len="med"/>
            <a:tailEnd type="triangle"/>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5" name="矩形 154"/>
          <p:cNvSpPr/>
          <p:nvPr/>
        </p:nvSpPr>
        <p:spPr>
          <a:xfrm>
            <a:off x="9317673" y="4385100"/>
            <a:ext cx="708824" cy="1781017"/>
          </a:xfrm>
          <a:prstGeom prst="rect">
            <a:avLst/>
          </a:prstGeom>
          <a:ln>
            <a:solidFill>
              <a:schemeClr val="tx1"/>
            </a:solidFill>
          </a:ln>
        </p:spPr>
        <p:txBody>
          <a:bodyPr wrap="square" lIns="0" tIns="0" rIns="0" bIns="0" anchor="ctr" anchorCtr="0">
            <a:noAutofit/>
          </a:bodyPr>
          <a:lstStyle/>
          <a:p>
            <a:pPr algn="ctr"/>
            <a:r>
              <a:rPr lang="zh-CN" altLang="en-US" sz="1000" kern="0" dirty="0">
                <a:latin typeface="Arial" panose="020B0604020202020204"/>
                <a:ea typeface="微软雅黑" panose="020B0503020204020204" pitchFamily="34" charset="-122"/>
              </a:rPr>
              <a:t>项目过程改进分析总结</a:t>
            </a:r>
            <a:endParaRPr lang="en-US" altLang="zh-CN" sz="1000" kern="0" dirty="0">
              <a:latin typeface="Arial" panose="020B0604020202020204"/>
              <a:ea typeface="微软雅黑" panose="020B0503020204020204" pitchFamily="34" charset="-122"/>
            </a:endParaRPr>
          </a:p>
        </p:txBody>
      </p:sp>
      <p:cxnSp>
        <p:nvCxnSpPr>
          <p:cNvPr id="156" name="直接连接符 155"/>
          <p:cNvCxnSpPr/>
          <p:nvPr/>
        </p:nvCxnSpPr>
        <p:spPr bwMode="auto">
          <a:xfrm>
            <a:off x="2541905" y="3602816"/>
            <a:ext cx="8527689" cy="17594"/>
          </a:xfrm>
          <a:prstGeom prst="line">
            <a:avLst/>
          </a:prstGeom>
          <a:noFill/>
          <a:ln w="9525" cap="flat" cmpd="sng" algn="ctr">
            <a:solidFill>
              <a:srgbClr val="FF0000"/>
            </a:solidFill>
            <a:prstDash val="sys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7" name="矩形 156"/>
          <p:cNvSpPr/>
          <p:nvPr/>
        </p:nvSpPr>
        <p:spPr>
          <a:xfrm>
            <a:off x="7588958" y="1588333"/>
            <a:ext cx="1086430"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技术评审</a:t>
            </a:r>
            <a:endParaRPr lang="en-US" altLang="zh-CN" sz="1200" kern="0" dirty="0">
              <a:latin typeface="Arial" panose="020B0604020202020204"/>
              <a:ea typeface="微软雅黑" panose="020B0503020204020204" pitchFamily="34" charset="-122"/>
            </a:endParaRPr>
          </a:p>
        </p:txBody>
      </p:sp>
      <p:sp>
        <p:nvSpPr>
          <p:cNvPr id="158" name="矩形 157"/>
          <p:cNvSpPr/>
          <p:nvPr/>
        </p:nvSpPr>
        <p:spPr>
          <a:xfrm>
            <a:off x="8774458" y="1588333"/>
            <a:ext cx="1086430"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技术评审</a:t>
            </a:r>
            <a:endParaRPr lang="en-US" altLang="zh-CN" sz="1200" kern="0" dirty="0">
              <a:latin typeface="Arial" panose="020B0604020202020204"/>
              <a:ea typeface="微软雅黑" panose="020B0503020204020204" pitchFamily="34" charset="-122"/>
            </a:endParaRPr>
          </a:p>
        </p:txBody>
      </p:sp>
      <p:sp>
        <p:nvSpPr>
          <p:cNvPr id="159" name="矩形 158"/>
          <p:cNvSpPr/>
          <p:nvPr/>
        </p:nvSpPr>
        <p:spPr>
          <a:xfrm>
            <a:off x="5042585" y="1165665"/>
            <a:ext cx="902811"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阶段</a:t>
            </a:r>
            <a:endParaRPr lang="en-US" altLang="zh-CN" sz="1200" kern="0" dirty="0">
              <a:latin typeface="Arial" panose="020B0604020202020204"/>
              <a:ea typeface="微软雅黑" panose="020B0503020204020204" pitchFamily="34" charset="-122"/>
            </a:endParaRPr>
          </a:p>
        </p:txBody>
      </p:sp>
      <p:sp>
        <p:nvSpPr>
          <p:cNvPr id="160" name="矩形 159"/>
          <p:cNvSpPr/>
          <p:nvPr/>
        </p:nvSpPr>
        <p:spPr>
          <a:xfrm>
            <a:off x="8355428" y="1165665"/>
            <a:ext cx="902811"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阶段</a:t>
            </a:r>
            <a:endParaRPr lang="en-US" altLang="zh-CN" sz="1200" kern="0" dirty="0">
              <a:latin typeface="Arial" panose="020B0604020202020204"/>
              <a:ea typeface="微软雅黑" panose="020B0503020204020204" pitchFamily="34" charset="-122"/>
            </a:endParaRPr>
          </a:p>
        </p:txBody>
      </p:sp>
      <p:sp>
        <p:nvSpPr>
          <p:cNvPr id="161" name="矩形 160"/>
          <p:cNvSpPr/>
          <p:nvPr/>
        </p:nvSpPr>
        <p:spPr>
          <a:xfrm>
            <a:off x="9362895" y="1165665"/>
            <a:ext cx="902811" cy="276999"/>
          </a:xfrm>
          <a:prstGeom prst="rect">
            <a:avLst/>
          </a:prstGeom>
          <a:ln>
            <a:solidFill>
              <a:schemeClr val="bg1"/>
            </a:solidFill>
          </a:ln>
        </p:spPr>
        <p:txBody>
          <a:bodyPr wrap="square">
            <a:spAutoFit/>
          </a:bodyPr>
          <a:lstStyle/>
          <a:p>
            <a:pPr algn="ctr"/>
            <a:r>
              <a:rPr lang="en-US" altLang="zh-CN" sz="1200" kern="0" dirty="0">
                <a:latin typeface="Arial" panose="020B0604020202020204"/>
                <a:ea typeface="微软雅黑" panose="020B0503020204020204" pitchFamily="34" charset="-122"/>
              </a:rPr>
              <a:t>XX</a:t>
            </a:r>
            <a:r>
              <a:rPr lang="zh-CN" altLang="en-US" sz="1200" kern="0" dirty="0">
                <a:latin typeface="Arial" panose="020B0604020202020204"/>
                <a:ea typeface="微软雅黑" panose="020B0503020204020204" pitchFamily="34" charset="-122"/>
              </a:rPr>
              <a:t>阶段</a:t>
            </a:r>
            <a:endParaRPr lang="en-US" altLang="zh-CN" sz="1200" kern="0" dirty="0">
              <a:latin typeface="Arial" panose="020B0604020202020204"/>
              <a:ea typeface="微软雅黑" panose="020B0503020204020204" pitchFamily="34"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3.2.1 </a:t>
            </a:r>
            <a:r>
              <a:rPr lang="zh-CN" altLang="en-US" sz="3200" b="1" dirty="0">
                <a:solidFill>
                  <a:schemeClr val="bg1"/>
                </a:solidFill>
                <a:latin typeface="微软雅黑" panose="020B0503020204020204" pitchFamily="34" charset="-122"/>
                <a:ea typeface="微软雅黑" panose="020B0503020204020204" pitchFamily="34" charset="-122"/>
              </a:rPr>
              <a:t>研发质量人员汇报关系 示例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106" name="Text Box 3"/>
          <p:cNvSpPr txBox="1">
            <a:spLocks noChangeArrowheads="1"/>
          </p:cNvSpPr>
          <p:nvPr/>
        </p:nvSpPr>
        <p:spPr bwMode="auto">
          <a:xfrm>
            <a:off x="4419796" y="1701937"/>
            <a:ext cx="3200400" cy="369332"/>
          </a:xfrm>
          <a:prstGeom prst="rect">
            <a:avLst/>
          </a:prstGeom>
          <a:noFill/>
          <a:ln w="9525">
            <a:noFill/>
            <a:miter lim="800000"/>
          </a:ln>
          <a:effectLst/>
        </p:spPr>
        <p:txBody>
          <a:bodyPr>
            <a:spAutoFit/>
          </a:bodyPr>
          <a:lstStyle/>
          <a:p>
            <a:pPr algn="ctr"/>
            <a:r>
              <a:rPr kumimoji="1" lang="zh-CN" altLang="en-US" sz="1800">
                <a:latin typeface="微软雅黑" panose="020B0503020204020204" pitchFamily="34" charset="-122"/>
                <a:ea typeface="微软雅黑" panose="020B0503020204020204" pitchFamily="34" charset="-122"/>
              </a:rPr>
              <a:t>研发管理委员会</a:t>
            </a:r>
            <a:endParaRPr kumimoji="1" lang="zh-CN" altLang="en-US" sz="1800">
              <a:latin typeface="微软雅黑" panose="020B0503020204020204" pitchFamily="34" charset="-122"/>
              <a:ea typeface="微软雅黑" panose="020B0503020204020204" pitchFamily="34" charset="-122"/>
            </a:endParaRPr>
          </a:p>
        </p:txBody>
      </p:sp>
      <p:sp>
        <p:nvSpPr>
          <p:cNvPr id="107" name="Text Box 4"/>
          <p:cNvSpPr txBox="1">
            <a:spLocks noChangeArrowheads="1"/>
          </p:cNvSpPr>
          <p:nvPr/>
        </p:nvSpPr>
        <p:spPr bwMode="auto">
          <a:xfrm>
            <a:off x="4876996" y="2692537"/>
            <a:ext cx="2438400" cy="369332"/>
          </a:xfrm>
          <a:prstGeom prst="rect">
            <a:avLst/>
          </a:prstGeom>
          <a:noFill/>
          <a:ln w="9525">
            <a:noFill/>
            <a:miter lim="800000"/>
          </a:ln>
          <a:effectLst/>
        </p:spPr>
        <p:txBody>
          <a:bodyPr>
            <a:spAutoFit/>
          </a:bodyPr>
          <a:lstStyle/>
          <a:p>
            <a:pPr algn="ctr"/>
            <a:r>
              <a:rPr kumimoji="1" lang="zh-CN" altLang="en-US" sz="1800">
                <a:latin typeface="微软雅黑" panose="020B0503020204020204" pitchFamily="34" charset="-122"/>
                <a:ea typeface="微软雅黑" panose="020B0503020204020204" pitchFamily="34" charset="-122"/>
              </a:rPr>
              <a:t>项目管理部</a:t>
            </a:r>
            <a:endParaRPr kumimoji="1" lang="zh-CN" altLang="en-US" sz="1800">
              <a:latin typeface="微软雅黑" panose="020B0503020204020204" pitchFamily="34" charset="-122"/>
              <a:ea typeface="微软雅黑" panose="020B0503020204020204" pitchFamily="34" charset="-122"/>
            </a:endParaRPr>
          </a:p>
        </p:txBody>
      </p:sp>
      <p:sp>
        <p:nvSpPr>
          <p:cNvPr id="108" name="Text Box 5"/>
          <p:cNvSpPr txBox="1">
            <a:spLocks noChangeArrowheads="1"/>
          </p:cNvSpPr>
          <p:nvPr/>
        </p:nvSpPr>
        <p:spPr bwMode="auto">
          <a:xfrm>
            <a:off x="2590996" y="2706824"/>
            <a:ext cx="1905000" cy="369332"/>
          </a:xfrm>
          <a:prstGeom prst="rect">
            <a:avLst/>
          </a:prstGeom>
          <a:noFill/>
          <a:ln w="9525">
            <a:noFill/>
            <a:miter lim="800000"/>
          </a:ln>
          <a:effectLst/>
        </p:spPr>
        <p:txBody>
          <a:bodyPr>
            <a:spAutoFit/>
          </a:bodyPr>
          <a:lstStyle/>
          <a:p>
            <a:pPr algn="ctr"/>
            <a:r>
              <a:rPr kumimoji="1" lang="zh-CN" altLang="en-US" sz="1800">
                <a:latin typeface="微软雅黑" panose="020B0503020204020204" pitchFamily="34" charset="-122"/>
                <a:ea typeface="微软雅黑" panose="020B0503020204020204" pitchFamily="34" charset="-122"/>
              </a:rPr>
              <a:t>产品总监</a:t>
            </a:r>
            <a:endParaRPr kumimoji="1" lang="zh-CN" altLang="en-US" sz="1800">
              <a:latin typeface="微软雅黑" panose="020B0503020204020204" pitchFamily="34" charset="-122"/>
              <a:ea typeface="微软雅黑" panose="020B0503020204020204" pitchFamily="34" charset="-122"/>
            </a:endParaRPr>
          </a:p>
        </p:txBody>
      </p:sp>
      <p:sp>
        <p:nvSpPr>
          <p:cNvPr id="109" name="Text Box 6"/>
          <p:cNvSpPr txBox="1">
            <a:spLocks noChangeArrowheads="1"/>
          </p:cNvSpPr>
          <p:nvPr/>
        </p:nvSpPr>
        <p:spPr bwMode="auto">
          <a:xfrm>
            <a:off x="2362396" y="4060962"/>
            <a:ext cx="1905000" cy="369332"/>
          </a:xfrm>
          <a:prstGeom prst="rect">
            <a:avLst/>
          </a:prstGeom>
          <a:noFill/>
          <a:ln w="9525">
            <a:noFill/>
            <a:miter lim="800000"/>
          </a:ln>
          <a:effectLst/>
        </p:spPr>
        <p:txBody>
          <a:bodyPr>
            <a:spAutoFit/>
          </a:bodyPr>
          <a:lstStyle/>
          <a:p>
            <a:pPr algn="ctr"/>
            <a:r>
              <a:rPr kumimoji="1" lang="zh-CN" altLang="en-US" sz="1800">
                <a:latin typeface="微软雅黑" panose="020B0503020204020204" pitchFamily="34" charset="-122"/>
                <a:ea typeface="微软雅黑" panose="020B0503020204020204" pitchFamily="34" charset="-122"/>
              </a:rPr>
              <a:t>产品经理</a:t>
            </a:r>
            <a:endParaRPr kumimoji="1" lang="zh-CN" altLang="en-US" sz="1800">
              <a:latin typeface="微软雅黑" panose="020B0503020204020204" pitchFamily="34" charset="-122"/>
              <a:ea typeface="微软雅黑" panose="020B0503020204020204" pitchFamily="34" charset="-122"/>
            </a:endParaRPr>
          </a:p>
        </p:txBody>
      </p:sp>
      <p:sp>
        <p:nvSpPr>
          <p:cNvPr id="110" name="Text Box 7"/>
          <p:cNvSpPr txBox="1">
            <a:spLocks noChangeArrowheads="1"/>
          </p:cNvSpPr>
          <p:nvPr/>
        </p:nvSpPr>
        <p:spPr bwMode="auto">
          <a:xfrm>
            <a:off x="2994222" y="5356362"/>
            <a:ext cx="1044575" cy="646331"/>
          </a:xfrm>
          <a:prstGeom prst="rect">
            <a:avLst/>
          </a:prstGeom>
          <a:noFill/>
          <a:ln w="9525">
            <a:noFill/>
            <a:miter lim="800000"/>
          </a:ln>
          <a:effectLst/>
        </p:spPr>
        <p:txBody>
          <a:bodyPr>
            <a:spAutoFit/>
          </a:bodyPr>
          <a:lstStyle/>
          <a:p>
            <a:pPr algn="ctr"/>
            <a:r>
              <a:rPr kumimoji="1" lang="zh-CN" altLang="en-US" sz="1800">
                <a:latin typeface="微软雅黑" panose="020B0503020204020204" pitchFamily="34" charset="-122"/>
                <a:ea typeface="微软雅黑" panose="020B0503020204020204" pitchFamily="34" charset="-122"/>
              </a:rPr>
              <a:t>项目经理</a:t>
            </a:r>
            <a:endParaRPr kumimoji="1" lang="zh-CN" altLang="en-US" sz="1800">
              <a:latin typeface="微软雅黑" panose="020B0503020204020204" pitchFamily="34" charset="-122"/>
              <a:ea typeface="微软雅黑" panose="020B0503020204020204" pitchFamily="34" charset="-122"/>
            </a:endParaRPr>
          </a:p>
        </p:txBody>
      </p:sp>
      <p:sp>
        <p:nvSpPr>
          <p:cNvPr id="111" name="Text Box 8"/>
          <p:cNvSpPr txBox="1">
            <a:spLocks noChangeArrowheads="1"/>
          </p:cNvSpPr>
          <p:nvPr/>
        </p:nvSpPr>
        <p:spPr bwMode="auto">
          <a:xfrm>
            <a:off x="8163122" y="5629412"/>
            <a:ext cx="1057275" cy="369332"/>
          </a:xfrm>
          <a:prstGeom prst="rect">
            <a:avLst/>
          </a:prstGeom>
          <a:noFill/>
          <a:ln w="9525">
            <a:noFill/>
            <a:miter lim="800000"/>
          </a:ln>
          <a:effectLst/>
        </p:spPr>
        <p:txBody>
          <a:bodyPr>
            <a:spAutoFit/>
          </a:bodyPr>
          <a:lstStyle/>
          <a:p>
            <a:pPr algn="ctr"/>
            <a:r>
              <a:rPr kumimoji="1" lang="en-US" altLang="zh-CN" sz="1800">
                <a:latin typeface="微软雅黑" panose="020B0503020204020204" pitchFamily="34" charset="-122"/>
                <a:ea typeface="微软雅黑" panose="020B0503020204020204" pitchFamily="34" charset="-122"/>
              </a:rPr>
              <a:t>QA</a:t>
            </a:r>
            <a:endParaRPr kumimoji="1" lang="en-US" altLang="zh-CN" sz="1800">
              <a:latin typeface="微软雅黑" panose="020B0503020204020204" pitchFamily="34" charset="-122"/>
              <a:ea typeface="微软雅黑" panose="020B0503020204020204" pitchFamily="34" charset="-122"/>
            </a:endParaRPr>
          </a:p>
        </p:txBody>
      </p:sp>
      <p:sp>
        <p:nvSpPr>
          <p:cNvPr id="112" name="Text Box 9"/>
          <p:cNvSpPr txBox="1">
            <a:spLocks noChangeArrowheads="1"/>
          </p:cNvSpPr>
          <p:nvPr/>
        </p:nvSpPr>
        <p:spPr bwMode="auto">
          <a:xfrm>
            <a:off x="8048822" y="4153037"/>
            <a:ext cx="1857375" cy="369332"/>
          </a:xfrm>
          <a:prstGeom prst="rect">
            <a:avLst/>
          </a:prstGeom>
          <a:noFill/>
          <a:ln w="9525">
            <a:noFill/>
            <a:miter lim="800000"/>
          </a:ln>
          <a:effectLst/>
        </p:spPr>
        <p:txBody>
          <a:bodyPr>
            <a:spAutoFit/>
          </a:bodyPr>
          <a:lstStyle/>
          <a:p>
            <a:pPr algn="ctr"/>
            <a:r>
              <a:rPr kumimoji="1" lang="en-US" altLang="zh-CN" sz="1800">
                <a:latin typeface="微软雅黑" panose="020B0503020204020204" pitchFamily="34" charset="-122"/>
                <a:ea typeface="微软雅黑" panose="020B0503020204020204" pitchFamily="34" charset="-122"/>
              </a:rPr>
              <a:t>QA</a:t>
            </a:r>
            <a:r>
              <a:rPr kumimoji="1" lang="zh-CN" altLang="en-US" sz="1800">
                <a:latin typeface="微软雅黑" panose="020B0503020204020204" pitchFamily="34" charset="-122"/>
                <a:ea typeface="微软雅黑" panose="020B0503020204020204" pitchFamily="34" charset="-122"/>
              </a:rPr>
              <a:t>经理</a:t>
            </a:r>
            <a:endParaRPr kumimoji="1" lang="zh-CN" altLang="en-US" sz="1800">
              <a:latin typeface="微软雅黑" panose="020B0503020204020204" pitchFamily="34" charset="-122"/>
              <a:ea typeface="微软雅黑" panose="020B0503020204020204" pitchFamily="34" charset="-122"/>
            </a:endParaRPr>
          </a:p>
        </p:txBody>
      </p:sp>
      <p:sp>
        <p:nvSpPr>
          <p:cNvPr id="113" name="Text Box 10"/>
          <p:cNvSpPr txBox="1">
            <a:spLocks noChangeArrowheads="1"/>
          </p:cNvSpPr>
          <p:nvPr/>
        </p:nvSpPr>
        <p:spPr bwMode="auto">
          <a:xfrm>
            <a:off x="7772596" y="2706824"/>
            <a:ext cx="2286000" cy="369332"/>
          </a:xfrm>
          <a:prstGeom prst="rect">
            <a:avLst/>
          </a:prstGeom>
          <a:noFill/>
          <a:ln w="9525">
            <a:noFill/>
            <a:miter lim="800000"/>
          </a:ln>
          <a:effectLst/>
        </p:spPr>
        <p:txBody>
          <a:bodyPr>
            <a:spAutoFit/>
          </a:bodyPr>
          <a:lstStyle/>
          <a:p>
            <a:pPr algn="ctr"/>
            <a:r>
              <a:rPr kumimoji="1" lang="zh-CN" altLang="en-US" sz="1800">
                <a:latin typeface="微软雅黑" panose="020B0503020204020204" pitchFamily="34" charset="-122"/>
                <a:ea typeface="微软雅黑" panose="020B0503020204020204" pitchFamily="34" charset="-122"/>
              </a:rPr>
              <a:t>质量部经理</a:t>
            </a:r>
            <a:endParaRPr kumimoji="1" lang="zh-CN" altLang="en-US" sz="1800">
              <a:latin typeface="微软雅黑" panose="020B0503020204020204" pitchFamily="34" charset="-122"/>
              <a:ea typeface="微软雅黑" panose="020B0503020204020204" pitchFamily="34" charset="-122"/>
            </a:endParaRPr>
          </a:p>
        </p:txBody>
      </p:sp>
      <p:sp>
        <p:nvSpPr>
          <p:cNvPr id="114" name="Line 11"/>
          <p:cNvSpPr>
            <a:spLocks noChangeShapeType="1"/>
          </p:cNvSpPr>
          <p:nvPr/>
        </p:nvSpPr>
        <p:spPr bwMode="auto">
          <a:xfrm flipV="1">
            <a:off x="3606996" y="3146561"/>
            <a:ext cx="0" cy="85090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5" name="Line 12"/>
          <p:cNvSpPr>
            <a:spLocks noChangeShapeType="1"/>
          </p:cNvSpPr>
          <p:nvPr/>
        </p:nvSpPr>
        <p:spPr bwMode="auto">
          <a:xfrm flipV="1">
            <a:off x="3619696" y="4543561"/>
            <a:ext cx="0" cy="85090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6" name="Line 13"/>
          <p:cNvSpPr>
            <a:spLocks noChangeShapeType="1"/>
          </p:cNvSpPr>
          <p:nvPr/>
        </p:nvSpPr>
        <p:spPr bwMode="auto">
          <a:xfrm>
            <a:off x="3276796" y="3146561"/>
            <a:ext cx="0" cy="72390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7" name="Line 14"/>
          <p:cNvSpPr>
            <a:spLocks noChangeShapeType="1"/>
          </p:cNvSpPr>
          <p:nvPr/>
        </p:nvSpPr>
        <p:spPr bwMode="auto">
          <a:xfrm>
            <a:off x="3289496" y="4594361"/>
            <a:ext cx="0" cy="80010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8" name="Line 15"/>
          <p:cNvSpPr>
            <a:spLocks noChangeShapeType="1"/>
          </p:cNvSpPr>
          <p:nvPr/>
        </p:nvSpPr>
        <p:spPr bwMode="auto">
          <a:xfrm flipV="1">
            <a:off x="3818134" y="3213236"/>
            <a:ext cx="2133600" cy="220980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19" name="Line 16"/>
          <p:cNvSpPr>
            <a:spLocks noChangeShapeType="1"/>
          </p:cNvSpPr>
          <p:nvPr/>
        </p:nvSpPr>
        <p:spPr bwMode="auto">
          <a:xfrm flipV="1">
            <a:off x="3886396" y="4340361"/>
            <a:ext cx="4165600" cy="116840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0" name="Line 17"/>
          <p:cNvSpPr>
            <a:spLocks noChangeShapeType="1"/>
          </p:cNvSpPr>
          <p:nvPr/>
        </p:nvSpPr>
        <p:spPr bwMode="auto">
          <a:xfrm>
            <a:off x="3886396" y="5677036"/>
            <a:ext cx="4114800" cy="0"/>
          </a:xfrm>
          <a:prstGeom prst="line">
            <a:avLst/>
          </a:prstGeom>
          <a:noFill/>
          <a:ln w="28575">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1" name="Line 18"/>
          <p:cNvSpPr>
            <a:spLocks noChangeShapeType="1"/>
          </p:cNvSpPr>
          <p:nvPr/>
        </p:nvSpPr>
        <p:spPr bwMode="auto">
          <a:xfrm flipH="1">
            <a:off x="3886396" y="5854836"/>
            <a:ext cx="4025900" cy="0"/>
          </a:xfrm>
          <a:prstGeom prst="line">
            <a:avLst/>
          </a:prstGeom>
          <a:noFill/>
          <a:ln w="28575">
            <a:solidFill>
              <a:srgbClr val="CC3399"/>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2" name="Line 19"/>
          <p:cNvSpPr>
            <a:spLocks noChangeShapeType="1"/>
          </p:cNvSpPr>
          <p:nvPr/>
        </p:nvSpPr>
        <p:spPr bwMode="auto">
          <a:xfrm flipH="1" flipV="1">
            <a:off x="5994596" y="3210061"/>
            <a:ext cx="2006600" cy="2222500"/>
          </a:xfrm>
          <a:prstGeom prst="line">
            <a:avLst/>
          </a:prstGeom>
          <a:noFill/>
          <a:ln w="38100">
            <a:solidFill>
              <a:srgbClr val="CC3399"/>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3" name="Line 20"/>
          <p:cNvSpPr>
            <a:spLocks noChangeShapeType="1"/>
          </p:cNvSpPr>
          <p:nvPr/>
        </p:nvSpPr>
        <p:spPr bwMode="auto">
          <a:xfrm flipV="1">
            <a:off x="8344096" y="4670561"/>
            <a:ext cx="0" cy="850900"/>
          </a:xfrm>
          <a:prstGeom prst="line">
            <a:avLst/>
          </a:prstGeom>
          <a:noFill/>
          <a:ln w="28575">
            <a:solidFill>
              <a:srgbClr val="CC3399"/>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4" name="Line 21"/>
          <p:cNvSpPr>
            <a:spLocks noChangeShapeType="1"/>
          </p:cNvSpPr>
          <p:nvPr/>
        </p:nvSpPr>
        <p:spPr bwMode="auto">
          <a:xfrm>
            <a:off x="8598096" y="4721361"/>
            <a:ext cx="0" cy="800100"/>
          </a:xfrm>
          <a:prstGeom prst="line">
            <a:avLst/>
          </a:prstGeom>
          <a:noFill/>
          <a:ln w="28575">
            <a:solidFill>
              <a:srgbClr val="CC3399"/>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5" name="Line 22"/>
          <p:cNvSpPr>
            <a:spLocks noChangeShapeType="1"/>
          </p:cNvSpPr>
          <p:nvPr/>
        </p:nvSpPr>
        <p:spPr bwMode="auto">
          <a:xfrm flipV="1">
            <a:off x="8344096" y="3210061"/>
            <a:ext cx="0" cy="850900"/>
          </a:xfrm>
          <a:prstGeom prst="line">
            <a:avLst/>
          </a:prstGeom>
          <a:noFill/>
          <a:ln w="28575">
            <a:solidFill>
              <a:srgbClr val="CC3399"/>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6" name="Line 23"/>
          <p:cNvSpPr>
            <a:spLocks noChangeShapeType="1"/>
          </p:cNvSpPr>
          <p:nvPr/>
        </p:nvSpPr>
        <p:spPr bwMode="auto">
          <a:xfrm>
            <a:off x="8598096" y="3146561"/>
            <a:ext cx="0" cy="914400"/>
          </a:xfrm>
          <a:prstGeom prst="line">
            <a:avLst/>
          </a:prstGeom>
          <a:noFill/>
          <a:ln w="28575">
            <a:solidFill>
              <a:srgbClr val="CC3399"/>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7" name="Line 24"/>
          <p:cNvSpPr>
            <a:spLocks noChangeShapeType="1"/>
          </p:cNvSpPr>
          <p:nvPr/>
        </p:nvSpPr>
        <p:spPr bwMode="auto">
          <a:xfrm>
            <a:off x="4076896" y="4314961"/>
            <a:ext cx="3784600" cy="0"/>
          </a:xfrm>
          <a:prstGeom prst="line">
            <a:avLst/>
          </a:prstGeom>
          <a:noFill/>
          <a:ln w="28575">
            <a:solidFill>
              <a:srgbClr val="FF0000"/>
            </a:solidFill>
            <a:round/>
            <a:headEnd type="triangle" w="med" len="me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28" name="Text Box 25"/>
          <p:cNvSpPr txBox="1">
            <a:spLocks noChangeArrowheads="1"/>
          </p:cNvSpPr>
          <p:nvPr/>
        </p:nvSpPr>
        <p:spPr bwMode="auto">
          <a:xfrm>
            <a:off x="1992509" y="5373824"/>
            <a:ext cx="996950" cy="523220"/>
          </a:xfrm>
          <a:prstGeom prst="rect">
            <a:avLst/>
          </a:prstGeom>
          <a:noFill/>
          <a:ln w="9525">
            <a:noFill/>
            <a:miter lim="800000"/>
          </a:ln>
          <a:effectLst/>
        </p:spPr>
        <p:txBody>
          <a:bodyPr>
            <a:spAutoFit/>
          </a:bodyPr>
          <a:lstStyle/>
          <a:p>
            <a:pPr algn="ctr"/>
            <a:r>
              <a:rPr kumimoji="1" lang="zh-CN" altLang="en-US" sz="1400" dirty="0">
                <a:solidFill>
                  <a:srgbClr val="FF0000"/>
                </a:solidFill>
                <a:latin typeface="微软雅黑" panose="020B0503020204020204" pitchFamily="34" charset="-122"/>
                <a:ea typeface="微软雅黑" panose="020B0503020204020204" pitchFamily="34" charset="-122"/>
              </a:rPr>
              <a:t>项目状态报告</a:t>
            </a:r>
            <a:endParaRPr kumimoji="1"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129" name="Text Box 26"/>
          <p:cNvSpPr txBox="1">
            <a:spLocks noChangeArrowheads="1"/>
          </p:cNvSpPr>
          <p:nvPr/>
        </p:nvSpPr>
        <p:spPr bwMode="auto">
          <a:xfrm>
            <a:off x="8887022" y="5613536"/>
            <a:ext cx="1241425" cy="307777"/>
          </a:xfrm>
          <a:prstGeom prst="rect">
            <a:avLst/>
          </a:prstGeom>
          <a:noFill/>
          <a:ln w="9525">
            <a:noFill/>
            <a:miter lim="800000"/>
          </a:ln>
          <a:effectLst/>
        </p:spPr>
        <p:txBody>
          <a:bodyPr>
            <a:spAutoFit/>
          </a:bodyPr>
          <a:lstStyle/>
          <a:p>
            <a:pPr algn="ctr"/>
            <a:r>
              <a:rPr kumimoji="1" lang="zh-CN" altLang="en-US" sz="1400">
                <a:solidFill>
                  <a:srgbClr val="FF0000"/>
                </a:solidFill>
                <a:latin typeface="微软雅黑" panose="020B0503020204020204" pitchFamily="34" charset="-122"/>
                <a:ea typeface="微软雅黑" panose="020B0503020204020204" pitchFamily="34" charset="-122"/>
              </a:rPr>
              <a:t>质量周报</a:t>
            </a:r>
            <a:endParaRPr kumimoji="1" lang="zh-CN" altLang="en-US" sz="1400">
              <a:solidFill>
                <a:srgbClr val="FF0000"/>
              </a:solidFill>
              <a:latin typeface="微软雅黑" panose="020B0503020204020204" pitchFamily="34" charset="-122"/>
              <a:ea typeface="微软雅黑" panose="020B0503020204020204" pitchFamily="34" charset="-122"/>
            </a:endParaRPr>
          </a:p>
        </p:txBody>
      </p:sp>
      <p:sp>
        <p:nvSpPr>
          <p:cNvPr id="130" name="Text Box 27"/>
          <p:cNvSpPr txBox="1">
            <a:spLocks noChangeArrowheads="1"/>
          </p:cNvSpPr>
          <p:nvPr/>
        </p:nvSpPr>
        <p:spPr bwMode="auto">
          <a:xfrm>
            <a:off x="7604322" y="3298962"/>
            <a:ext cx="701675" cy="523220"/>
          </a:xfrm>
          <a:prstGeom prst="rect">
            <a:avLst/>
          </a:prstGeom>
          <a:noFill/>
          <a:ln w="9525">
            <a:noFill/>
            <a:miter lim="800000"/>
          </a:ln>
          <a:effectLst/>
        </p:spPr>
        <p:txBody>
          <a:bodyPr>
            <a:spAutoFit/>
          </a:bodyPr>
          <a:lstStyle/>
          <a:p>
            <a:pPr algn="ctr"/>
            <a:r>
              <a:rPr kumimoji="1" lang="zh-CN" altLang="en-US" sz="1400">
                <a:latin typeface="微软雅黑" panose="020B0503020204020204" pitchFamily="34" charset="-122"/>
                <a:ea typeface="微软雅黑" panose="020B0503020204020204" pitchFamily="34" charset="-122"/>
              </a:rPr>
              <a:t>升级问题</a:t>
            </a:r>
            <a:endParaRPr kumimoji="1" lang="zh-CN" altLang="en-US" sz="1400">
              <a:latin typeface="微软雅黑" panose="020B0503020204020204" pitchFamily="34" charset="-122"/>
              <a:ea typeface="微软雅黑" panose="020B0503020204020204" pitchFamily="34" charset="-122"/>
            </a:endParaRPr>
          </a:p>
        </p:txBody>
      </p:sp>
      <p:sp>
        <p:nvSpPr>
          <p:cNvPr id="131" name="Line 28"/>
          <p:cNvSpPr>
            <a:spLocks noChangeShapeType="1"/>
          </p:cNvSpPr>
          <p:nvPr/>
        </p:nvSpPr>
        <p:spPr bwMode="auto">
          <a:xfrm flipV="1">
            <a:off x="3429196" y="2311536"/>
            <a:ext cx="1371600" cy="381000"/>
          </a:xfrm>
          <a:prstGeom prst="line">
            <a:avLst/>
          </a:prstGeom>
          <a:noFill/>
          <a:ln w="38100">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32" name="Line 29"/>
          <p:cNvSpPr>
            <a:spLocks noChangeShapeType="1"/>
          </p:cNvSpPr>
          <p:nvPr/>
        </p:nvSpPr>
        <p:spPr bwMode="auto">
          <a:xfrm flipV="1">
            <a:off x="5943796" y="2235336"/>
            <a:ext cx="0" cy="533400"/>
          </a:xfrm>
          <a:prstGeom prst="line">
            <a:avLst/>
          </a:prstGeom>
          <a:noFill/>
          <a:ln w="38100">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33" name="Line 30"/>
          <p:cNvSpPr>
            <a:spLocks noChangeShapeType="1"/>
          </p:cNvSpPr>
          <p:nvPr/>
        </p:nvSpPr>
        <p:spPr bwMode="auto">
          <a:xfrm flipH="1" flipV="1">
            <a:off x="6781996" y="2311536"/>
            <a:ext cx="1447800" cy="457200"/>
          </a:xfrm>
          <a:prstGeom prst="line">
            <a:avLst/>
          </a:prstGeom>
          <a:noFill/>
          <a:ln w="38100">
            <a:solidFill>
              <a:schemeClr val="tx1"/>
            </a:solidFill>
            <a:round/>
            <a:tailEnd type="triangle" w="med" len="med"/>
          </a:ln>
          <a:effectLst/>
        </p:spPr>
        <p:txBody>
          <a:bodyPr/>
          <a:lstStyle/>
          <a:p>
            <a:endParaRPr lang="zh-CN" altLang="en-US" sz="1600">
              <a:latin typeface="微软雅黑" panose="020B0503020204020204" pitchFamily="34" charset="-122"/>
              <a:ea typeface="微软雅黑" panose="020B0503020204020204" pitchFamily="34" charset="-122"/>
            </a:endParaRPr>
          </a:p>
        </p:txBody>
      </p:sp>
      <p:sp>
        <p:nvSpPr>
          <p:cNvPr id="134" name="Oval 31"/>
          <p:cNvSpPr>
            <a:spLocks noChangeArrowheads="1"/>
          </p:cNvSpPr>
          <p:nvPr/>
        </p:nvSpPr>
        <p:spPr bwMode="auto">
          <a:xfrm>
            <a:off x="4038796" y="1701936"/>
            <a:ext cx="3733800" cy="533400"/>
          </a:xfrm>
          <a:prstGeom prst="ellipse">
            <a:avLst/>
          </a:prstGeom>
          <a:noFill/>
          <a:ln w="38100">
            <a:solidFill>
              <a:schemeClr val="tx1"/>
            </a:solidFill>
            <a:prstDash val="dash"/>
            <a:round/>
          </a:ln>
          <a:effectLst/>
        </p:spPr>
        <p:txBody>
          <a:bodyPr wrap="none" anchor="ctr"/>
          <a:lstStyle/>
          <a:p>
            <a:endParaRPr lang="zh-CN" altLang="en-US" sz="1600">
              <a:latin typeface="微软雅黑" panose="020B0503020204020204" pitchFamily="34" charset="-122"/>
              <a:ea typeface="微软雅黑" panose="020B0503020204020204" pitchFamily="3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组合 2"/>
          <p:cNvGrpSpPr/>
          <p:nvPr/>
        </p:nvGrpSpPr>
        <p:grpSpPr>
          <a:xfrm>
            <a:off x="-28997" y="230002"/>
            <a:ext cx="12220997" cy="702721"/>
            <a:chOff x="-21748" y="267494"/>
            <a:chExt cx="8694788" cy="527041"/>
          </a:xfrm>
        </p:grpSpPr>
        <p:sp>
          <p:nvSpPr>
            <p:cNvPr id="4"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idx="4294967295"/>
          </p:nvPr>
        </p:nvSpPr>
        <p:spPr>
          <a:xfrm>
            <a:off x="0" y="365125"/>
            <a:ext cx="10312400" cy="490538"/>
          </a:xfrm>
        </p:spPr>
        <p:txBody>
          <a:bodyPr>
            <a:normAutofit fontScale="90000"/>
          </a:bodyPr>
          <a:lstStyle/>
          <a:p>
            <a:r>
              <a:rPr lang="zh-CN" altLang="en-US" dirty="0">
                <a:solidFill>
                  <a:schemeClr val="bg1"/>
                </a:solidFill>
                <a:latin typeface="微软雅黑" panose="020B0503020204020204" pitchFamily="34" charset="-122"/>
                <a:ea typeface="微软雅黑" panose="020B0503020204020204" pitchFamily="34" charset="-122"/>
              </a:rPr>
              <a:t>相关的基础概念</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5" name="Picture 4"/>
          <p:cNvPicPr>
            <a:picLocks noChangeAspect="1" noChangeArrowheads="1"/>
          </p:cNvPicPr>
          <p:nvPr/>
        </p:nvPicPr>
        <p:blipFill>
          <a:blip r:embed="rId1" cstate="print"/>
          <a:srcRect/>
          <a:stretch>
            <a:fillRect/>
          </a:stretch>
        </p:blipFill>
        <p:spPr bwMode="auto">
          <a:xfrm>
            <a:off x="3601469" y="1110130"/>
            <a:ext cx="4227512" cy="3617913"/>
          </a:xfrm>
          <a:prstGeom prst="rect">
            <a:avLst/>
          </a:prstGeom>
          <a:noFill/>
          <a:ln w="9525">
            <a:noFill/>
            <a:miter lim="800000"/>
            <a:headEnd/>
            <a:tailEnd/>
          </a:ln>
          <a:effectLst/>
        </p:spPr>
      </p:pic>
      <p:sp>
        <p:nvSpPr>
          <p:cNvPr id="6" name="矩形 5"/>
          <p:cNvSpPr/>
          <p:nvPr/>
        </p:nvSpPr>
        <p:spPr>
          <a:xfrm>
            <a:off x="2184560" y="5118988"/>
            <a:ext cx="7907655" cy="521970"/>
          </a:xfrm>
          <a:prstGeom prst="rect">
            <a:avLst/>
          </a:prstGeom>
        </p:spPr>
        <p:txBody>
          <a:bodyPr wrap="none">
            <a:spAutoFit/>
          </a:bodyPr>
          <a:lstStyle/>
          <a:p>
            <a:pPr eaLnBrk="1" hangingPunct="1"/>
            <a:r>
              <a:rPr lang="zh-CN" altLang="en-US" sz="2800" dirty="0">
                <a:latin typeface="微软雅黑" panose="020B0503020204020204" pitchFamily="34" charset="-122"/>
                <a:ea typeface="微软雅黑" panose="020B0503020204020204" pitchFamily="34" charset="-122"/>
              </a:rPr>
              <a:t>质量： 产品/服务的固有特性满足客户要求的程度</a:t>
            </a: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3.2.1 </a:t>
            </a:r>
            <a:r>
              <a:rPr lang="zh-CN" altLang="en-US" sz="3200" b="1" dirty="0">
                <a:solidFill>
                  <a:schemeClr val="bg1"/>
                </a:solidFill>
                <a:latin typeface="微软雅黑" panose="020B0503020204020204" pitchFamily="34" charset="-122"/>
                <a:ea typeface="微软雅黑" panose="020B0503020204020204" pitchFamily="34" charset="-122"/>
              </a:rPr>
              <a:t>质量人员之间的关系（通过</a:t>
            </a:r>
            <a:r>
              <a:rPr lang="en-US" altLang="zh-CN" sz="3200" b="1" dirty="0">
                <a:solidFill>
                  <a:schemeClr val="bg1"/>
                </a:solidFill>
                <a:latin typeface="微软雅黑" panose="020B0503020204020204" pitchFamily="34" charset="-122"/>
                <a:ea typeface="微软雅黑" panose="020B0503020204020204" pitchFamily="34" charset="-122"/>
              </a:rPr>
              <a:t>PQA</a:t>
            </a:r>
            <a:r>
              <a:rPr lang="zh-CN" altLang="en-US" sz="3200" b="1" dirty="0">
                <a:solidFill>
                  <a:schemeClr val="bg1"/>
                </a:solidFill>
                <a:latin typeface="微软雅黑" panose="020B0503020204020204" pitchFamily="34" charset="-122"/>
                <a:ea typeface="微软雅黑" panose="020B0503020204020204" pitchFamily="34" charset="-122"/>
              </a:rPr>
              <a:t>协调）</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aphicFrame>
        <p:nvGraphicFramePr>
          <p:cNvPr id="36" name="Object 4"/>
          <p:cNvGraphicFramePr>
            <a:graphicFrameLocks noGrp="1" noChangeAspect="1"/>
          </p:cNvGraphicFramePr>
          <p:nvPr>
            <p:ph sz="half" idx="4294967295"/>
          </p:nvPr>
        </p:nvGraphicFramePr>
        <p:xfrm>
          <a:off x="1820483" y="1822884"/>
          <a:ext cx="7920037" cy="3527425"/>
        </p:xfrm>
        <a:graphic>
          <a:graphicData uri="http://schemas.openxmlformats.org/presentationml/2006/ole">
            <mc:AlternateContent xmlns:mc="http://schemas.openxmlformats.org/markup-compatibility/2006">
              <mc:Choice xmlns:v="urn:schemas-microsoft-com:vml" Requires="v">
                <p:oleObj spid="_x0000_s2" name="绘图" r:id="rId1" imgW="2165350" imgH="879475" progId="">
                  <p:embed/>
                </p:oleObj>
              </mc:Choice>
              <mc:Fallback>
                <p:oleObj name="绘图" r:id="rId1" imgW="2165350" imgH="879475" progId="">
                  <p:embed/>
                  <p:pic>
                    <p:nvPicPr>
                      <p:cNvPr id="0"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0483" y="1822884"/>
                        <a:ext cx="7920037"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6" y="313596"/>
            <a:ext cx="11820417"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3.3 </a:t>
            </a:r>
            <a:r>
              <a:rPr lang="zh-CN" altLang="en-US" sz="3200" b="1" dirty="0">
                <a:solidFill>
                  <a:schemeClr val="bg1"/>
                </a:solidFill>
                <a:latin typeface="微软雅黑" panose="020B0503020204020204" pitchFamily="34" charset="-122"/>
                <a:ea typeface="微软雅黑" panose="020B0503020204020204" pitchFamily="34" charset="-122"/>
              </a:rPr>
              <a:t>研发质量人员的发展规划 华为</a:t>
            </a:r>
            <a:r>
              <a:rPr lang="en-US" altLang="zh-CN" sz="3200" b="1" dirty="0">
                <a:solidFill>
                  <a:schemeClr val="bg1"/>
                </a:solidFill>
                <a:latin typeface="微软雅黑" panose="020B0503020204020204" pitchFamily="34" charset="-122"/>
                <a:ea typeface="微软雅黑" panose="020B0503020204020204" pitchFamily="34" charset="-122"/>
              </a:rPr>
              <a:t>QA</a:t>
            </a:r>
            <a:r>
              <a:rPr lang="zh-CN" altLang="en-US" sz="3200" b="1" dirty="0">
                <a:solidFill>
                  <a:schemeClr val="bg1"/>
                </a:solidFill>
                <a:latin typeface="微软雅黑" panose="020B0503020204020204" pitchFamily="34" charset="-122"/>
                <a:ea typeface="微软雅黑" panose="020B0503020204020204" pitchFamily="34" charset="-122"/>
              </a:rPr>
              <a:t>素质模型和岗位定位</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265" name="组合 57"/>
          <p:cNvGrpSpPr/>
          <p:nvPr/>
        </p:nvGrpSpPr>
        <p:grpSpPr bwMode="auto">
          <a:xfrm>
            <a:off x="460137" y="1397971"/>
            <a:ext cx="6015617" cy="4933926"/>
            <a:chOff x="1907704" y="1628800"/>
            <a:chExt cx="5040560" cy="4680520"/>
          </a:xfrm>
        </p:grpSpPr>
        <p:sp>
          <p:nvSpPr>
            <p:cNvPr id="266" name="椭圆 8"/>
            <p:cNvSpPr>
              <a:spLocks noChangeArrowheads="1"/>
            </p:cNvSpPr>
            <p:nvPr/>
          </p:nvSpPr>
          <p:spPr bwMode="auto">
            <a:xfrm>
              <a:off x="1907704" y="1700808"/>
              <a:ext cx="4680520" cy="4464496"/>
            </a:xfrm>
            <a:prstGeom prst="ellipse">
              <a:avLst/>
            </a:prstGeom>
            <a:noFill/>
            <a:ln w="9525" algn="ctr">
              <a:solidFill>
                <a:srgbClr val="000000"/>
              </a:solidFill>
              <a:round/>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67" name="椭圆 7"/>
            <p:cNvSpPr>
              <a:spLocks noChangeArrowheads="1"/>
            </p:cNvSpPr>
            <p:nvPr/>
          </p:nvSpPr>
          <p:spPr bwMode="auto">
            <a:xfrm>
              <a:off x="2987824" y="2708920"/>
              <a:ext cx="2520280" cy="2520280"/>
            </a:xfrm>
            <a:prstGeom prst="ellipse">
              <a:avLst/>
            </a:prstGeom>
            <a:noFill/>
            <a:ln w="9525" algn="ctr">
              <a:solidFill>
                <a:srgbClr val="000000"/>
              </a:solidFill>
              <a:round/>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68" name="椭圆 6"/>
            <p:cNvSpPr>
              <a:spLocks noChangeArrowheads="1"/>
            </p:cNvSpPr>
            <p:nvPr/>
          </p:nvSpPr>
          <p:spPr bwMode="auto">
            <a:xfrm>
              <a:off x="3779912" y="3573016"/>
              <a:ext cx="936104" cy="864096"/>
            </a:xfrm>
            <a:prstGeom prst="ellipse">
              <a:avLst/>
            </a:prstGeom>
            <a:noFill/>
            <a:ln w="9525" algn="ctr">
              <a:solidFill>
                <a:srgbClr val="000000"/>
              </a:solidFill>
              <a:round/>
            </a:ln>
          </p:spPr>
          <p:txBody>
            <a:bodyPr/>
            <a:lstStyle/>
            <a:p>
              <a:endParaRPr lang="zh-CN" altLang="en-US" sz="2800">
                <a:latin typeface="微软雅黑" panose="020B0503020204020204" pitchFamily="34" charset="-122"/>
                <a:ea typeface="微软雅黑" panose="020B0503020204020204" pitchFamily="34" charset="-122"/>
              </a:endParaRPr>
            </a:p>
          </p:txBody>
        </p:sp>
        <p:sp>
          <p:nvSpPr>
            <p:cNvPr id="269" name="矩形 268"/>
            <p:cNvSpPr/>
            <p:nvPr/>
          </p:nvSpPr>
          <p:spPr>
            <a:xfrm>
              <a:off x="3852487" y="3791674"/>
              <a:ext cx="792201"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质量工程师</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70" name="矩形 269"/>
            <p:cNvSpPr/>
            <p:nvPr/>
          </p:nvSpPr>
          <p:spPr>
            <a:xfrm>
              <a:off x="3923928" y="2945432"/>
              <a:ext cx="647732"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客户质量代表</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71" name="矩形 270"/>
            <p:cNvSpPr/>
            <p:nvPr/>
          </p:nvSpPr>
          <p:spPr>
            <a:xfrm>
              <a:off x="3131727" y="3428310"/>
              <a:ext cx="647732" cy="613135"/>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质量工作环境</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dirty="0">
                  <a:solidFill>
                    <a:srgbClr val="000000"/>
                  </a:solidFill>
                  <a:latin typeface="微软雅黑" panose="020B0503020204020204" pitchFamily="34" charset="-122"/>
                  <a:ea typeface="微软雅黑" panose="020B0503020204020204" pitchFamily="34" charset="-122"/>
                </a:rPr>
                <a:t>建设者</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72" name="矩形 271"/>
            <p:cNvSpPr/>
            <p:nvPr/>
          </p:nvSpPr>
          <p:spPr>
            <a:xfrm>
              <a:off x="3420666" y="4372986"/>
              <a:ext cx="647732" cy="613135"/>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卓越绩效守护者</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73" name="矩形 272"/>
            <p:cNvSpPr/>
            <p:nvPr/>
          </p:nvSpPr>
          <p:spPr>
            <a:xfrm>
              <a:off x="4571660" y="4292014"/>
              <a:ext cx="647732" cy="613135"/>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执行有效性监控者</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74" name="矩形 273"/>
            <p:cNvSpPr/>
            <p:nvPr/>
          </p:nvSpPr>
          <p:spPr>
            <a:xfrm>
              <a:off x="4787570" y="3530497"/>
              <a:ext cx="649320" cy="408757"/>
            </a:xfrm>
            <a:prstGeom prst="rect">
              <a:avLst/>
            </a:prstGeom>
          </p:spPr>
          <p:txBody>
            <a:bodyPr lIns="0" tIns="0" rIns="0" bIns="0" anchor="ctr" anchorCtr="1">
              <a:spAutoFit/>
            </a:bodyPr>
            <a:lstStyle/>
            <a:p>
              <a:pPr algn="ctr">
                <a:defRPr/>
              </a:pPr>
              <a:r>
                <a:rPr lang="en-US" altLang="zh-CN" sz="1400" dirty="0">
                  <a:solidFill>
                    <a:srgbClr val="000000"/>
                  </a:solidFill>
                  <a:latin typeface="微软雅黑" panose="020B0503020204020204" pitchFamily="34" charset="-122"/>
                  <a:ea typeface="微软雅黑" panose="020B0503020204020204" pitchFamily="34" charset="-122"/>
                </a:rPr>
                <a:t>QMS</a:t>
              </a:r>
              <a:endParaRPr lang="en-US" altLang="zh-CN" sz="1400" dirty="0">
                <a:solidFill>
                  <a:srgbClr val="000000"/>
                </a:solidFill>
                <a:latin typeface="微软雅黑" panose="020B0503020204020204" pitchFamily="34" charset="-122"/>
                <a:ea typeface="微软雅黑" panose="020B0503020204020204" pitchFamily="34" charset="-122"/>
              </a:endParaRPr>
            </a:p>
            <a:p>
              <a:pPr algn="ctr">
                <a:defRPr/>
              </a:pPr>
              <a:r>
                <a:rPr lang="zh-CN" altLang="en-US" sz="1400" dirty="0">
                  <a:solidFill>
                    <a:srgbClr val="000000"/>
                  </a:solidFill>
                  <a:latin typeface="微软雅黑" panose="020B0503020204020204" pitchFamily="34" charset="-122"/>
                  <a:ea typeface="微软雅黑" panose="020B0503020204020204" pitchFamily="34" charset="-122"/>
                </a:rPr>
                <a:t>部署者</a:t>
              </a:r>
              <a:endParaRPr lang="zh-CN" altLang="en-US" sz="1400" dirty="0">
                <a:solidFill>
                  <a:srgbClr val="000000"/>
                </a:solidFill>
                <a:latin typeface="微软雅黑" panose="020B0503020204020204" pitchFamily="34" charset="-122"/>
                <a:ea typeface="微软雅黑" panose="020B0503020204020204" pitchFamily="34" charset="-122"/>
              </a:endParaRPr>
            </a:p>
          </p:txBody>
        </p:sp>
        <p:cxnSp>
          <p:nvCxnSpPr>
            <p:cNvPr id="275" name="直接箭头连接符 15"/>
            <p:cNvCxnSpPr>
              <a:cxnSpLocks noChangeShapeType="1"/>
              <a:endCxn id="268" idx="1"/>
            </p:cNvCxnSpPr>
            <p:nvPr/>
          </p:nvCxnSpPr>
          <p:spPr bwMode="auto">
            <a:xfrm>
              <a:off x="2627784" y="1844824"/>
              <a:ext cx="1289217" cy="1854736"/>
            </a:xfrm>
            <a:prstGeom prst="straightConnector1">
              <a:avLst/>
            </a:prstGeom>
            <a:noFill/>
            <a:ln w="9525" algn="ctr">
              <a:solidFill>
                <a:srgbClr val="000000"/>
              </a:solidFill>
              <a:prstDash val="sysDot"/>
              <a:round/>
              <a:tailEnd type="arrow" w="med" len="med"/>
            </a:ln>
          </p:spPr>
        </p:cxnSp>
        <p:cxnSp>
          <p:nvCxnSpPr>
            <p:cNvPr id="276" name="直接箭头连接符 19"/>
            <p:cNvCxnSpPr>
              <a:cxnSpLocks noChangeShapeType="1"/>
              <a:endCxn id="268" idx="7"/>
            </p:cNvCxnSpPr>
            <p:nvPr/>
          </p:nvCxnSpPr>
          <p:spPr bwMode="auto">
            <a:xfrm flipH="1">
              <a:off x="4578927" y="1628800"/>
              <a:ext cx="1217209" cy="2070760"/>
            </a:xfrm>
            <a:prstGeom prst="straightConnector1">
              <a:avLst/>
            </a:prstGeom>
            <a:noFill/>
            <a:ln w="9525" algn="ctr">
              <a:solidFill>
                <a:srgbClr val="000000"/>
              </a:solidFill>
              <a:prstDash val="sysDot"/>
              <a:round/>
              <a:tailEnd type="arrow" w="med" len="med"/>
            </a:ln>
          </p:spPr>
        </p:cxnSp>
        <p:cxnSp>
          <p:nvCxnSpPr>
            <p:cNvPr id="277" name="直接箭头连接符 23"/>
            <p:cNvCxnSpPr>
              <a:cxnSpLocks noChangeShapeType="1"/>
            </p:cNvCxnSpPr>
            <p:nvPr/>
          </p:nvCxnSpPr>
          <p:spPr bwMode="auto">
            <a:xfrm flipV="1">
              <a:off x="1907704" y="4149080"/>
              <a:ext cx="1872208" cy="720080"/>
            </a:xfrm>
            <a:prstGeom prst="straightConnector1">
              <a:avLst/>
            </a:prstGeom>
            <a:noFill/>
            <a:ln w="9525" algn="ctr">
              <a:solidFill>
                <a:srgbClr val="000000"/>
              </a:solidFill>
              <a:prstDash val="sysDot"/>
              <a:round/>
              <a:tailEnd type="arrow" w="med" len="med"/>
            </a:ln>
          </p:spPr>
        </p:cxnSp>
        <p:cxnSp>
          <p:nvCxnSpPr>
            <p:cNvPr id="278" name="直接箭头连接符 27"/>
            <p:cNvCxnSpPr>
              <a:cxnSpLocks noChangeShapeType="1"/>
              <a:endCxn id="268" idx="4"/>
            </p:cNvCxnSpPr>
            <p:nvPr/>
          </p:nvCxnSpPr>
          <p:spPr bwMode="auto">
            <a:xfrm flipH="1" flipV="1">
              <a:off x="4247964" y="4437112"/>
              <a:ext cx="36004" cy="1872208"/>
            </a:xfrm>
            <a:prstGeom prst="straightConnector1">
              <a:avLst/>
            </a:prstGeom>
            <a:noFill/>
            <a:ln w="9525" algn="ctr">
              <a:solidFill>
                <a:srgbClr val="000000"/>
              </a:solidFill>
              <a:prstDash val="sysDot"/>
              <a:round/>
              <a:tailEnd type="arrow" w="med" len="med"/>
            </a:ln>
          </p:spPr>
        </p:cxnSp>
        <p:cxnSp>
          <p:nvCxnSpPr>
            <p:cNvPr id="279" name="直接箭头连接符 34"/>
            <p:cNvCxnSpPr>
              <a:cxnSpLocks noChangeShapeType="1"/>
              <a:endCxn id="268" idx="6"/>
            </p:cNvCxnSpPr>
            <p:nvPr/>
          </p:nvCxnSpPr>
          <p:spPr bwMode="auto">
            <a:xfrm flipH="1" flipV="1">
              <a:off x="4716016" y="4005064"/>
              <a:ext cx="2232248" cy="864096"/>
            </a:xfrm>
            <a:prstGeom prst="straightConnector1">
              <a:avLst/>
            </a:prstGeom>
            <a:noFill/>
            <a:ln w="9525" algn="ctr">
              <a:solidFill>
                <a:srgbClr val="000000"/>
              </a:solidFill>
              <a:prstDash val="sysDot"/>
              <a:round/>
              <a:tailEnd type="arrow" w="med" len="med"/>
            </a:ln>
          </p:spPr>
        </p:cxnSp>
        <p:sp>
          <p:nvSpPr>
            <p:cNvPr id="280" name="矩形 279"/>
            <p:cNvSpPr/>
            <p:nvPr/>
          </p:nvSpPr>
          <p:spPr>
            <a:xfrm>
              <a:off x="3636577" y="1894957"/>
              <a:ext cx="647732" cy="204379"/>
            </a:xfrm>
            <a:prstGeom prst="rect">
              <a:avLst/>
            </a:prstGeom>
          </p:spPr>
          <p:txBody>
            <a:bodyPr lIns="0" tIns="0" rIns="0" bIns="0" anchor="ctr" anchorCtr="1">
              <a:spAutoFit/>
            </a:bodyPr>
            <a:lstStyle/>
            <a:p>
              <a:pPr algn="ctr">
                <a:defRPr/>
              </a:pPr>
              <a:r>
                <a:rPr lang="en-US" altLang="zh-CN" sz="1400" dirty="0">
                  <a:solidFill>
                    <a:srgbClr val="000000"/>
                  </a:solidFill>
                  <a:latin typeface="微软雅黑" panose="020B0503020204020204" pitchFamily="34" charset="-122"/>
                  <a:ea typeface="微软雅黑" panose="020B0503020204020204" pitchFamily="34" charset="-122"/>
                </a:rPr>
                <a:t>VOC</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1" name="矩形 280"/>
            <p:cNvSpPr/>
            <p:nvPr/>
          </p:nvSpPr>
          <p:spPr>
            <a:xfrm>
              <a:off x="3420666" y="2008694"/>
              <a:ext cx="1798725"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客户满意度调查、分析和改进</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2" name="矩形 281"/>
            <p:cNvSpPr/>
            <p:nvPr/>
          </p:nvSpPr>
          <p:spPr>
            <a:xfrm>
              <a:off x="3420666" y="2297654"/>
              <a:ext cx="1798725"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支持答标</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客户认证</a:t>
              </a:r>
              <a:r>
                <a:rPr lang="en-US" altLang="zh-CN" sz="1400" dirty="0">
                  <a:solidFill>
                    <a:srgbClr val="000000"/>
                  </a:solidFill>
                  <a:latin typeface="微软雅黑" panose="020B0503020204020204" pitchFamily="34" charset="-122"/>
                  <a:ea typeface="微软雅黑" panose="020B0503020204020204" pitchFamily="34" charset="-122"/>
                </a:rPr>
                <a:t>/</a:t>
              </a:r>
              <a:r>
                <a:rPr lang="zh-CN" altLang="en-US" sz="1400" dirty="0">
                  <a:solidFill>
                    <a:srgbClr val="000000"/>
                  </a:solidFill>
                  <a:latin typeface="微软雅黑" panose="020B0503020204020204" pitchFamily="34" charset="-122"/>
                  <a:ea typeface="微软雅黑" panose="020B0503020204020204" pitchFamily="34" charset="-122"/>
                </a:rPr>
                <a:t>客户审计</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3" name="矩形 282"/>
            <p:cNvSpPr/>
            <p:nvPr/>
          </p:nvSpPr>
          <p:spPr>
            <a:xfrm>
              <a:off x="2339525" y="2687215"/>
              <a:ext cx="792202"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团队管理</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4" name="矩形 283"/>
            <p:cNvSpPr/>
            <p:nvPr/>
          </p:nvSpPr>
          <p:spPr>
            <a:xfrm>
              <a:off x="2123615" y="3089913"/>
              <a:ext cx="863642"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倡导质量文化</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5" name="矩形 284"/>
            <p:cNvSpPr/>
            <p:nvPr/>
          </p:nvSpPr>
          <p:spPr>
            <a:xfrm>
              <a:off x="2052174" y="3737690"/>
              <a:ext cx="863642"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质量方法培训</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6" name="矩形 285"/>
            <p:cNvSpPr/>
            <p:nvPr/>
          </p:nvSpPr>
          <p:spPr>
            <a:xfrm>
              <a:off x="2268085" y="4775826"/>
              <a:ext cx="863642"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绩效分析</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7" name="矩形 286"/>
            <p:cNvSpPr/>
            <p:nvPr/>
          </p:nvSpPr>
          <p:spPr>
            <a:xfrm>
              <a:off x="2483995" y="5033248"/>
              <a:ext cx="863642"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促进绩效改进</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8" name="矩形 287"/>
            <p:cNvSpPr/>
            <p:nvPr/>
          </p:nvSpPr>
          <p:spPr>
            <a:xfrm>
              <a:off x="3060285" y="5351364"/>
              <a:ext cx="863642"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标杆分析</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89" name="矩形 288"/>
            <p:cNvSpPr/>
            <p:nvPr/>
          </p:nvSpPr>
          <p:spPr>
            <a:xfrm>
              <a:off x="3276196" y="5507393"/>
              <a:ext cx="863642" cy="613135"/>
            </a:xfrm>
            <a:prstGeom prst="rect">
              <a:avLst/>
            </a:prstGeom>
          </p:spPr>
          <p:txBody>
            <a:bodyPr lIns="0" tIns="0" rIns="0" bIns="0" anchor="ctr" anchorCtr="1">
              <a:spAutoFit/>
            </a:bodyPr>
            <a:lstStyle/>
            <a:p>
              <a:pPr algn="ctr">
                <a:defRPr/>
              </a:pPr>
              <a:r>
                <a:rPr lang="en-US" altLang="zh-CN" sz="1400" dirty="0">
                  <a:solidFill>
                    <a:srgbClr val="000000"/>
                  </a:solidFill>
                  <a:latin typeface="微软雅黑" panose="020B0503020204020204" pitchFamily="34" charset="-122"/>
                  <a:ea typeface="微软雅黑" panose="020B0503020204020204" pitchFamily="34" charset="-122"/>
                </a:rPr>
                <a:t>QMS</a:t>
              </a:r>
              <a:r>
                <a:rPr lang="zh-CN" altLang="en-US" sz="1400" dirty="0">
                  <a:solidFill>
                    <a:srgbClr val="000000"/>
                  </a:solidFill>
                  <a:latin typeface="微软雅黑" panose="020B0503020204020204" pitchFamily="34" charset="-122"/>
                  <a:ea typeface="微软雅黑" panose="020B0503020204020204" pitchFamily="34" charset="-122"/>
                </a:rPr>
                <a:t>有效性评估和分析</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0" name="矩形 289"/>
            <p:cNvSpPr/>
            <p:nvPr/>
          </p:nvSpPr>
          <p:spPr>
            <a:xfrm>
              <a:off x="4428778" y="5618314"/>
              <a:ext cx="863642"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质量状态报告</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1" name="矩形 290"/>
            <p:cNvSpPr/>
            <p:nvPr/>
          </p:nvSpPr>
          <p:spPr>
            <a:xfrm>
              <a:off x="4571660" y="5249176"/>
              <a:ext cx="1081141"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关键环节质量评估</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2" name="矩形 291"/>
            <p:cNvSpPr/>
            <p:nvPr/>
          </p:nvSpPr>
          <p:spPr>
            <a:xfrm>
              <a:off x="5076509" y="4889563"/>
              <a:ext cx="1079553"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过程与业务审计</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3" name="矩形 292"/>
            <p:cNvSpPr/>
            <p:nvPr/>
          </p:nvSpPr>
          <p:spPr>
            <a:xfrm>
              <a:off x="5292420" y="4529952"/>
              <a:ext cx="1079553" cy="408757"/>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业务度量与分析</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4" name="矩形 293"/>
            <p:cNvSpPr/>
            <p:nvPr/>
          </p:nvSpPr>
          <p:spPr>
            <a:xfrm>
              <a:off x="5219391" y="2543530"/>
              <a:ext cx="1081141"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支撑管理评审</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5" name="矩形 294"/>
            <p:cNvSpPr/>
            <p:nvPr/>
          </p:nvSpPr>
          <p:spPr>
            <a:xfrm>
              <a:off x="5363861" y="2975381"/>
              <a:ext cx="1081140"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客户化</a:t>
              </a:r>
              <a:r>
                <a:rPr lang="en-US" altLang="zh-CN" sz="1400" dirty="0">
                  <a:solidFill>
                    <a:srgbClr val="000000"/>
                  </a:solidFill>
                  <a:latin typeface="微软雅黑" panose="020B0503020204020204" pitchFamily="34" charset="-122"/>
                  <a:ea typeface="微软雅黑" panose="020B0503020204020204" pitchFamily="34" charset="-122"/>
                </a:rPr>
                <a:t>QMS</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6" name="矩形 295"/>
            <p:cNvSpPr/>
            <p:nvPr/>
          </p:nvSpPr>
          <p:spPr>
            <a:xfrm>
              <a:off x="5508330" y="3408027"/>
              <a:ext cx="1079553"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质量改进规划</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7" name="矩形 296"/>
            <p:cNvSpPr/>
            <p:nvPr/>
          </p:nvSpPr>
          <p:spPr>
            <a:xfrm>
              <a:off x="5579772" y="3767641"/>
              <a:ext cx="1081140"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制定质量计划</a:t>
              </a:r>
              <a:endParaRPr lang="zh-CN" altLang="en-US" sz="1400" dirty="0">
                <a:solidFill>
                  <a:srgbClr val="000000"/>
                </a:solidFill>
                <a:latin typeface="微软雅黑" panose="020B0503020204020204" pitchFamily="34" charset="-122"/>
                <a:ea typeface="微软雅黑" panose="020B0503020204020204" pitchFamily="34" charset="-122"/>
              </a:endParaRPr>
            </a:p>
          </p:txBody>
        </p:sp>
        <p:sp>
          <p:nvSpPr>
            <p:cNvPr id="298" name="矩形 297"/>
            <p:cNvSpPr/>
            <p:nvPr/>
          </p:nvSpPr>
          <p:spPr>
            <a:xfrm>
              <a:off x="5579772" y="4127253"/>
              <a:ext cx="1081140" cy="204379"/>
            </a:xfrm>
            <a:prstGeom prst="rect">
              <a:avLst/>
            </a:prstGeom>
          </p:spPr>
          <p:txBody>
            <a:bodyPr lIns="0" tIns="0" rIns="0" bIns="0" anchor="ctr" anchorCtr="1">
              <a:spAutoFit/>
            </a:bodyPr>
            <a:lstStyle/>
            <a:p>
              <a:pPr algn="ctr">
                <a:defRPr/>
              </a:pPr>
              <a:r>
                <a:rPr lang="zh-CN" altLang="en-US" sz="1400" dirty="0">
                  <a:solidFill>
                    <a:srgbClr val="000000"/>
                  </a:solidFill>
                  <a:latin typeface="微软雅黑" panose="020B0503020204020204" pitchFamily="34" charset="-122"/>
                  <a:ea typeface="微软雅黑" panose="020B0503020204020204" pitchFamily="34" charset="-122"/>
                </a:rPr>
                <a:t>沟通、部署</a:t>
              </a:r>
              <a:endParaRPr lang="zh-CN" altLang="en-US" sz="1400" dirty="0">
                <a:solidFill>
                  <a:srgbClr val="000000"/>
                </a:solidFill>
                <a:latin typeface="微软雅黑" panose="020B0503020204020204" pitchFamily="34" charset="-122"/>
                <a:ea typeface="微软雅黑" panose="020B0503020204020204" pitchFamily="34" charset="-122"/>
              </a:endParaRPr>
            </a:p>
          </p:txBody>
        </p:sp>
      </p:grpSp>
      <p:sp>
        <p:nvSpPr>
          <p:cNvPr id="40" name="矩形 39"/>
          <p:cNvSpPr/>
          <p:nvPr/>
        </p:nvSpPr>
        <p:spPr>
          <a:xfrm>
            <a:off x="6304752" y="1397971"/>
            <a:ext cx="5797681" cy="3162404"/>
          </a:xfrm>
          <a:prstGeom prst="rect">
            <a:avLst/>
          </a:prstGeom>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QA岗位 </a:t>
            </a:r>
            <a:r>
              <a:rPr lang="zh-CN" altLang="en-US" dirty="0">
                <a:solidFill>
                  <a:srgbClr val="FF0000"/>
                </a:solidFill>
                <a:latin typeface="微软雅黑" panose="020B0503020204020204" pitchFamily="34" charset="-122"/>
                <a:ea typeface="微软雅黑" panose="020B0503020204020204" pitchFamily="34" charset="-122"/>
              </a:rPr>
              <a:t>在项目组中</a:t>
            </a:r>
            <a:r>
              <a:rPr lang="zh-CN" altLang="en-US" dirty="0">
                <a:latin typeface="微软雅黑" panose="020B0503020204020204" pitchFamily="34" charset="-122"/>
                <a:ea typeface="微软雅黑" panose="020B0503020204020204" pitchFamily="34" charset="-122"/>
              </a:rPr>
              <a:t>的定位：</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作为项目经理的质量Partner，协助项目经理开展系列研发质量保证活动，达成项目研发环节的质量目标，确保交付结果最终符合客户要求；</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作为项目的流程监控者，对项目层面的研发流程进行管控，确保项目研发过程符合标准。</a:t>
            </a:r>
            <a:endParaRPr lang="en-US" altLang="zh-CN" dirty="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3.3 </a:t>
            </a:r>
            <a:r>
              <a:rPr lang="zh-CN" altLang="en-US" sz="3200" b="1" dirty="0">
                <a:solidFill>
                  <a:schemeClr val="bg1"/>
                </a:solidFill>
                <a:latin typeface="微软雅黑" panose="020B0503020204020204" pitchFamily="34" charset="-122"/>
                <a:ea typeface="微软雅黑" panose="020B0503020204020204" pitchFamily="34" charset="-122"/>
              </a:rPr>
              <a:t>研发质量人员的发展规划 示例</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grpSp>
        <p:nvGrpSpPr>
          <p:cNvPr id="69" name="Group 4"/>
          <p:cNvGrpSpPr/>
          <p:nvPr/>
        </p:nvGrpSpPr>
        <p:grpSpPr bwMode="auto">
          <a:xfrm>
            <a:off x="1616790" y="1298088"/>
            <a:ext cx="7832010" cy="4656138"/>
            <a:chOff x="384" y="1050"/>
            <a:chExt cx="4866" cy="2823"/>
          </a:xfrm>
        </p:grpSpPr>
        <p:grpSp>
          <p:nvGrpSpPr>
            <p:cNvPr id="70" name="Group 5"/>
            <p:cNvGrpSpPr/>
            <p:nvPr/>
          </p:nvGrpSpPr>
          <p:grpSpPr bwMode="auto">
            <a:xfrm>
              <a:off x="2535" y="2956"/>
              <a:ext cx="99" cy="188"/>
              <a:chOff x="2535" y="2956"/>
              <a:chExt cx="99" cy="188"/>
            </a:xfrm>
          </p:grpSpPr>
          <p:sp>
            <p:nvSpPr>
              <p:cNvPr id="240" name="Line 6"/>
              <p:cNvSpPr>
                <a:spLocks noChangeShapeType="1"/>
              </p:cNvSpPr>
              <p:nvPr/>
            </p:nvSpPr>
            <p:spPr bwMode="auto">
              <a:xfrm flipV="1">
                <a:off x="2581" y="3032"/>
                <a:ext cx="1" cy="112"/>
              </a:xfrm>
              <a:prstGeom prst="line">
                <a:avLst/>
              </a:prstGeom>
              <a:noFill/>
              <a:ln w="31750">
                <a:solidFill>
                  <a:srgbClr val="FF9933"/>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41" name="Freeform 7"/>
              <p:cNvSpPr/>
              <p:nvPr/>
            </p:nvSpPr>
            <p:spPr bwMode="auto">
              <a:xfrm>
                <a:off x="2535" y="2956"/>
                <a:ext cx="99" cy="94"/>
              </a:xfrm>
              <a:custGeom>
                <a:avLst/>
                <a:gdLst>
                  <a:gd name="T0" fmla="*/ 99 w 99"/>
                  <a:gd name="T1" fmla="*/ 94 h 94"/>
                  <a:gd name="T2" fmla="*/ 46 w 99"/>
                  <a:gd name="T3" fmla="*/ 0 h 94"/>
                  <a:gd name="T4" fmla="*/ 0 w 99"/>
                  <a:gd name="T5" fmla="*/ 94 h 94"/>
                  <a:gd name="T6" fmla="*/ 99 w 99"/>
                  <a:gd name="T7" fmla="*/ 94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9" h="94">
                    <a:moveTo>
                      <a:pt x="99" y="94"/>
                    </a:moveTo>
                    <a:lnTo>
                      <a:pt x="46" y="0"/>
                    </a:lnTo>
                    <a:lnTo>
                      <a:pt x="0" y="94"/>
                    </a:lnTo>
                    <a:lnTo>
                      <a:pt x="99" y="94"/>
                    </a:lnTo>
                    <a:close/>
                  </a:path>
                </a:pathLst>
              </a:custGeom>
              <a:solidFill>
                <a:srgbClr val="FF9933"/>
              </a:solidFill>
              <a:ln w="9525">
                <a:no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71" name="Rectangle 8"/>
            <p:cNvSpPr>
              <a:spLocks noChangeArrowheads="1"/>
            </p:cNvSpPr>
            <p:nvPr/>
          </p:nvSpPr>
          <p:spPr bwMode="auto">
            <a:xfrm>
              <a:off x="2661" y="1362"/>
              <a:ext cx="2589" cy="1488"/>
            </a:xfrm>
            <a:prstGeom prst="rect">
              <a:avLst/>
            </a:prstGeom>
            <a:solidFill>
              <a:srgbClr val="D8FFFF"/>
            </a:solidFill>
            <a:ln w="11113">
              <a:solidFill>
                <a:srgbClr val="000000"/>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2" name="Rectangle 9"/>
            <p:cNvSpPr>
              <a:spLocks noChangeArrowheads="1"/>
            </p:cNvSpPr>
            <p:nvPr/>
          </p:nvSpPr>
          <p:spPr bwMode="auto">
            <a:xfrm>
              <a:off x="4745" y="2373"/>
              <a:ext cx="438" cy="153"/>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3" name="Rectangle 10"/>
            <p:cNvSpPr>
              <a:spLocks noChangeArrowheads="1"/>
            </p:cNvSpPr>
            <p:nvPr/>
          </p:nvSpPr>
          <p:spPr bwMode="auto">
            <a:xfrm>
              <a:off x="4712" y="2350"/>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4" name="Rectangle 11"/>
            <p:cNvSpPr>
              <a:spLocks noChangeArrowheads="1"/>
            </p:cNvSpPr>
            <p:nvPr/>
          </p:nvSpPr>
          <p:spPr bwMode="auto">
            <a:xfrm>
              <a:off x="4712" y="2350"/>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5" name="Rectangle 12"/>
            <p:cNvSpPr>
              <a:spLocks noChangeArrowheads="1"/>
            </p:cNvSpPr>
            <p:nvPr/>
          </p:nvSpPr>
          <p:spPr bwMode="auto">
            <a:xfrm>
              <a:off x="4865" y="2391"/>
              <a:ext cx="152"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6" name="Rectangle 13"/>
            <p:cNvSpPr>
              <a:spLocks noChangeArrowheads="1"/>
            </p:cNvSpPr>
            <p:nvPr/>
          </p:nvSpPr>
          <p:spPr bwMode="auto">
            <a:xfrm>
              <a:off x="4881" y="2397"/>
              <a:ext cx="168" cy="131"/>
            </a:xfrm>
            <a:prstGeom prst="rect">
              <a:avLst/>
            </a:prstGeom>
            <a:noFill/>
            <a:ln w="9525">
              <a:noFill/>
              <a:miter lim="800000"/>
            </a:ln>
          </p:spPr>
          <p:txBody>
            <a:bodyPr wrap="none" lIns="0" tIns="0" rIns="0" bIns="0">
              <a:spAutoFit/>
            </a:bodyPr>
            <a:lstStyle/>
            <a:p>
              <a:pPr algn="ctr" eaLnBrk="0" hangingPunct="0"/>
              <a:r>
                <a:rPr lang="en-US" altLang="zh-CN" sz="1400">
                  <a:solidFill>
                    <a:srgbClr val="000000"/>
                  </a:solidFill>
                  <a:latin typeface="微软雅黑" panose="020B0503020204020204" pitchFamily="34" charset="-122"/>
                  <a:ea typeface="微软雅黑" panose="020B0503020204020204" pitchFamily="34" charset="-122"/>
                </a:rPr>
                <a:t>QA</a:t>
              </a:r>
              <a:endParaRPr lang="en-US" altLang="zh-CN" sz="1400">
                <a:latin typeface="微软雅黑" panose="020B0503020204020204" pitchFamily="34" charset="-122"/>
                <a:ea typeface="微软雅黑" panose="020B0503020204020204" pitchFamily="34" charset="-122"/>
              </a:endParaRPr>
            </a:p>
          </p:txBody>
        </p:sp>
        <p:sp>
          <p:nvSpPr>
            <p:cNvPr id="77" name="Rectangle 14"/>
            <p:cNvSpPr>
              <a:spLocks noChangeArrowheads="1"/>
            </p:cNvSpPr>
            <p:nvPr/>
          </p:nvSpPr>
          <p:spPr bwMode="auto">
            <a:xfrm>
              <a:off x="4739" y="2021"/>
              <a:ext cx="438" cy="147"/>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8" name="Rectangle 15"/>
            <p:cNvSpPr>
              <a:spLocks noChangeArrowheads="1"/>
            </p:cNvSpPr>
            <p:nvPr/>
          </p:nvSpPr>
          <p:spPr bwMode="auto">
            <a:xfrm>
              <a:off x="4705" y="1991"/>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79" name="Rectangle 16"/>
            <p:cNvSpPr>
              <a:spLocks noChangeArrowheads="1"/>
            </p:cNvSpPr>
            <p:nvPr/>
          </p:nvSpPr>
          <p:spPr bwMode="auto">
            <a:xfrm>
              <a:off x="4705" y="1991"/>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0" name="Rectangle 17"/>
            <p:cNvSpPr>
              <a:spLocks noChangeArrowheads="1"/>
            </p:cNvSpPr>
            <p:nvPr/>
          </p:nvSpPr>
          <p:spPr bwMode="auto">
            <a:xfrm>
              <a:off x="4752" y="2026"/>
              <a:ext cx="365"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1" name="Rectangle 18"/>
            <p:cNvSpPr>
              <a:spLocks noChangeArrowheads="1"/>
            </p:cNvSpPr>
            <p:nvPr/>
          </p:nvSpPr>
          <p:spPr bwMode="auto">
            <a:xfrm>
              <a:off x="4719" y="2033"/>
              <a:ext cx="223"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高级</a:t>
              </a:r>
              <a:endParaRPr lang="zh-CN" altLang="en-US" sz="1400">
                <a:latin typeface="微软雅黑" panose="020B0503020204020204" pitchFamily="34" charset="-122"/>
                <a:ea typeface="微软雅黑" panose="020B0503020204020204" pitchFamily="34" charset="-122"/>
              </a:endParaRPr>
            </a:p>
          </p:txBody>
        </p:sp>
        <p:sp>
          <p:nvSpPr>
            <p:cNvPr id="82" name="Rectangle 19"/>
            <p:cNvSpPr>
              <a:spLocks noChangeArrowheads="1"/>
            </p:cNvSpPr>
            <p:nvPr/>
          </p:nvSpPr>
          <p:spPr bwMode="auto">
            <a:xfrm>
              <a:off x="4981" y="2033"/>
              <a:ext cx="168" cy="131"/>
            </a:xfrm>
            <a:prstGeom prst="rect">
              <a:avLst/>
            </a:prstGeom>
            <a:noFill/>
            <a:ln w="9525">
              <a:noFill/>
              <a:miter lim="800000"/>
            </a:ln>
          </p:spPr>
          <p:txBody>
            <a:bodyPr wrap="none" lIns="0" tIns="0" rIns="0" bIns="0">
              <a:spAutoFit/>
            </a:bodyPr>
            <a:lstStyle/>
            <a:p>
              <a:pPr algn="ctr" eaLnBrk="0" hangingPunct="0"/>
              <a:r>
                <a:rPr lang="en-US" altLang="zh-CN" sz="1400">
                  <a:solidFill>
                    <a:srgbClr val="000000"/>
                  </a:solidFill>
                  <a:latin typeface="微软雅黑" panose="020B0503020204020204" pitchFamily="34" charset="-122"/>
                  <a:ea typeface="微软雅黑" panose="020B0503020204020204" pitchFamily="34" charset="-122"/>
                </a:rPr>
                <a:t>QA</a:t>
              </a:r>
              <a:endParaRPr lang="en-US" altLang="zh-CN" sz="1400">
                <a:latin typeface="微软雅黑" panose="020B0503020204020204" pitchFamily="34" charset="-122"/>
                <a:ea typeface="微软雅黑" panose="020B0503020204020204" pitchFamily="34" charset="-122"/>
              </a:endParaRPr>
            </a:p>
          </p:txBody>
        </p:sp>
        <p:sp>
          <p:nvSpPr>
            <p:cNvPr id="83" name="Rectangle 20"/>
            <p:cNvSpPr>
              <a:spLocks noChangeArrowheads="1"/>
            </p:cNvSpPr>
            <p:nvPr/>
          </p:nvSpPr>
          <p:spPr bwMode="auto">
            <a:xfrm>
              <a:off x="4911" y="2503"/>
              <a:ext cx="332" cy="223"/>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4" name="Rectangle 21"/>
            <p:cNvSpPr>
              <a:spLocks noChangeArrowheads="1"/>
            </p:cNvSpPr>
            <p:nvPr/>
          </p:nvSpPr>
          <p:spPr bwMode="auto">
            <a:xfrm>
              <a:off x="4984" y="2562"/>
              <a:ext cx="213"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5" name="Rectangle 22"/>
            <p:cNvSpPr>
              <a:spLocks noChangeArrowheads="1"/>
            </p:cNvSpPr>
            <p:nvPr/>
          </p:nvSpPr>
          <p:spPr bwMode="auto">
            <a:xfrm>
              <a:off x="4952" y="2568"/>
              <a:ext cx="181"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86" name="Rectangle 23"/>
            <p:cNvSpPr>
              <a:spLocks noChangeArrowheads="1"/>
            </p:cNvSpPr>
            <p:nvPr/>
          </p:nvSpPr>
          <p:spPr bwMode="auto">
            <a:xfrm>
              <a:off x="4745" y="2373"/>
              <a:ext cx="438" cy="153"/>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7" name="Rectangle 24"/>
            <p:cNvSpPr>
              <a:spLocks noChangeArrowheads="1"/>
            </p:cNvSpPr>
            <p:nvPr/>
          </p:nvSpPr>
          <p:spPr bwMode="auto">
            <a:xfrm>
              <a:off x="4712" y="2350"/>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8" name="Rectangle 25"/>
            <p:cNvSpPr>
              <a:spLocks noChangeArrowheads="1"/>
            </p:cNvSpPr>
            <p:nvPr/>
          </p:nvSpPr>
          <p:spPr bwMode="auto">
            <a:xfrm>
              <a:off x="4712" y="2350"/>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89" name="Rectangle 26"/>
            <p:cNvSpPr>
              <a:spLocks noChangeArrowheads="1"/>
            </p:cNvSpPr>
            <p:nvPr/>
          </p:nvSpPr>
          <p:spPr bwMode="auto">
            <a:xfrm>
              <a:off x="4865" y="2391"/>
              <a:ext cx="152"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0" name="Rectangle 27"/>
            <p:cNvSpPr>
              <a:spLocks noChangeArrowheads="1"/>
            </p:cNvSpPr>
            <p:nvPr/>
          </p:nvSpPr>
          <p:spPr bwMode="auto">
            <a:xfrm>
              <a:off x="4881" y="2397"/>
              <a:ext cx="168" cy="131"/>
            </a:xfrm>
            <a:prstGeom prst="rect">
              <a:avLst/>
            </a:prstGeom>
            <a:noFill/>
            <a:ln w="9525">
              <a:noFill/>
              <a:miter lim="800000"/>
            </a:ln>
          </p:spPr>
          <p:txBody>
            <a:bodyPr wrap="none" lIns="0" tIns="0" rIns="0" bIns="0">
              <a:spAutoFit/>
            </a:bodyPr>
            <a:lstStyle/>
            <a:p>
              <a:pPr algn="ctr" eaLnBrk="0" hangingPunct="0"/>
              <a:r>
                <a:rPr lang="en-US" altLang="zh-CN" sz="1400">
                  <a:solidFill>
                    <a:srgbClr val="000000"/>
                  </a:solidFill>
                  <a:latin typeface="微软雅黑" panose="020B0503020204020204" pitchFamily="34" charset="-122"/>
                  <a:ea typeface="微软雅黑" panose="020B0503020204020204" pitchFamily="34" charset="-122"/>
                </a:rPr>
                <a:t>QA</a:t>
              </a:r>
              <a:endParaRPr lang="en-US" altLang="zh-CN" sz="1400">
                <a:latin typeface="微软雅黑" panose="020B0503020204020204" pitchFamily="34" charset="-122"/>
                <a:ea typeface="微软雅黑" panose="020B0503020204020204" pitchFamily="34" charset="-122"/>
              </a:endParaRPr>
            </a:p>
          </p:txBody>
        </p:sp>
        <p:sp>
          <p:nvSpPr>
            <p:cNvPr id="91" name="Rectangle 28"/>
            <p:cNvSpPr>
              <a:spLocks noChangeArrowheads="1"/>
            </p:cNvSpPr>
            <p:nvPr/>
          </p:nvSpPr>
          <p:spPr bwMode="auto">
            <a:xfrm>
              <a:off x="4739" y="2021"/>
              <a:ext cx="438" cy="147"/>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2" name="Rectangle 29"/>
            <p:cNvSpPr>
              <a:spLocks noChangeArrowheads="1"/>
            </p:cNvSpPr>
            <p:nvPr/>
          </p:nvSpPr>
          <p:spPr bwMode="auto">
            <a:xfrm>
              <a:off x="4705" y="1991"/>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3" name="Rectangle 30"/>
            <p:cNvSpPr>
              <a:spLocks noChangeArrowheads="1"/>
            </p:cNvSpPr>
            <p:nvPr/>
          </p:nvSpPr>
          <p:spPr bwMode="auto">
            <a:xfrm>
              <a:off x="4705" y="1991"/>
              <a:ext cx="432" cy="141"/>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4" name="Rectangle 31"/>
            <p:cNvSpPr>
              <a:spLocks noChangeArrowheads="1"/>
            </p:cNvSpPr>
            <p:nvPr/>
          </p:nvSpPr>
          <p:spPr bwMode="auto">
            <a:xfrm>
              <a:off x="4752" y="2026"/>
              <a:ext cx="365"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5" name="Rectangle 32"/>
            <p:cNvSpPr>
              <a:spLocks noChangeArrowheads="1"/>
            </p:cNvSpPr>
            <p:nvPr/>
          </p:nvSpPr>
          <p:spPr bwMode="auto">
            <a:xfrm>
              <a:off x="4752" y="2026"/>
              <a:ext cx="223"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高级</a:t>
              </a:r>
              <a:endParaRPr lang="zh-CN" altLang="en-US" sz="1400">
                <a:latin typeface="微软雅黑" panose="020B0503020204020204" pitchFamily="34" charset="-122"/>
                <a:ea typeface="微软雅黑" panose="020B0503020204020204" pitchFamily="34" charset="-122"/>
              </a:endParaRPr>
            </a:p>
          </p:txBody>
        </p:sp>
        <p:sp>
          <p:nvSpPr>
            <p:cNvPr id="96" name="Rectangle 33"/>
            <p:cNvSpPr>
              <a:spLocks noChangeArrowheads="1"/>
            </p:cNvSpPr>
            <p:nvPr/>
          </p:nvSpPr>
          <p:spPr bwMode="auto">
            <a:xfrm>
              <a:off x="4957" y="2033"/>
              <a:ext cx="168" cy="131"/>
            </a:xfrm>
            <a:prstGeom prst="rect">
              <a:avLst/>
            </a:prstGeom>
            <a:noFill/>
            <a:ln w="9525">
              <a:noFill/>
              <a:miter lim="800000"/>
            </a:ln>
          </p:spPr>
          <p:txBody>
            <a:bodyPr wrap="none" lIns="0" tIns="0" rIns="0" bIns="0">
              <a:spAutoFit/>
            </a:bodyPr>
            <a:lstStyle/>
            <a:p>
              <a:pPr algn="ctr" eaLnBrk="0" hangingPunct="0"/>
              <a:r>
                <a:rPr lang="en-US" altLang="zh-CN" sz="1400">
                  <a:solidFill>
                    <a:srgbClr val="000000"/>
                  </a:solidFill>
                  <a:latin typeface="微软雅黑" panose="020B0503020204020204" pitchFamily="34" charset="-122"/>
                  <a:ea typeface="微软雅黑" panose="020B0503020204020204" pitchFamily="34" charset="-122"/>
                </a:rPr>
                <a:t>QA</a:t>
              </a:r>
              <a:endParaRPr lang="en-US" altLang="zh-CN" sz="1400">
                <a:latin typeface="微软雅黑" panose="020B0503020204020204" pitchFamily="34" charset="-122"/>
                <a:ea typeface="微软雅黑" panose="020B0503020204020204" pitchFamily="34" charset="-122"/>
              </a:endParaRPr>
            </a:p>
          </p:txBody>
        </p:sp>
        <p:sp>
          <p:nvSpPr>
            <p:cNvPr id="97" name="Rectangle 34"/>
            <p:cNvSpPr>
              <a:spLocks noChangeArrowheads="1"/>
            </p:cNvSpPr>
            <p:nvPr/>
          </p:nvSpPr>
          <p:spPr bwMode="auto">
            <a:xfrm>
              <a:off x="4911" y="2503"/>
              <a:ext cx="332" cy="223"/>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8" name="Rectangle 35"/>
            <p:cNvSpPr>
              <a:spLocks noChangeArrowheads="1"/>
            </p:cNvSpPr>
            <p:nvPr/>
          </p:nvSpPr>
          <p:spPr bwMode="auto">
            <a:xfrm>
              <a:off x="4984" y="2562"/>
              <a:ext cx="213"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99" name="Rectangle 36"/>
            <p:cNvSpPr>
              <a:spLocks noChangeArrowheads="1"/>
            </p:cNvSpPr>
            <p:nvPr/>
          </p:nvSpPr>
          <p:spPr bwMode="auto">
            <a:xfrm>
              <a:off x="4952" y="2568"/>
              <a:ext cx="181"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100" name="Rectangle 37"/>
            <p:cNvSpPr>
              <a:spLocks noChangeArrowheads="1"/>
            </p:cNvSpPr>
            <p:nvPr/>
          </p:nvSpPr>
          <p:spPr bwMode="auto">
            <a:xfrm>
              <a:off x="3763" y="1050"/>
              <a:ext cx="571" cy="153"/>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01" name="Rectangle 38"/>
            <p:cNvSpPr>
              <a:spLocks noChangeArrowheads="1"/>
            </p:cNvSpPr>
            <p:nvPr/>
          </p:nvSpPr>
          <p:spPr bwMode="auto">
            <a:xfrm>
              <a:off x="3659" y="1072"/>
              <a:ext cx="574" cy="168"/>
            </a:xfrm>
            <a:prstGeom prst="rect">
              <a:avLst/>
            </a:prstGeom>
            <a:noFill/>
            <a:ln w="9525">
              <a:noFill/>
              <a:miter lim="800000"/>
            </a:ln>
          </p:spPr>
          <p:txBody>
            <a:bodyPr wrap="none" lIns="0" tIns="0" rIns="0" bIns="0">
              <a:spAutoFit/>
            </a:bodyPr>
            <a:lstStyle/>
            <a:p>
              <a:pPr algn="ctr" eaLnBrk="0" hangingPunct="0"/>
              <a:r>
                <a:rPr lang="zh-CN" altLang="en-US" sz="1800" b="1">
                  <a:solidFill>
                    <a:srgbClr val="000000"/>
                  </a:solidFill>
                  <a:latin typeface="微软雅黑" panose="020B0503020204020204" pitchFamily="34" charset="-122"/>
                  <a:ea typeface="微软雅黑" panose="020B0503020204020204" pitchFamily="34" charset="-122"/>
                </a:rPr>
                <a:t>技术系列</a:t>
              </a:r>
              <a:endParaRPr lang="zh-CN" altLang="en-US" sz="1400" b="1">
                <a:latin typeface="微软雅黑" panose="020B0503020204020204" pitchFamily="34" charset="-122"/>
                <a:ea typeface="微软雅黑" panose="020B0503020204020204" pitchFamily="34" charset="-122"/>
              </a:endParaRPr>
            </a:p>
          </p:txBody>
        </p:sp>
        <p:sp>
          <p:nvSpPr>
            <p:cNvPr id="102" name="Rectangle 39"/>
            <p:cNvSpPr>
              <a:spLocks noChangeArrowheads="1"/>
            </p:cNvSpPr>
            <p:nvPr/>
          </p:nvSpPr>
          <p:spPr bwMode="auto">
            <a:xfrm>
              <a:off x="1147" y="1050"/>
              <a:ext cx="565" cy="153"/>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03" name="Rectangle 40"/>
            <p:cNvSpPr>
              <a:spLocks noChangeArrowheads="1"/>
            </p:cNvSpPr>
            <p:nvPr/>
          </p:nvSpPr>
          <p:spPr bwMode="auto">
            <a:xfrm>
              <a:off x="1043" y="1072"/>
              <a:ext cx="574" cy="168"/>
            </a:xfrm>
            <a:prstGeom prst="rect">
              <a:avLst/>
            </a:prstGeom>
            <a:noFill/>
            <a:ln w="9525">
              <a:noFill/>
              <a:miter lim="800000"/>
            </a:ln>
          </p:spPr>
          <p:txBody>
            <a:bodyPr wrap="none" lIns="0" tIns="0" rIns="0" bIns="0">
              <a:spAutoFit/>
            </a:bodyPr>
            <a:lstStyle/>
            <a:p>
              <a:pPr algn="ctr" eaLnBrk="0" hangingPunct="0"/>
              <a:r>
                <a:rPr lang="zh-CN" altLang="en-US" sz="1800" b="1">
                  <a:solidFill>
                    <a:srgbClr val="000000"/>
                  </a:solidFill>
                  <a:latin typeface="微软雅黑" panose="020B0503020204020204" pitchFamily="34" charset="-122"/>
                  <a:ea typeface="微软雅黑" panose="020B0503020204020204" pitchFamily="34" charset="-122"/>
                </a:rPr>
                <a:t>管理系列</a:t>
              </a:r>
              <a:endParaRPr lang="zh-CN" altLang="en-US" sz="1400" b="1">
                <a:latin typeface="微软雅黑" panose="020B0503020204020204" pitchFamily="34" charset="-122"/>
                <a:ea typeface="微软雅黑" panose="020B0503020204020204" pitchFamily="34" charset="-122"/>
              </a:endParaRPr>
            </a:p>
          </p:txBody>
        </p:sp>
        <p:sp>
          <p:nvSpPr>
            <p:cNvPr id="104" name="Rectangle 41"/>
            <p:cNvSpPr>
              <a:spLocks noChangeArrowheads="1"/>
            </p:cNvSpPr>
            <p:nvPr/>
          </p:nvSpPr>
          <p:spPr bwMode="auto">
            <a:xfrm>
              <a:off x="384" y="1362"/>
              <a:ext cx="2104" cy="1506"/>
            </a:xfrm>
            <a:prstGeom prst="rect">
              <a:avLst/>
            </a:prstGeom>
            <a:solidFill>
              <a:srgbClr val="E8FFEF"/>
            </a:solidFill>
            <a:ln w="11113">
              <a:solidFill>
                <a:srgbClr val="000000"/>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05" name="Rectangle 42"/>
            <p:cNvSpPr>
              <a:spLocks noChangeArrowheads="1"/>
            </p:cNvSpPr>
            <p:nvPr/>
          </p:nvSpPr>
          <p:spPr bwMode="auto">
            <a:xfrm>
              <a:off x="1891" y="2691"/>
              <a:ext cx="425" cy="118"/>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06" name="Rectangle 43"/>
            <p:cNvSpPr>
              <a:spLocks noChangeArrowheads="1"/>
            </p:cNvSpPr>
            <p:nvPr/>
          </p:nvSpPr>
          <p:spPr bwMode="auto">
            <a:xfrm>
              <a:off x="1801" y="2709"/>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产品管理</a:t>
              </a:r>
              <a:endParaRPr lang="zh-CN" altLang="en-US" sz="1400">
                <a:latin typeface="微软雅黑" panose="020B0503020204020204" pitchFamily="34" charset="-122"/>
                <a:ea typeface="微软雅黑" panose="020B0503020204020204" pitchFamily="34" charset="-122"/>
              </a:endParaRPr>
            </a:p>
          </p:txBody>
        </p:sp>
        <p:sp>
          <p:nvSpPr>
            <p:cNvPr id="107" name="Rectangle 44"/>
            <p:cNvSpPr>
              <a:spLocks noChangeArrowheads="1"/>
            </p:cNvSpPr>
            <p:nvPr/>
          </p:nvSpPr>
          <p:spPr bwMode="auto">
            <a:xfrm>
              <a:off x="417" y="2550"/>
              <a:ext cx="332" cy="223"/>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08" name="Rectangle 45"/>
            <p:cNvSpPr>
              <a:spLocks noChangeArrowheads="1"/>
            </p:cNvSpPr>
            <p:nvPr/>
          </p:nvSpPr>
          <p:spPr bwMode="auto">
            <a:xfrm>
              <a:off x="484" y="2621"/>
              <a:ext cx="212"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09" name="Rectangle 46"/>
            <p:cNvSpPr>
              <a:spLocks noChangeArrowheads="1"/>
            </p:cNvSpPr>
            <p:nvPr/>
          </p:nvSpPr>
          <p:spPr bwMode="auto">
            <a:xfrm>
              <a:off x="452" y="2626"/>
              <a:ext cx="181"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sp>
          <p:nvSpPr>
            <p:cNvPr id="110" name="Rectangle 47"/>
            <p:cNvSpPr>
              <a:spLocks noChangeArrowheads="1"/>
            </p:cNvSpPr>
            <p:nvPr/>
          </p:nvSpPr>
          <p:spPr bwMode="auto">
            <a:xfrm>
              <a:off x="1008" y="2715"/>
              <a:ext cx="425"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1" name="Rectangle 48"/>
            <p:cNvSpPr>
              <a:spLocks noChangeArrowheads="1"/>
            </p:cNvSpPr>
            <p:nvPr/>
          </p:nvSpPr>
          <p:spPr bwMode="auto">
            <a:xfrm>
              <a:off x="918" y="2726"/>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职能管理</a:t>
              </a:r>
              <a:endParaRPr lang="zh-CN" altLang="en-US" sz="1400">
                <a:latin typeface="微软雅黑" panose="020B0503020204020204" pitchFamily="34" charset="-122"/>
                <a:ea typeface="微软雅黑" panose="020B0503020204020204" pitchFamily="34" charset="-122"/>
              </a:endParaRPr>
            </a:p>
          </p:txBody>
        </p:sp>
        <p:sp>
          <p:nvSpPr>
            <p:cNvPr id="112" name="Rectangle 49"/>
            <p:cNvSpPr>
              <a:spLocks noChangeArrowheads="1"/>
            </p:cNvSpPr>
            <p:nvPr/>
          </p:nvSpPr>
          <p:spPr bwMode="auto">
            <a:xfrm>
              <a:off x="490" y="1550"/>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3" name="Rectangle 50"/>
            <p:cNvSpPr>
              <a:spLocks noChangeArrowheads="1"/>
            </p:cNvSpPr>
            <p:nvPr/>
          </p:nvSpPr>
          <p:spPr bwMode="auto">
            <a:xfrm>
              <a:off x="457"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4" name="Rectangle 51"/>
            <p:cNvSpPr>
              <a:spLocks noChangeArrowheads="1"/>
            </p:cNvSpPr>
            <p:nvPr/>
          </p:nvSpPr>
          <p:spPr bwMode="auto">
            <a:xfrm>
              <a:off x="457"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5" name="Rectangle 52"/>
            <p:cNvSpPr>
              <a:spLocks noChangeArrowheads="1"/>
            </p:cNvSpPr>
            <p:nvPr/>
          </p:nvSpPr>
          <p:spPr bwMode="auto">
            <a:xfrm>
              <a:off x="709" y="1585"/>
              <a:ext cx="425"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6" name="Rectangle 53"/>
            <p:cNvSpPr>
              <a:spLocks noChangeArrowheads="1"/>
            </p:cNvSpPr>
            <p:nvPr/>
          </p:nvSpPr>
          <p:spPr bwMode="auto">
            <a:xfrm>
              <a:off x="619" y="1597"/>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技术总监</a:t>
              </a:r>
              <a:endParaRPr lang="zh-CN" altLang="en-US" sz="1400">
                <a:latin typeface="微软雅黑" panose="020B0503020204020204" pitchFamily="34" charset="-122"/>
                <a:ea typeface="微软雅黑" panose="020B0503020204020204" pitchFamily="34" charset="-122"/>
              </a:endParaRPr>
            </a:p>
          </p:txBody>
        </p:sp>
        <p:sp>
          <p:nvSpPr>
            <p:cNvPr id="117" name="Rectangle 54"/>
            <p:cNvSpPr>
              <a:spLocks noChangeArrowheads="1"/>
            </p:cNvSpPr>
            <p:nvPr/>
          </p:nvSpPr>
          <p:spPr bwMode="auto">
            <a:xfrm>
              <a:off x="490" y="1973"/>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8" name="Rectangle 55"/>
            <p:cNvSpPr>
              <a:spLocks noChangeArrowheads="1"/>
            </p:cNvSpPr>
            <p:nvPr/>
          </p:nvSpPr>
          <p:spPr bwMode="auto">
            <a:xfrm>
              <a:off x="457"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19" name="Rectangle 56"/>
            <p:cNvSpPr>
              <a:spLocks noChangeArrowheads="1"/>
            </p:cNvSpPr>
            <p:nvPr/>
          </p:nvSpPr>
          <p:spPr bwMode="auto">
            <a:xfrm>
              <a:off x="457"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0" name="Rectangle 57"/>
            <p:cNvSpPr>
              <a:spLocks noChangeArrowheads="1"/>
            </p:cNvSpPr>
            <p:nvPr/>
          </p:nvSpPr>
          <p:spPr bwMode="auto">
            <a:xfrm>
              <a:off x="656" y="2009"/>
              <a:ext cx="531" cy="117"/>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1" name="Rectangle 58"/>
            <p:cNvSpPr>
              <a:spLocks noChangeArrowheads="1"/>
            </p:cNvSpPr>
            <p:nvPr/>
          </p:nvSpPr>
          <p:spPr bwMode="auto">
            <a:xfrm>
              <a:off x="537" y="2027"/>
              <a:ext cx="558"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研发部经理</a:t>
              </a:r>
              <a:endParaRPr lang="zh-CN" altLang="en-US" sz="1400">
                <a:latin typeface="微软雅黑" panose="020B0503020204020204" pitchFamily="34" charset="-122"/>
                <a:ea typeface="微软雅黑" panose="020B0503020204020204" pitchFamily="34" charset="-122"/>
              </a:endParaRPr>
            </a:p>
          </p:txBody>
        </p:sp>
        <p:sp>
          <p:nvSpPr>
            <p:cNvPr id="122" name="Rectangle 59"/>
            <p:cNvSpPr>
              <a:spLocks noChangeArrowheads="1"/>
            </p:cNvSpPr>
            <p:nvPr/>
          </p:nvSpPr>
          <p:spPr bwMode="auto">
            <a:xfrm>
              <a:off x="490" y="2326"/>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3" name="Rectangle 60"/>
            <p:cNvSpPr>
              <a:spLocks noChangeArrowheads="1"/>
            </p:cNvSpPr>
            <p:nvPr/>
          </p:nvSpPr>
          <p:spPr bwMode="auto">
            <a:xfrm>
              <a:off x="457"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4" name="Rectangle 61"/>
            <p:cNvSpPr>
              <a:spLocks noChangeArrowheads="1"/>
            </p:cNvSpPr>
            <p:nvPr/>
          </p:nvSpPr>
          <p:spPr bwMode="auto">
            <a:xfrm>
              <a:off x="457"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5" name="Rectangle 62"/>
            <p:cNvSpPr>
              <a:spLocks noChangeArrowheads="1"/>
            </p:cNvSpPr>
            <p:nvPr/>
          </p:nvSpPr>
          <p:spPr bwMode="auto">
            <a:xfrm>
              <a:off x="716" y="2362"/>
              <a:ext cx="425"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6" name="Rectangle 63"/>
            <p:cNvSpPr>
              <a:spLocks noChangeArrowheads="1"/>
            </p:cNvSpPr>
            <p:nvPr/>
          </p:nvSpPr>
          <p:spPr bwMode="auto">
            <a:xfrm>
              <a:off x="625" y="2373"/>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研发主管</a:t>
              </a:r>
              <a:endParaRPr lang="zh-CN" altLang="en-US" sz="1400">
                <a:latin typeface="微软雅黑" panose="020B0503020204020204" pitchFamily="34" charset="-122"/>
                <a:ea typeface="微软雅黑" panose="020B0503020204020204" pitchFamily="34" charset="-122"/>
              </a:endParaRPr>
            </a:p>
          </p:txBody>
        </p:sp>
        <p:sp>
          <p:nvSpPr>
            <p:cNvPr id="127" name="Rectangle 64"/>
            <p:cNvSpPr>
              <a:spLocks noChangeArrowheads="1"/>
            </p:cNvSpPr>
            <p:nvPr/>
          </p:nvSpPr>
          <p:spPr bwMode="auto">
            <a:xfrm>
              <a:off x="490" y="1550"/>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8" name="Rectangle 65"/>
            <p:cNvSpPr>
              <a:spLocks noChangeArrowheads="1"/>
            </p:cNvSpPr>
            <p:nvPr/>
          </p:nvSpPr>
          <p:spPr bwMode="auto">
            <a:xfrm>
              <a:off x="457"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29" name="Rectangle 66"/>
            <p:cNvSpPr>
              <a:spLocks noChangeArrowheads="1"/>
            </p:cNvSpPr>
            <p:nvPr/>
          </p:nvSpPr>
          <p:spPr bwMode="auto">
            <a:xfrm>
              <a:off x="457"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0" name="Rectangle 67"/>
            <p:cNvSpPr>
              <a:spLocks noChangeArrowheads="1"/>
            </p:cNvSpPr>
            <p:nvPr/>
          </p:nvSpPr>
          <p:spPr bwMode="auto">
            <a:xfrm>
              <a:off x="709" y="1585"/>
              <a:ext cx="425"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1" name="Rectangle 68"/>
            <p:cNvSpPr>
              <a:spLocks noChangeArrowheads="1"/>
            </p:cNvSpPr>
            <p:nvPr/>
          </p:nvSpPr>
          <p:spPr bwMode="auto">
            <a:xfrm>
              <a:off x="619" y="1597"/>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技术总监</a:t>
              </a:r>
              <a:endParaRPr lang="zh-CN" altLang="en-US" sz="1400">
                <a:latin typeface="微软雅黑" panose="020B0503020204020204" pitchFamily="34" charset="-122"/>
                <a:ea typeface="微软雅黑" panose="020B0503020204020204" pitchFamily="34" charset="-122"/>
              </a:endParaRPr>
            </a:p>
          </p:txBody>
        </p:sp>
        <p:sp>
          <p:nvSpPr>
            <p:cNvPr id="132" name="Rectangle 69"/>
            <p:cNvSpPr>
              <a:spLocks noChangeArrowheads="1"/>
            </p:cNvSpPr>
            <p:nvPr/>
          </p:nvSpPr>
          <p:spPr bwMode="auto">
            <a:xfrm>
              <a:off x="490" y="1973"/>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3" name="Rectangle 70"/>
            <p:cNvSpPr>
              <a:spLocks noChangeArrowheads="1"/>
            </p:cNvSpPr>
            <p:nvPr/>
          </p:nvSpPr>
          <p:spPr bwMode="auto">
            <a:xfrm>
              <a:off x="457"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4" name="Rectangle 71"/>
            <p:cNvSpPr>
              <a:spLocks noChangeArrowheads="1"/>
            </p:cNvSpPr>
            <p:nvPr/>
          </p:nvSpPr>
          <p:spPr bwMode="auto">
            <a:xfrm>
              <a:off x="457"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5" name="Rectangle 72"/>
            <p:cNvSpPr>
              <a:spLocks noChangeArrowheads="1"/>
            </p:cNvSpPr>
            <p:nvPr/>
          </p:nvSpPr>
          <p:spPr bwMode="auto">
            <a:xfrm>
              <a:off x="656" y="2009"/>
              <a:ext cx="531" cy="117"/>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6" name="Rectangle 73"/>
            <p:cNvSpPr>
              <a:spLocks noChangeArrowheads="1"/>
            </p:cNvSpPr>
            <p:nvPr/>
          </p:nvSpPr>
          <p:spPr bwMode="auto">
            <a:xfrm>
              <a:off x="569" y="2027"/>
              <a:ext cx="558"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研发部经理</a:t>
              </a:r>
              <a:endParaRPr lang="zh-CN" altLang="en-US" sz="1400">
                <a:latin typeface="微软雅黑" panose="020B0503020204020204" pitchFamily="34" charset="-122"/>
                <a:ea typeface="微软雅黑" panose="020B0503020204020204" pitchFamily="34" charset="-122"/>
              </a:endParaRPr>
            </a:p>
          </p:txBody>
        </p:sp>
        <p:sp>
          <p:nvSpPr>
            <p:cNvPr id="137" name="Rectangle 74"/>
            <p:cNvSpPr>
              <a:spLocks noChangeArrowheads="1"/>
            </p:cNvSpPr>
            <p:nvPr/>
          </p:nvSpPr>
          <p:spPr bwMode="auto">
            <a:xfrm>
              <a:off x="490" y="2326"/>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8" name="Rectangle 75"/>
            <p:cNvSpPr>
              <a:spLocks noChangeArrowheads="1"/>
            </p:cNvSpPr>
            <p:nvPr/>
          </p:nvSpPr>
          <p:spPr bwMode="auto">
            <a:xfrm>
              <a:off x="457"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39" name="Rectangle 76"/>
            <p:cNvSpPr>
              <a:spLocks noChangeArrowheads="1"/>
            </p:cNvSpPr>
            <p:nvPr/>
          </p:nvSpPr>
          <p:spPr bwMode="auto">
            <a:xfrm>
              <a:off x="457"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0" name="Rectangle 77"/>
            <p:cNvSpPr>
              <a:spLocks noChangeArrowheads="1"/>
            </p:cNvSpPr>
            <p:nvPr/>
          </p:nvSpPr>
          <p:spPr bwMode="auto">
            <a:xfrm>
              <a:off x="716" y="2362"/>
              <a:ext cx="425"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1" name="Rectangle 78"/>
            <p:cNvSpPr>
              <a:spLocks noChangeArrowheads="1"/>
            </p:cNvSpPr>
            <p:nvPr/>
          </p:nvSpPr>
          <p:spPr bwMode="auto">
            <a:xfrm>
              <a:off x="625" y="2373"/>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研发主管</a:t>
              </a:r>
              <a:endParaRPr lang="zh-CN" altLang="en-US" sz="1400">
                <a:latin typeface="微软雅黑" panose="020B0503020204020204" pitchFamily="34" charset="-122"/>
                <a:ea typeface="微软雅黑" panose="020B0503020204020204" pitchFamily="34" charset="-122"/>
              </a:endParaRPr>
            </a:p>
          </p:txBody>
        </p:sp>
        <p:sp>
          <p:nvSpPr>
            <p:cNvPr id="142" name="Rectangle 79"/>
            <p:cNvSpPr>
              <a:spLocks noChangeArrowheads="1"/>
            </p:cNvSpPr>
            <p:nvPr/>
          </p:nvSpPr>
          <p:spPr bwMode="auto">
            <a:xfrm>
              <a:off x="4115" y="2673"/>
              <a:ext cx="425" cy="118"/>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3" name="Rectangle 80"/>
            <p:cNvSpPr>
              <a:spLocks noChangeArrowheads="1"/>
            </p:cNvSpPr>
            <p:nvPr/>
          </p:nvSpPr>
          <p:spPr bwMode="auto">
            <a:xfrm>
              <a:off x="4026" y="2690"/>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系统发展</a:t>
              </a:r>
              <a:endParaRPr lang="zh-CN" altLang="en-US" sz="1400">
                <a:latin typeface="微软雅黑" panose="020B0503020204020204" pitchFamily="34" charset="-122"/>
                <a:ea typeface="微软雅黑" panose="020B0503020204020204" pitchFamily="34" charset="-122"/>
              </a:endParaRPr>
            </a:p>
          </p:txBody>
        </p:sp>
        <p:sp>
          <p:nvSpPr>
            <p:cNvPr id="144" name="Rectangle 81"/>
            <p:cNvSpPr>
              <a:spLocks noChangeArrowheads="1"/>
            </p:cNvSpPr>
            <p:nvPr/>
          </p:nvSpPr>
          <p:spPr bwMode="auto">
            <a:xfrm>
              <a:off x="3763" y="1556"/>
              <a:ext cx="936" cy="194"/>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5" name="Rectangle 82"/>
            <p:cNvSpPr>
              <a:spLocks noChangeArrowheads="1"/>
            </p:cNvSpPr>
            <p:nvPr/>
          </p:nvSpPr>
          <p:spPr bwMode="auto">
            <a:xfrm>
              <a:off x="3730" y="1526"/>
              <a:ext cx="929" cy="195"/>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6" name="Rectangle 83"/>
            <p:cNvSpPr>
              <a:spLocks noChangeArrowheads="1"/>
            </p:cNvSpPr>
            <p:nvPr/>
          </p:nvSpPr>
          <p:spPr bwMode="auto">
            <a:xfrm>
              <a:off x="3730" y="1526"/>
              <a:ext cx="929" cy="195"/>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7" name="Rectangle 84"/>
            <p:cNvSpPr>
              <a:spLocks noChangeArrowheads="1"/>
            </p:cNvSpPr>
            <p:nvPr/>
          </p:nvSpPr>
          <p:spPr bwMode="auto">
            <a:xfrm>
              <a:off x="3823" y="1591"/>
              <a:ext cx="743"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8" name="Rectangle 85"/>
            <p:cNvSpPr>
              <a:spLocks noChangeArrowheads="1"/>
            </p:cNvSpPr>
            <p:nvPr/>
          </p:nvSpPr>
          <p:spPr bwMode="auto">
            <a:xfrm>
              <a:off x="3763" y="1968"/>
              <a:ext cx="936"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49" name="Rectangle 86"/>
            <p:cNvSpPr>
              <a:spLocks noChangeArrowheads="1"/>
            </p:cNvSpPr>
            <p:nvPr/>
          </p:nvSpPr>
          <p:spPr bwMode="auto">
            <a:xfrm>
              <a:off x="3730" y="1944"/>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0" name="Rectangle 87"/>
            <p:cNvSpPr>
              <a:spLocks noChangeArrowheads="1"/>
            </p:cNvSpPr>
            <p:nvPr/>
          </p:nvSpPr>
          <p:spPr bwMode="auto">
            <a:xfrm>
              <a:off x="3730" y="1944"/>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1" name="Rectangle 88"/>
            <p:cNvSpPr>
              <a:spLocks noChangeArrowheads="1"/>
            </p:cNvSpPr>
            <p:nvPr/>
          </p:nvSpPr>
          <p:spPr bwMode="auto">
            <a:xfrm>
              <a:off x="3823" y="2003"/>
              <a:ext cx="743" cy="118"/>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2" name="Rectangle 89"/>
            <p:cNvSpPr>
              <a:spLocks noChangeArrowheads="1"/>
            </p:cNvSpPr>
            <p:nvPr/>
          </p:nvSpPr>
          <p:spPr bwMode="auto">
            <a:xfrm>
              <a:off x="3763" y="2332"/>
              <a:ext cx="936" cy="194"/>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3" name="Rectangle 90"/>
            <p:cNvSpPr>
              <a:spLocks noChangeArrowheads="1"/>
            </p:cNvSpPr>
            <p:nvPr/>
          </p:nvSpPr>
          <p:spPr bwMode="auto">
            <a:xfrm>
              <a:off x="3730" y="2303"/>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4" name="Rectangle 91"/>
            <p:cNvSpPr>
              <a:spLocks noChangeArrowheads="1"/>
            </p:cNvSpPr>
            <p:nvPr/>
          </p:nvSpPr>
          <p:spPr bwMode="auto">
            <a:xfrm>
              <a:off x="3730" y="2303"/>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5" name="Rectangle 92"/>
            <p:cNvSpPr>
              <a:spLocks noChangeArrowheads="1"/>
            </p:cNvSpPr>
            <p:nvPr/>
          </p:nvSpPr>
          <p:spPr bwMode="auto">
            <a:xfrm>
              <a:off x="3823" y="2368"/>
              <a:ext cx="743"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6" name="Rectangle 93"/>
            <p:cNvSpPr>
              <a:spLocks noChangeArrowheads="1"/>
            </p:cNvSpPr>
            <p:nvPr/>
          </p:nvSpPr>
          <p:spPr bwMode="auto">
            <a:xfrm>
              <a:off x="4115" y="2673"/>
              <a:ext cx="425" cy="118"/>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7" name="Rectangle 94"/>
            <p:cNvSpPr>
              <a:spLocks noChangeArrowheads="1"/>
            </p:cNvSpPr>
            <p:nvPr/>
          </p:nvSpPr>
          <p:spPr bwMode="auto">
            <a:xfrm>
              <a:off x="4026" y="2690"/>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系统发展</a:t>
              </a:r>
              <a:endParaRPr lang="zh-CN" altLang="en-US" sz="1400">
                <a:latin typeface="微软雅黑" panose="020B0503020204020204" pitchFamily="34" charset="-122"/>
                <a:ea typeface="微软雅黑" panose="020B0503020204020204" pitchFamily="34" charset="-122"/>
              </a:endParaRPr>
            </a:p>
          </p:txBody>
        </p:sp>
        <p:sp>
          <p:nvSpPr>
            <p:cNvPr id="158" name="Rectangle 95"/>
            <p:cNvSpPr>
              <a:spLocks noChangeArrowheads="1"/>
            </p:cNvSpPr>
            <p:nvPr/>
          </p:nvSpPr>
          <p:spPr bwMode="auto">
            <a:xfrm>
              <a:off x="3763" y="1556"/>
              <a:ext cx="936" cy="194"/>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59" name="Rectangle 96"/>
            <p:cNvSpPr>
              <a:spLocks noChangeArrowheads="1"/>
            </p:cNvSpPr>
            <p:nvPr/>
          </p:nvSpPr>
          <p:spPr bwMode="auto">
            <a:xfrm>
              <a:off x="3730" y="1526"/>
              <a:ext cx="929" cy="195"/>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0" name="Rectangle 97"/>
            <p:cNvSpPr>
              <a:spLocks noChangeArrowheads="1"/>
            </p:cNvSpPr>
            <p:nvPr/>
          </p:nvSpPr>
          <p:spPr bwMode="auto">
            <a:xfrm>
              <a:off x="3730" y="1526"/>
              <a:ext cx="929" cy="195"/>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1" name="Rectangle 98"/>
            <p:cNvSpPr>
              <a:spLocks noChangeArrowheads="1"/>
            </p:cNvSpPr>
            <p:nvPr/>
          </p:nvSpPr>
          <p:spPr bwMode="auto">
            <a:xfrm>
              <a:off x="3823" y="1591"/>
              <a:ext cx="743"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2" name="Rectangle 99"/>
            <p:cNvSpPr>
              <a:spLocks noChangeArrowheads="1"/>
            </p:cNvSpPr>
            <p:nvPr/>
          </p:nvSpPr>
          <p:spPr bwMode="auto">
            <a:xfrm>
              <a:off x="3773" y="1602"/>
              <a:ext cx="781"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高级系统工程师</a:t>
              </a:r>
              <a:endParaRPr lang="zh-CN" altLang="en-US" sz="1400">
                <a:latin typeface="微软雅黑" panose="020B0503020204020204" pitchFamily="34" charset="-122"/>
                <a:ea typeface="微软雅黑" panose="020B0503020204020204" pitchFamily="34" charset="-122"/>
              </a:endParaRPr>
            </a:p>
          </p:txBody>
        </p:sp>
        <p:sp>
          <p:nvSpPr>
            <p:cNvPr id="163" name="Rectangle 100"/>
            <p:cNvSpPr>
              <a:spLocks noChangeArrowheads="1"/>
            </p:cNvSpPr>
            <p:nvPr/>
          </p:nvSpPr>
          <p:spPr bwMode="auto">
            <a:xfrm>
              <a:off x="3763" y="1968"/>
              <a:ext cx="936"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4" name="Rectangle 101"/>
            <p:cNvSpPr>
              <a:spLocks noChangeArrowheads="1"/>
            </p:cNvSpPr>
            <p:nvPr/>
          </p:nvSpPr>
          <p:spPr bwMode="auto">
            <a:xfrm>
              <a:off x="3730" y="1944"/>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5" name="Rectangle 102"/>
            <p:cNvSpPr>
              <a:spLocks noChangeArrowheads="1"/>
            </p:cNvSpPr>
            <p:nvPr/>
          </p:nvSpPr>
          <p:spPr bwMode="auto">
            <a:xfrm>
              <a:off x="3730" y="1944"/>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6" name="Rectangle 103"/>
            <p:cNvSpPr>
              <a:spLocks noChangeArrowheads="1"/>
            </p:cNvSpPr>
            <p:nvPr/>
          </p:nvSpPr>
          <p:spPr bwMode="auto">
            <a:xfrm>
              <a:off x="3823" y="2003"/>
              <a:ext cx="743" cy="118"/>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7" name="Rectangle 104"/>
            <p:cNvSpPr>
              <a:spLocks noChangeArrowheads="1"/>
            </p:cNvSpPr>
            <p:nvPr/>
          </p:nvSpPr>
          <p:spPr bwMode="auto">
            <a:xfrm>
              <a:off x="3773" y="2021"/>
              <a:ext cx="781"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中级系统工程师</a:t>
              </a:r>
              <a:endParaRPr lang="zh-CN" altLang="en-US" sz="1400">
                <a:latin typeface="微软雅黑" panose="020B0503020204020204" pitchFamily="34" charset="-122"/>
                <a:ea typeface="微软雅黑" panose="020B0503020204020204" pitchFamily="34" charset="-122"/>
              </a:endParaRPr>
            </a:p>
          </p:txBody>
        </p:sp>
        <p:sp>
          <p:nvSpPr>
            <p:cNvPr id="168" name="Rectangle 105"/>
            <p:cNvSpPr>
              <a:spLocks noChangeArrowheads="1"/>
            </p:cNvSpPr>
            <p:nvPr/>
          </p:nvSpPr>
          <p:spPr bwMode="auto">
            <a:xfrm>
              <a:off x="3763" y="2332"/>
              <a:ext cx="936" cy="194"/>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69" name="Rectangle 106"/>
            <p:cNvSpPr>
              <a:spLocks noChangeArrowheads="1"/>
            </p:cNvSpPr>
            <p:nvPr/>
          </p:nvSpPr>
          <p:spPr bwMode="auto">
            <a:xfrm>
              <a:off x="3730" y="2303"/>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0" name="Rectangle 107"/>
            <p:cNvSpPr>
              <a:spLocks noChangeArrowheads="1"/>
            </p:cNvSpPr>
            <p:nvPr/>
          </p:nvSpPr>
          <p:spPr bwMode="auto">
            <a:xfrm>
              <a:off x="3730" y="2303"/>
              <a:ext cx="929" cy="188"/>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1" name="Rectangle 108"/>
            <p:cNvSpPr>
              <a:spLocks noChangeArrowheads="1"/>
            </p:cNvSpPr>
            <p:nvPr/>
          </p:nvSpPr>
          <p:spPr bwMode="auto">
            <a:xfrm>
              <a:off x="3823" y="2368"/>
              <a:ext cx="743"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2" name="Rectangle 109"/>
            <p:cNvSpPr>
              <a:spLocks noChangeArrowheads="1"/>
            </p:cNvSpPr>
            <p:nvPr/>
          </p:nvSpPr>
          <p:spPr bwMode="auto">
            <a:xfrm>
              <a:off x="3773" y="2381"/>
              <a:ext cx="781"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初级系统工程师</a:t>
              </a:r>
              <a:endParaRPr lang="zh-CN" altLang="en-US" sz="1400">
                <a:latin typeface="微软雅黑" panose="020B0503020204020204" pitchFamily="34" charset="-122"/>
                <a:ea typeface="微软雅黑" panose="020B0503020204020204" pitchFamily="34" charset="-122"/>
              </a:endParaRPr>
            </a:p>
          </p:txBody>
        </p:sp>
        <p:sp>
          <p:nvSpPr>
            <p:cNvPr id="173" name="Rectangle 110"/>
            <p:cNvSpPr>
              <a:spLocks noChangeArrowheads="1"/>
            </p:cNvSpPr>
            <p:nvPr/>
          </p:nvSpPr>
          <p:spPr bwMode="auto">
            <a:xfrm>
              <a:off x="3145" y="2679"/>
              <a:ext cx="425" cy="118"/>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4" name="Rectangle 111"/>
            <p:cNvSpPr>
              <a:spLocks noChangeArrowheads="1"/>
            </p:cNvSpPr>
            <p:nvPr/>
          </p:nvSpPr>
          <p:spPr bwMode="auto">
            <a:xfrm>
              <a:off x="3054" y="2698"/>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领域发展</a:t>
              </a:r>
              <a:endParaRPr lang="zh-CN" altLang="en-US" sz="1400">
                <a:latin typeface="微软雅黑" panose="020B0503020204020204" pitchFamily="34" charset="-122"/>
                <a:ea typeface="微软雅黑" panose="020B0503020204020204" pitchFamily="34" charset="-122"/>
              </a:endParaRPr>
            </a:p>
          </p:txBody>
        </p:sp>
        <p:sp>
          <p:nvSpPr>
            <p:cNvPr id="175" name="Rectangle 112"/>
            <p:cNvSpPr>
              <a:spLocks noChangeArrowheads="1"/>
            </p:cNvSpPr>
            <p:nvPr/>
          </p:nvSpPr>
          <p:spPr bwMode="auto">
            <a:xfrm>
              <a:off x="2767" y="1550"/>
              <a:ext cx="929"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6" name="Rectangle 113"/>
            <p:cNvSpPr>
              <a:spLocks noChangeArrowheads="1"/>
            </p:cNvSpPr>
            <p:nvPr/>
          </p:nvSpPr>
          <p:spPr bwMode="auto">
            <a:xfrm>
              <a:off x="2734"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7" name="Rectangle 114"/>
            <p:cNvSpPr>
              <a:spLocks noChangeArrowheads="1"/>
            </p:cNvSpPr>
            <p:nvPr/>
          </p:nvSpPr>
          <p:spPr bwMode="auto">
            <a:xfrm>
              <a:off x="2734"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8" name="Rectangle 115"/>
            <p:cNvSpPr>
              <a:spLocks noChangeArrowheads="1"/>
            </p:cNvSpPr>
            <p:nvPr/>
          </p:nvSpPr>
          <p:spPr bwMode="auto">
            <a:xfrm>
              <a:off x="2880" y="1585"/>
              <a:ext cx="637"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79" name="Rectangle 116"/>
            <p:cNvSpPr>
              <a:spLocks noChangeArrowheads="1"/>
            </p:cNvSpPr>
            <p:nvPr/>
          </p:nvSpPr>
          <p:spPr bwMode="auto">
            <a:xfrm>
              <a:off x="2843" y="1597"/>
              <a:ext cx="669" cy="131"/>
            </a:xfrm>
            <a:prstGeom prst="rect">
              <a:avLst/>
            </a:prstGeom>
            <a:noFill/>
            <a:ln w="9525">
              <a:noFill/>
              <a:miter lim="800000"/>
            </a:ln>
          </p:spPr>
          <p:txBody>
            <a:bodyPr wrap="none" lIns="0" tIns="0" rIns="0" bIns="0">
              <a:spAutoFit/>
            </a:bodyPr>
            <a:lstStyle/>
            <a:p>
              <a:pPr algn="ctr" eaLnBrk="0" hangingPunct="0"/>
              <a:r>
                <a:rPr lang="zh-CN" altLang="en-US" sz="1400" dirty="0">
                  <a:solidFill>
                    <a:srgbClr val="000000"/>
                  </a:solidFill>
                  <a:latin typeface="微软雅黑" panose="020B0503020204020204" pitchFamily="34" charset="-122"/>
                  <a:ea typeface="微软雅黑" panose="020B0503020204020204" pitchFamily="34" charset="-122"/>
                </a:rPr>
                <a:t>资深技术专家</a:t>
              </a:r>
              <a:endParaRPr lang="zh-CN" altLang="en-US" sz="1400" dirty="0">
                <a:latin typeface="微软雅黑" panose="020B0503020204020204" pitchFamily="34" charset="-122"/>
                <a:ea typeface="微软雅黑" panose="020B0503020204020204" pitchFamily="34" charset="-122"/>
              </a:endParaRPr>
            </a:p>
          </p:txBody>
        </p:sp>
        <p:sp>
          <p:nvSpPr>
            <p:cNvPr id="180" name="Rectangle 117"/>
            <p:cNvSpPr>
              <a:spLocks noChangeArrowheads="1"/>
            </p:cNvSpPr>
            <p:nvPr/>
          </p:nvSpPr>
          <p:spPr bwMode="auto">
            <a:xfrm>
              <a:off x="2767" y="1973"/>
              <a:ext cx="929"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1" name="Rectangle 118"/>
            <p:cNvSpPr>
              <a:spLocks noChangeArrowheads="1"/>
            </p:cNvSpPr>
            <p:nvPr/>
          </p:nvSpPr>
          <p:spPr bwMode="auto">
            <a:xfrm>
              <a:off x="2734"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2" name="Rectangle 119"/>
            <p:cNvSpPr>
              <a:spLocks noChangeArrowheads="1"/>
            </p:cNvSpPr>
            <p:nvPr/>
          </p:nvSpPr>
          <p:spPr bwMode="auto">
            <a:xfrm>
              <a:off x="2734"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3" name="Rectangle 120"/>
            <p:cNvSpPr>
              <a:spLocks noChangeArrowheads="1"/>
            </p:cNvSpPr>
            <p:nvPr/>
          </p:nvSpPr>
          <p:spPr bwMode="auto">
            <a:xfrm>
              <a:off x="2880" y="2009"/>
              <a:ext cx="637" cy="117"/>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4" name="Rectangle 121"/>
            <p:cNvSpPr>
              <a:spLocks noChangeArrowheads="1"/>
            </p:cNvSpPr>
            <p:nvPr/>
          </p:nvSpPr>
          <p:spPr bwMode="auto">
            <a:xfrm>
              <a:off x="2843" y="2027"/>
              <a:ext cx="669"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高级技术专家</a:t>
              </a:r>
              <a:endParaRPr lang="zh-CN" altLang="en-US" sz="1400">
                <a:latin typeface="微软雅黑" panose="020B0503020204020204" pitchFamily="34" charset="-122"/>
                <a:ea typeface="微软雅黑" panose="020B0503020204020204" pitchFamily="34" charset="-122"/>
              </a:endParaRPr>
            </a:p>
          </p:txBody>
        </p:sp>
        <p:sp>
          <p:nvSpPr>
            <p:cNvPr id="185" name="Rectangle 122"/>
            <p:cNvSpPr>
              <a:spLocks noChangeArrowheads="1"/>
            </p:cNvSpPr>
            <p:nvPr/>
          </p:nvSpPr>
          <p:spPr bwMode="auto">
            <a:xfrm>
              <a:off x="2767" y="2326"/>
              <a:ext cx="929"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6" name="Rectangle 123"/>
            <p:cNvSpPr>
              <a:spLocks noChangeArrowheads="1"/>
            </p:cNvSpPr>
            <p:nvPr/>
          </p:nvSpPr>
          <p:spPr bwMode="auto">
            <a:xfrm>
              <a:off x="2734"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7" name="Rectangle 124"/>
            <p:cNvSpPr>
              <a:spLocks noChangeArrowheads="1"/>
            </p:cNvSpPr>
            <p:nvPr/>
          </p:nvSpPr>
          <p:spPr bwMode="auto">
            <a:xfrm>
              <a:off x="2734"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8" name="Rectangle 125"/>
            <p:cNvSpPr>
              <a:spLocks noChangeArrowheads="1"/>
            </p:cNvSpPr>
            <p:nvPr/>
          </p:nvSpPr>
          <p:spPr bwMode="auto">
            <a:xfrm>
              <a:off x="2986" y="2362"/>
              <a:ext cx="425"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89" name="Rectangle 126"/>
            <p:cNvSpPr>
              <a:spLocks noChangeArrowheads="1"/>
            </p:cNvSpPr>
            <p:nvPr/>
          </p:nvSpPr>
          <p:spPr bwMode="auto">
            <a:xfrm>
              <a:off x="3007" y="2373"/>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技术专家</a:t>
              </a:r>
              <a:endParaRPr lang="zh-CN" altLang="en-US" sz="1400">
                <a:latin typeface="微软雅黑" panose="020B0503020204020204" pitchFamily="34" charset="-122"/>
                <a:ea typeface="微软雅黑" panose="020B0503020204020204" pitchFamily="34" charset="-122"/>
              </a:endParaRPr>
            </a:p>
          </p:txBody>
        </p:sp>
        <p:sp>
          <p:nvSpPr>
            <p:cNvPr id="190" name="Rectangle 127"/>
            <p:cNvSpPr>
              <a:spLocks noChangeArrowheads="1"/>
            </p:cNvSpPr>
            <p:nvPr/>
          </p:nvSpPr>
          <p:spPr bwMode="auto">
            <a:xfrm>
              <a:off x="1499" y="1550"/>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1" name="Rectangle 128"/>
            <p:cNvSpPr>
              <a:spLocks noChangeArrowheads="1"/>
            </p:cNvSpPr>
            <p:nvPr/>
          </p:nvSpPr>
          <p:spPr bwMode="auto">
            <a:xfrm>
              <a:off x="1466"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2" name="Rectangle 129"/>
            <p:cNvSpPr>
              <a:spLocks noChangeArrowheads="1"/>
            </p:cNvSpPr>
            <p:nvPr/>
          </p:nvSpPr>
          <p:spPr bwMode="auto">
            <a:xfrm>
              <a:off x="1466"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3" name="Rectangle 130"/>
            <p:cNvSpPr>
              <a:spLocks noChangeArrowheads="1"/>
            </p:cNvSpPr>
            <p:nvPr/>
          </p:nvSpPr>
          <p:spPr bwMode="auto">
            <a:xfrm>
              <a:off x="1665" y="1585"/>
              <a:ext cx="531"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4" name="Rectangle 131"/>
            <p:cNvSpPr>
              <a:spLocks noChangeArrowheads="1"/>
            </p:cNvSpPr>
            <p:nvPr/>
          </p:nvSpPr>
          <p:spPr bwMode="auto">
            <a:xfrm>
              <a:off x="1548" y="1597"/>
              <a:ext cx="558"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产品线总监</a:t>
              </a:r>
              <a:endParaRPr lang="zh-CN" altLang="en-US" sz="1400">
                <a:latin typeface="微软雅黑" panose="020B0503020204020204" pitchFamily="34" charset="-122"/>
                <a:ea typeface="微软雅黑" panose="020B0503020204020204" pitchFamily="34" charset="-122"/>
              </a:endParaRPr>
            </a:p>
          </p:txBody>
        </p:sp>
        <p:sp>
          <p:nvSpPr>
            <p:cNvPr id="195" name="Rectangle 132"/>
            <p:cNvSpPr>
              <a:spLocks noChangeArrowheads="1"/>
            </p:cNvSpPr>
            <p:nvPr/>
          </p:nvSpPr>
          <p:spPr bwMode="auto">
            <a:xfrm>
              <a:off x="1499" y="1973"/>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6" name="Rectangle 133"/>
            <p:cNvSpPr>
              <a:spLocks noChangeArrowheads="1"/>
            </p:cNvSpPr>
            <p:nvPr/>
          </p:nvSpPr>
          <p:spPr bwMode="auto">
            <a:xfrm>
              <a:off x="1466"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7" name="Rectangle 134"/>
            <p:cNvSpPr>
              <a:spLocks noChangeArrowheads="1"/>
            </p:cNvSpPr>
            <p:nvPr/>
          </p:nvSpPr>
          <p:spPr bwMode="auto">
            <a:xfrm>
              <a:off x="1466"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8" name="Rectangle 135"/>
            <p:cNvSpPr>
              <a:spLocks noChangeArrowheads="1"/>
            </p:cNvSpPr>
            <p:nvPr/>
          </p:nvSpPr>
          <p:spPr bwMode="auto">
            <a:xfrm>
              <a:off x="1718" y="2009"/>
              <a:ext cx="425" cy="117"/>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199" name="Rectangle 136"/>
            <p:cNvSpPr>
              <a:spLocks noChangeArrowheads="1"/>
            </p:cNvSpPr>
            <p:nvPr/>
          </p:nvSpPr>
          <p:spPr bwMode="auto">
            <a:xfrm>
              <a:off x="1628" y="2027"/>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产品经理</a:t>
              </a:r>
              <a:endParaRPr lang="zh-CN" altLang="en-US" sz="1400">
                <a:latin typeface="微软雅黑" panose="020B0503020204020204" pitchFamily="34" charset="-122"/>
                <a:ea typeface="微软雅黑" panose="020B0503020204020204" pitchFamily="34" charset="-122"/>
              </a:endParaRPr>
            </a:p>
          </p:txBody>
        </p:sp>
        <p:sp>
          <p:nvSpPr>
            <p:cNvPr id="200" name="Rectangle 137"/>
            <p:cNvSpPr>
              <a:spLocks noChangeArrowheads="1"/>
            </p:cNvSpPr>
            <p:nvPr/>
          </p:nvSpPr>
          <p:spPr bwMode="auto">
            <a:xfrm>
              <a:off x="1499" y="2326"/>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1" name="Rectangle 138"/>
            <p:cNvSpPr>
              <a:spLocks noChangeArrowheads="1"/>
            </p:cNvSpPr>
            <p:nvPr/>
          </p:nvSpPr>
          <p:spPr bwMode="auto">
            <a:xfrm>
              <a:off x="1466"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2" name="Rectangle 139"/>
            <p:cNvSpPr>
              <a:spLocks noChangeArrowheads="1"/>
            </p:cNvSpPr>
            <p:nvPr/>
          </p:nvSpPr>
          <p:spPr bwMode="auto">
            <a:xfrm>
              <a:off x="1466"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3" name="Rectangle 140"/>
            <p:cNvSpPr>
              <a:spLocks noChangeArrowheads="1"/>
            </p:cNvSpPr>
            <p:nvPr/>
          </p:nvSpPr>
          <p:spPr bwMode="auto">
            <a:xfrm>
              <a:off x="1725" y="2362"/>
              <a:ext cx="425"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4" name="Rectangle 141"/>
            <p:cNvSpPr>
              <a:spLocks noChangeArrowheads="1"/>
            </p:cNvSpPr>
            <p:nvPr/>
          </p:nvSpPr>
          <p:spPr bwMode="auto">
            <a:xfrm>
              <a:off x="1634" y="2373"/>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项目经理</a:t>
              </a:r>
              <a:endParaRPr lang="zh-CN" altLang="en-US" sz="1400">
                <a:latin typeface="微软雅黑" panose="020B0503020204020204" pitchFamily="34" charset="-122"/>
                <a:ea typeface="微软雅黑" panose="020B0503020204020204" pitchFamily="34" charset="-122"/>
              </a:endParaRPr>
            </a:p>
          </p:txBody>
        </p:sp>
        <p:sp>
          <p:nvSpPr>
            <p:cNvPr id="205" name="Rectangle 142"/>
            <p:cNvSpPr>
              <a:spLocks noChangeArrowheads="1"/>
            </p:cNvSpPr>
            <p:nvPr/>
          </p:nvSpPr>
          <p:spPr bwMode="auto">
            <a:xfrm>
              <a:off x="1499" y="1550"/>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6" name="Rectangle 143"/>
            <p:cNvSpPr>
              <a:spLocks noChangeArrowheads="1"/>
            </p:cNvSpPr>
            <p:nvPr/>
          </p:nvSpPr>
          <p:spPr bwMode="auto">
            <a:xfrm>
              <a:off x="1466"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7" name="Rectangle 144"/>
            <p:cNvSpPr>
              <a:spLocks noChangeArrowheads="1"/>
            </p:cNvSpPr>
            <p:nvPr/>
          </p:nvSpPr>
          <p:spPr bwMode="auto">
            <a:xfrm>
              <a:off x="1466" y="1521"/>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8" name="Rectangle 145"/>
            <p:cNvSpPr>
              <a:spLocks noChangeArrowheads="1"/>
            </p:cNvSpPr>
            <p:nvPr/>
          </p:nvSpPr>
          <p:spPr bwMode="auto">
            <a:xfrm>
              <a:off x="1665" y="1585"/>
              <a:ext cx="531" cy="112"/>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09" name="Rectangle 146"/>
            <p:cNvSpPr>
              <a:spLocks noChangeArrowheads="1"/>
            </p:cNvSpPr>
            <p:nvPr/>
          </p:nvSpPr>
          <p:spPr bwMode="auto">
            <a:xfrm>
              <a:off x="1572" y="1597"/>
              <a:ext cx="558"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产品线总监</a:t>
              </a:r>
              <a:endParaRPr lang="zh-CN" altLang="en-US" sz="1400">
                <a:latin typeface="微软雅黑" panose="020B0503020204020204" pitchFamily="34" charset="-122"/>
                <a:ea typeface="微软雅黑" panose="020B0503020204020204" pitchFamily="34" charset="-122"/>
              </a:endParaRPr>
            </a:p>
          </p:txBody>
        </p:sp>
        <p:sp>
          <p:nvSpPr>
            <p:cNvPr id="210" name="Rectangle 147"/>
            <p:cNvSpPr>
              <a:spLocks noChangeArrowheads="1"/>
            </p:cNvSpPr>
            <p:nvPr/>
          </p:nvSpPr>
          <p:spPr bwMode="auto">
            <a:xfrm>
              <a:off x="1499" y="1973"/>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1" name="Rectangle 148"/>
            <p:cNvSpPr>
              <a:spLocks noChangeArrowheads="1"/>
            </p:cNvSpPr>
            <p:nvPr/>
          </p:nvSpPr>
          <p:spPr bwMode="auto">
            <a:xfrm>
              <a:off x="1466"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2" name="Rectangle 149"/>
            <p:cNvSpPr>
              <a:spLocks noChangeArrowheads="1"/>
            </p:cNvSpPr>
            <p:nvPr/>
          </p:nvSpPr>
          <p:spPr bwMode="auto">
            <a:xfrm>
              <a:off x="1466" y="1944"/>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3" name="Rectangle 150"/>
            <p:cNvSpPr>
              <a:spLocks noChangeArrowheads="1"/>
            </p:cNvSpPr>
            <p:nvPr/>
          </p:nvSpPr>
          <p:spPr bwMode="auto">
            <a:xfrm>
              <a:off x="1718" y="2009"/>
              <a:ext cx="425" cy="117"/>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4" name="Rectangle 151"/>
            <p:cNvSpPr>
              <a:spLocks noChangeArrowheads="1"/>
            </p:cNvSpPr>
            <p:nvPr/>
          </p:nvSpPr>
          <p:spPr bwMode="auto">
            <a:xfrm>
              <a:off x="1628" y="2027"/>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产品经理</a:t>
              </a:r>
              <a:endParaRPr lang="zh-CN" altLang="en-US" sz="1400">
                <a:latin typeface="微软雅黑" panose="020B0503020204020204" pitchFamily="34" charset="-122"/>
                <a:ea typeface="微软雅黑" panose="020B0503020204020204" pitchFamily="34" charset="-122"/>
              </a:endParaRPr>
            </a:p>
          </p:txBody>
        </p:sp>
        <p:sp>
          <p:nvSpPr>
            <p:cNvPr id="215" name="Rectangle 152"/>
            <p:cNvSpPr>
              <a:spLocks noChangeArrowheads="1"/>
            </p:cNvSpPr>
            <p:nvPr/>
          </p:nvSpPr>
          <p:spPr bwMode="auto">
            <a:xfrm>
              <a:off x="1499" y="2326"/>
              <a:ext cx="930" cy="200"/>
            </a:xfrm>
            <a:prstGeom prst="rect">
              <a:avLst/>
            </a:prstGeom>
            <a:solidFill>
              <a:srgbClr val="C0C0C0"/>
            </a:solid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6" name="Rectangle 153"/>
            <p:cNvSpPr>
              <a:spLocks noChangeArrowheads="1"/>
            </p:cNvSpPr>
            <p:nvPr/>
          </p:nvSpPr>
          <p:spPr bwMode="auto">
            <a:xfrm>
              <a:off x="1466"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7" name="Rectangle 154"/>
            <p:cNvSpPr>
              <a:spLocks noChangeArrowheads="1"/>
            </p:cNvSpPr>
            <p:nvPr/>
          </p:nvSpPr>
          <p:spPr bwMode="auto">
            <a:xfrm>
              <a:off x="1466" y="2297"/>
              <a:ext cx="923" cy="194"/>
            </a:xfrm>
            <a:prstGeom prst="rect">
              <a:avLst/>
            </a:prstGeom>
            <a:solidFill>
              <a:srgbClr val="FFE8EE"/>
            </a:solidFill>
            <a:ln w="11113">
              <a:solidFill>
                <a:srgbClr val="FFFFFF"/>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8" name="Rectangle 155"/>
            <p:cNvSpPr>
              <a:spLocks noChangeArrowheads="1"/>
            </p:cNvSpPr>
            <p:nvPr/>
          </p:nvSpPr>
          <p:spPr bwMode="auto">
            <a:xfrm>
              <a:off x="1725" y="2362"/>
              <a:ext cx="425" cy="111"/>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19" name="Rectangle 156"/>
            <p:cNvSpPr>
              <a:spLocks noChangeArrowheads="1"/>
            </p:cNvSpPr>
            <p:nvPr/>
          </p:nvSpPr>
          <p:spPr bwMode="auto">
            <a:xfrm>
              <a:off x="1634" y="2373"/>
              <a:ext cx="446" cy="131"/>
            </a:xfrm>
            <a:prstGeom prst="rect">
              <a:avLst/>
            </a:prstGeom>
            <a:noFill/>
            <a:ln w="9525">
              <a:noFill/>
              <a:miter lim="800000"/>
            </a:ln>
          </p:spPr>
          <p:txBody>
            <a:bodyPr wrap="none" lIns="0" tIns="0" rIns="0" bIns="0">
              <a:spAutoFit/>
            </a:bodyPr>
            <a:lstStyle/>
            <a:p>
              <a:pPr algn="ctr" eaLnBrk="0" hangingPunct="0"/>
              <a:r>
                <a:rPr lang="zh-CN" altLang="en-US" sz="1400">
                  <a:solidFill>
                    <a:srgbClr val="000000"/>
                  </a:solidFill>
                  <a:latin typeface="微软雅黑" panose="020B0503020204020204" pitchFamily="34" charset="-122"/>
                  <a:ea typeface="微软雅黑" panose="020B0503020204020204" pitchFamily="34" charset="-122"/>
                </a:rPr>
                <a:t>项目经理</a:t>
              </a:r>
              <a:endParaRPr lang="zh-CN" altLang="en-US" sz="1400">
                <a:latin typeface="微软雅黑" panose="020B0503020204020204" pitchFamily="34" charset="-122"/>
                <a:ea typeface="微软雅黑" panose="020B0503020204020204" pitchFamily="34" charset="-122"/>
              </a:endParaRPr>
            </a:p>
          </p:txBody>
        </p:sp>
        <p:sp>
          <p:nvSpPr>
            <p:cNvPr id="220" name="Rectangle 157"/>
            <p:cNvSpPr>
              <a:spLocks noChangeArrowheads="1"/>
            </p:cNvSpPr>
            <p:nvPr/>
          </p:nvSpPr>
          <p:spPr bwMode="auto">
            <a:xfrm>
              <a:off x="2156" y="3132"/>
              <a:ext cx="850" cy="188"/>
            </a:xfrm>
            <a:prstGeom prst="rect">
              <a:avLst/>
            </a:prstGeom>
            <a:solidFill>
              <a:srgbClr val="FFFF99"/>
            </a:solidFill>
            <a:ln w="11113">
              <a:solidFill>
                <a:srgbClr val="000000"/>
              </a:solidFill>
              <a:prstDash val="sysDot"/>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21" name="Rectangle 158"/>
            <p:cNvSpPr>
              <a:spLocks noChangeArrowheads="1"/>
            </p:cNvSpPr>
            <p:nvPr/>
          </p:nvSpPr>
          <p:spPr bwMode="auto">
            <a:xfrm>
              <a:off x="2273" y="3171"/>
              <a:ext cx="637" cy="149"/>
            </a:xfrm>
            <a:prstGeom prst="rect">
              <a:avLst/>
            </a:prstGeom>
            <a:noFill/>
            <a:ln w="9525">
              <a:noFill/>
              <a:miter lim="800000"/>
            </a:ln>
          </p:spPr>
          <p:txBody>
            <a:bodyPr wrap="none" lIns="0" tIns="0" rIns="0" bIns="0">
              <a:spAutoFit/>
            </a:bodyPr>
            <a:lstStyle/>
            <a:p>
              <a:pPr algn="ctr" eaLnBrk="0" hangingPunct="0"/>
              <a:r>
                <a:rPr lang="zh-CN" altLang="en-US" sz="1600">
                  <a:solidFill>
                    <a:srgbClr val="000000"/>
                  </a:solidFill>
                  <a:latin typeface="微软雅黑" panose="020B0503020204020204" pitchFamily="34" charset="-122"/>
                  <a:ea typeface="微软雅黑" panose="020B0503020204020204" pitchFamily="34" charset="-122"/>
                </a:rPr>
                <a:t>高级工程师</a:t>
              </a:r>
              <a:endParaRPr lang="zh-CN" altLang="en-US" sz="1400">
                <a:latin typeface="微软雅黑" panose="020B0503020204020204" pitchFamily="34" charset="-122"/>
                <a:ea typeface="微软雅黑" panose="020B0503020204020204" pitchFamily="34" charset="-122"/>
              </a:endParaRPr>
            </a:p>
          </p:txBody>
        </p:sp>
        <p:sp>
          <p:nvSpPr>
            <p:cNvPr id="222" name="Rectangle 159"/>
            <p:cNvSpPr>
              <a:spLocks noChangeArrowheads="1"/>
            </p:cNvSpPr>
            <p:nvPr/>
          </p:nvSpPr>
          <p:spPr bwMode="auto">
            <a:xfrm>
              <a:off x="2156" y="3403"/>
              <a:ext cx="850" cy="188"/>
            </a:xfrm>
            <a:prstGeom prst="rect">
              <a:avLst/>
            </a:prstGeom>
            <a:solidFill>
              <a:srgbClr val="FFFF99"/>
            </a:solidFill>
            <a:ln w="11113">
              <a:solidFill>
                <a:srgbClr val="000000"/>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23" name="Rectangle 160"/>
            <p:cNvSpPr>
              <a:spLocks noChangeArrowheads="1"/>
            </p:cNvSpPr>
            <p:nvPr/>
          </p:nvSpPr>
          <p:spPr bwMode="auto">
            <a:xfrm>
              <a:off x="2399" y="3441"/>
              <a:ext cx="382" cy="149"/>
            </a:xfrm>
            <a:prstGeom prst="rect">
              <a:avLst/>
            </a:prstGeom>
            <a:noFill/>
            <a:ln w="9525">
              <a:noFill/>
              <a:miter lim="800000"/>
            </a:ln>
          </p:spPr>
          <p:txBody>
            <a:bodyPr wrap="none" lIns="0" tIns="0" rIns="0" bIns="0">
              <a:spAutoFit/>
            </a:bodyPr>
            <a:lstStyle/>
            <a:p>
              <a:pPr algn="ctr" eaLnBrk="0" hangingPunct="0"/>
              <a:r>
                <a:rPr lang="zh-CN" altLang="en-US" sz="1600">
                  <a:solidFill>
                    <a:srgbClr val="000000"/>
                  </a:solidFill>
                  <a:latin typeface="微软雅黑" panose="020B0503020204020204" pitchFamily="34" charset="-122"/>
                  <a:ea typeface="微软雅黑" panose="020B0503020204020204" pitchFamily="34" charset="-122"/>
                </a:rPr>
                <a:t>工程师</a:t>
              </a:r>
              <a:endParaRPr lang="zh-CN" altLang="en-US" sz="1400">
                <a:latin typeface="微软雅黑" panose="020B0503020204020204" pitchFamily="34" charset="-122"/>
                <a:ea typeface="微软雅黑" panose="020B0503020204020204" pitchFamily="34" charset="-122"/>
              </a:endParaRPr>
            </a:p>
          </p:txBody>
        </p:sp>
        <p:sp>
          <p:nvSpPr>
            <p:cNvPr id="224" name="Rectangle 161"/>
            <p:cNvSpPr>
              <a:spLocks noChangeArrowheads="1"/>
            </p:cNvSpPr>
            <p:nvPr/>
          </p:nvSpPr>
          <p:spPr bwMode="auto">
            <a:xfrm>
              <a:off x="2156" y="3685"/>
              <a:ext cx="850" cy="188"/>
            </a:xfrm>
            <a:prstGeom prst="rect">
              <a:avLst/>
            </a:prstGeom>
            <a:solidFill>
              <a:srgbClr val="FFFF99"/>
            </a:solidFill>
            <a:ln w="11113">
              <a:solidFill>
                <a:srgbClr val="000000"/>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25" name="Rectangle 162"/>
            <p:cNvSpPr>
              <a:spLocks noChangeArrowheads="1"/>
            </p:cNvSpPr>
            <p:nvPr/>
          </p:nvSpPr>
          <p:spPr bwMode="auto">
            <a:xfrm>
              <a:off x="2288" y="3723"/>
              <a:ext cx="637" cy="149"/>
            </a:xfrm>
            <a:prstGeom prst="rect">
              <a:avLst/>
            </a:prstGeom>
            <a:noFill/>
            <a:ln w="9525">
              <a:noFill/>
              <a:miter lim="800000"/>
            </a:ln>
          </p:spPr>
          <p:txBody>
            <a:bodyPr wrap="none" lIns="0" tIns="0" rIns="0" bIns="0">
              <a:spAutoFit/>
            </a:bodyPr>
            <a:lstStyle/>
            <a:p>
              <a:pPr algn="ctr" eaLnBrk="0" hangingPunct="0"/>
              <a:r>
                <a:rPr lang="zh-CN" altLang="en-US" sz="1600">
                  <a:solidFill>
                    <a:srgbClr val="000000"/>
                  </a:solidFill>
                  <a:latin typeface="微软雅黑" panose="020B0503020204020204" pitchFamily="34" charset="-122"/>
                  <a:ea typeface="微软雅黑" panose="020B0503020204020204" pitchFamily="34" charset="-122"/>
                </a:rPr>
                <a:t>见习工程师</a:t>
              </a:r>
              <a:endParaRPr lang="zh-CN" altLang="en-US" sz="1400">
                <a:latin typeface="微软雅黑" panose="020B0503020204020204" pitchFamily="34" charset="-122"/>
                <a:ea typeface="微软雅黑" panose="020B0503020204020204" pitchFamily="34" charset="-122"/>
              </a:endParaRPr>
            </a:p>
          </p:txBody>
        </p:sp>
        <p:sp>
          <p:nvSpPr>
            <p:cNvPr id="226" name="Rectangle 163"/>
            <p:cNvSpPr>
              <a:spLocks noChangeArrowheads="1"/>
            </p:cNvSpPr>
            <p:nvPr/>
          </p:nvSpPr>
          <p:spPr bwMode="auto">
            <a:xfrm>
              <a:off x="1360" y="3215"/>
              <a:ext cx="637" cy="323"/>
            </a:xfrm>
            <a:prstGeom prst="rect">
              <a:avLst/>
            </a:prstGeom>
            <a:noFill/>
            <a:ln w="9525">
              <a:no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27" name="Rectangle 164"/>
            <p:cNvSpPr>
              <a:spLocks noChangeArrowheads="1"/>
            </p:cNvSpPr>
            <p:nvPr/>
          </p:nvSpPr>
          <p:spPr bwMode="auto">
            <a:xfrm>
              <a:off x="1327" y="3268"/>
              <a:ext cx="510" cy="149"/>
            </a:xfrm>
            <a:prstGeom prst="rect">
              <a:avLst/>
            </a:prstGeom>
            <a:noFill/>
            <a:ln w="9525">
              <a:noFill/>
              <a:miter lim="800000"/>
            </a:ln>
          </p:spPr>
          <p:txBody>
            <a:bodyPr wrap="none" lIns="0" tIns="0" rIns="0" bIns="0">
              <a:spAutoFit/>
            </a:bodyPr>
            <a:lstStyle/>
            <a:p>
              <a:pPr algn="ctr" eaLnBrk="0" hangingPunct="0"/>
              <a:r>
                <a:rPr lang="zh-CN" altLang="en-US" sz="1600">
                  <a:solidFill>
                    <a:srgbClr val="000000"/>
                  </a:solidFill>
                  <a:latin typeface="微软雅黑" panose="020B0503020204020204" pitchFamily="34" charset="-122"/>
                  <a:ea typeface="微软雅黑" panose="020B0503020204020204" pitchFamily="34" charset="-122"/>
                </a:rPr>
                <a:t>基层通用</a:t>
              </a:r>
              <a:endParaRPr lang="zh-CN" altLang="en-US" sz="1400">
                <a:latin typeface="微软雅黑" panose="020B0503020204020204" pitchFamily="34" charset="-122"/>
                <a:ea typeface="微软雅黑" panose="020B0503020204020204" pitchFamily="34" charset="-122"/>
              </a:endParaRPr>
            </a:p>
          </p:txBody>
        </p:sp>
        <p:sp>
          <p:nvSpPr>
            <p:cNvPr id="228" name="Rectangle 165"/>
            <p:cNvSpPr>
              <a:spLocks noChangeArrowheads="1"/>
            </p:cNvSpPr>
            <p:nvPr/>
          </p:nvSpPr>
          <p:spPr bwMode="auto">
            <a:xfrm>
              <a:off x="1327" y="3398"/>
              <a:ext cx="510" cy="149"/>
            </a:xfrm>
            <a:prstGeom prst="rect">
              <a:avLst/>
            </a:prstGeom>
            <a:noFill/>
            <a:ln w="9525">
              <a:noFill/>
              <a:miter lim="800000"/>
            </a:ln>
          </p:spPr>
          <p:txBody>
            <a:bodyPr wrap="none" lIns="0" tIns="0" rIns="0" bIns="0">
              <a:spAutoFit/>
            </a:bodyPr>
            <a:lstStyle/>
            <a:p>
              <a:pPr algn="ctr" eaLnBrk="0" hangingPunct="0"/>
              <a:r>
                <a:rPr lang="zh-CN" altLang="en-US" sz="1600">
                  <a:solidFill>
                    <a:srgbClr val="000000"/>
                  </a:solidFill>
                  <a:latin typeface="微软雅黑" panose="020B0503020204020204" pitchFamily="34" charset="-122"/>
                  <a:ea typeface="微软雅黑" panose="020B0503020204020204" pitchFamily="34" charset="-122"/>
                </a:rPr>
                <a:t>技术职位</a:t>
              </a:r>
              <a:endParaRPr lang="zh-CN" altLang="en-US" sz="1400">
                <a:latin typeface="微软雅黑" panose="020B0503020204020204" pitchFamily="34" charset="-122"/>
                <a:ea typeface="微软雅黑" panose="020B0503020204020204" pitchFamily="34" charset="-122"/>
              </a:endParaRPr>
            </a:p>
          </p:txBody>
        </p:sp>
        <p:sp>
          <p:nvSpPr>
            <p:cNvPr id="229" name="Line 166"/>
            <p:cNvSpPr>
              <a:spLocks noChangeShapeType="1"/>
            </p:cNvSpPr>
            <p:nvPr/>
          </p:nvSpPr>
          <p:spPr bwMode="auto">
            <a:xfrm>
              <a:off x="1200" y="2979"/>
              <a:ext cx="2974" cy="1"/>
            </a:xfrm>
            <a:prstGeom prst="line">
              <a:avLst/>
            </a:prstGeom>
            <a:noFill/>
            <a:ln w="31750">
              <a:solidFill>
                <a:srgbClr val="FF9933"/>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nvGrpSpPr>
            <p:cNvPr id="230" name="Group 167"/>
            <p:cNvGrpSpPr/>
            <p:nvPr/>
          </p:nvGrpSpPr>
          <p:grpSpPr bwMode="auto">
            <a:xfrm>
              <a:off x="4128" y="2838"/>
              <a:ext cx="100" cy="141"/>
              <a:chOff x="4128" y="2838"/>
              <a:chExt cx="100" cy="141"/>
            </a:xfrm>
          </p:grpSpPr>
          <p:sp>
            <p:nvSpPr>
              <p:cNvPr id="238" name="Line 168"/>
              <p:cNvSpPr>
                <a:spLocks noChangeShapeType="1"/>
              </p:cNvSpPr>
              <p:nvPr/>
            </p:nvSpPr>
            <p:spPr bwMode="auto">
              <a:xfrm flipV="1">
                <a:off x="4174" y="2915"/>
                <a:ext cx="1" cy="64"/>
              </a:xfrm>
              <a:prstGeom prst="line">
                <a:avLst/>
              </a:prstGeom>
              <a:noFill/>
              <a:ln w="31750">
                <a:solidFill>
                  <a:srgbClr val="FF9933"/>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39" name="Freeform 169"/>
              <p:cNvSpPr/>
              <p:nvPr/>
            </p:nvSpPr>
            <p:spPr bwMode="auto">
              <a:xfrm>
                <a:off x="4128" y="2838"/>
                <a:ext cx="100" cy="94"/>
              </a:xfrm>
              <a:custGeom>
                <a:avLst/>
                <a:gdLst>
                  <a:gd name="T0" fmla="*/ 100 w 100"/>
                  <a:gd name="T1" fmla="*/ 94 h 94"/>
                  <a:gd name="T2" fmla="*/ 46 w 100"/>
                  <a:gd name="T3" fmla="*/ 0 h 94"/>
                  <a:gd name="T4" fmla="*/ 0 w 100"/>
                  <a:gd name="T5" fmla="*/ 94 h 94"/>
                  <a:gd name="T6" fmla="*/ 100 w 100"/>
                  <a:gd name="T7" fmla="*/ 94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94">
                    <a:moveTo>
                      <a:pt x="100" y="94"/>
                    </a:moveTo>
                    <a:lnTo>
                      <a:pt x="46" y="0"/>
                    </a:lnTo>
                    <a:lnTo>
                      <a:pt x="0" y="94"/>
                    </a:lnTo>
                    <a:lnTo>
                      <a:pt x="100" y="94"/>
                    </a:lnTo>
                    <a:close/>
                  </a:path>
                </a:pathLst>
              </a:custGeom>
              <a:solidFill>
                <a:srgbClr val="FF9933"/>
              </a:solidFill>
              <a:ln w="9525">
                <a:no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sp>
          <p:nvSpPr>
            <p:cNvPr id="231" name="Rectangle 170"/>
            <p:cNvSpPr>
              <a:spLocks noChangeArrowheads="1"/>
            </p:cNvSpPr>
            <p:nvPr/>
          </p:nvSpPr>
          <p:spPr bwMode="auto">
            <a:xfrm>
              <a:off x="3219" y="3215"/>
              <a:ext cx="1964" cy="470"/>
            </a:xfrm>
            <a:prstGeom prst="rect">
              <a:avLst/>
            </a:prstGeom>
            <a:solidFill>
              <a:srgbClr val="66FFFF"/>
            </a:solidFill>
            <a:ln w="11113">
              <a:solidFill>
                <a:srgbClr val="FF9933"/>
              </a:solidFill>
              <a:miter lim="800000"/>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32" name="Rectangle 171"/>
            <p:cNvSpPr>
              <a:spLocks noChangeArrowheads="1"/>
            </p:cNvSpPr>
            <p:nvPr/>
          </p:nvSpPr>
          <p:spPr bwMode="auto">
            <a:xfrm>
              <a:off x="3180" y="3285"/>
              <a:ext cx="1864" cy="168"/>
            </a:xfrm>
            <a:prstGeom prst="rect">
              <a:avLst/>
            </a:prstGeom>
            <a:noFill/>
            <a:ln w="9525">
              <a:noFill/>
              <a:miter lim="800000"/>
            </a:ln>
          </p:spPr>
          <p:txBody>
            <a:bodyPr wrap="none" lIns="0" tIns="0" rIns="0" bIns="0">
              <a:spAutoFit/>
            </a:bodyPr>
            <a:lstStyle/>
            <a:p>
              <a:pPr algn="ctr" eaLnBrk="0" hangingPunct="0"/>
              <a:r>
                <a:rPr lang="zh-CN" altLang="en-US" sz="1800">
                  <a:solidFill>
                    <a:srgbClr val="000000"/>
                  </a:solidFill>
                  <a:latin typeface="微软雅黑" panose="020B0503020204020204" pitchFamily="34" charset="-122"/>
                  <a:ea typeface="微软雅黑" panose="020B0503020204020204" pitchFamily="34" charset="-122"/>
                </a:rPr>
                <a:t>领域如：硬件、软件、结构、</a:t>
              </a:r>
              <a:endParaRPr lang="zh-CN" altLang="en-US" sz="1400">
                <a:latin typeface="微软雅黑" panose="020B0503020204020204" pitchFamily="34" charset="-122"/>
                <a:ea typeface="微软雅黑" panose="020B0503020204020204" pitchFamily="34" charset="-122"/>
              </a:endParaRPr>
            </a:p>
          </p:txBody>
        </p:sp>
        <p:sp>
          <p:nvSpPr>
            <p:cNvPr id="233" name="Rectangle 172"/>
            <p:cNvSpPr>
              <a:spLocks noChangeArrowheads="1"/>
            </p:cNvSpPr>
            <p:nvPr/>
          </p:nvSpPr>
          <p:spPr bwMode="auto">
            <a:xfrm>
              <a:off x="3731" y="3426"/>
              <a:ext cx="1147" cy="168"/>
            </a:xfrm>
            <a:prstGeom prst="rect">
              <a:avLst/>
            </a:prstGeom>
            <a:noFill/>
            <a:ln w="9525">
              <a:noFill/>
              <a:miter lim="800000"/>
            </a:ln>
          </p:spPr>
          <p:txBody>
            <a:bodyPr wrap="none" lIns="0" tIns="0" rIns="0" bIns="0">
              <a:spAutoFit/>
            </a:bodyPr>
            <a:lstStyle/>
            <a:p>
              <a:pPr algn="ctr" eaLnBrk="0" hangingPunct="0"/>
              <a:r>
                <a:rPr lang="zh-CN" altLang="en-US" sz="1800">
                  <a:solidFill>
                    <a:srgbClr val="000000"/>
                  </a:solidFill>
                  <a:latin typeface="微软雅黑" panose="020B0503020204020204" pitchFamily="34" charset="-122"/>
                  <a:ea typeface="微软雅黑" panose="020B0503020204020204" pitchFamily="34" charset="-122"/>
                </a:rPr>
                <a:t>工艺、工装、ＩＥ</a:t>
              </a:r>
              <a:endParaRPr lang="zh-CN" altLang="en-US" sz="1400">
                <a:latin typeface="微软雅黑" panose="020B0503020204020204" pitchFamily="34" charset="-122"/>
                <a:ea typeface="微软雅黑" panose="020B0503020204020204" pitchFamily="34" charset="-122"/>
              </a:endParaRPr>
            </a:p>
          </p:txBody>
        </p:sp>
        <p:sp>
          <p:nvSpPr>
            <p:cNvPr id="234" name="Rectangle 173"/>
            <p:cNvSpPr>
              <a:spLocks noChangeArrowheads="1"/>
            </p:cNvSpPr>
            <p:nvPr/>
          </p:nvSpPr>
          <p:spPr bwMode="auto">
            <a:xfrm>
              <a:off x="4849" y="3421"/>
              <a:ext cx="233" cy="168"/>
            </a:xfrm>
            <a:prstGeom prst="rect">
              <a:avLst/>
            </a:prstGeom>
            <a:noFill/>
            <a:ln w="9525">
              <a:noFill/>
              <a:miter lim="800000"/>
            </a:ln>
          </p:spPr>
          <p:txBody>
            <a:bodyPr wrap="none" lIns="0" tIns="0" rIns="0" bIns="0">
              <a:spAutoFit/>
            </a:bodyPr>
            <a:lstStyle/>
            <a:p>
              <a:pPr algn="ctr" eaLnBrk="0" hangingPunct="0"/>
              <a:r>
                <a:rPr lang="zh-CN" altLang="en-US" sz="1800">
                  <a:solidFill>
                    <a:srgbClr val="000000"/>
                  </a:solidFill>
                  <a:latin typeface="微软雅黑" panose="020B0503020204020204" pitchFamily="34" charset="-122"/>
                  <a:ea typeface="微软雅黑" panose="020B0503020204020204" pitchFamily="34" charset="-122"/>
                </a:rPr>
                <a:t>……</a:t>
              </a:r>
              <a:endParaRPr lang="zh-CN" altLang="en-US" sz="1400">
                <a:latin typeface="微软雅黑" panose="020B0503020204020204" pitchFamily="34" charset="-122"/>
                <a:ea typeface="微软雅黑" panose="020B0503020204020204" pitchFamily="34" charset="-122"/>
              </a:endParaRPr>
            </a:p>
          </p:txBody>
        </p:sp>
        <p:grpSp>
          <p:nvGrpSpPr>
            <p:cNvPr id="235" name="Group 174"/>
            <p:cNvGrpSpPr/>
            <p:nvPr/>
          </p:nvGrpSpPr>
          <p:grpSpPr bwMode="auto">
            <a:xfrm>
              <a:off x="1152" y="2846"/>
              <a:ext cx="100" cy="141"/>
              <a:chOff x="4128" y="2838"/>
              <a:chExt cx="100" cy="141"/>
            </a:xfrm>
          </p:grpSpPr>
          <p:sp>
            <p:nvSpPr>
              <p:cNvPr id="236" name="Line 175"/>
              <p:cNvSpPr>
                <a:spLocks noChangeShapeType="1"/>
              </p:cNvSpPr>
              <p:nvPr/>
            </p:nvSpPr>
            <p:spPr bwMode="auto">
              <a:xfrm flipV="1">
                <a:off x="4174" y="2915"/>
                <a:ext cx="1" cy="64"/>
              </a:xfrm>
              <a:prstGeom prst="line">
                <a:avLst/>
              </a:prstGeom>
              <a:noFill/>
              <a:ln w="31750">
                <a:solidFill>
                  <a:srgbClr val="FF9933"/>
                </a:solidFill>
                <a:round/>
              </a:ln>
            </p:spPr>
            <p:txBody>
              <a:bodyPr/>
              <a:lstStyle/>
              <a:p>
                <a:endParaRPr lang="zh-CN" altLang="en-US" sz="2000">
                  <a:latin typeface="微软雅黑" panose="020B0503020204020204" pitchFamily="34" charset="-122"/>
                  <a:ea typeface="微软雅黑" panose="020B0503020204020204" pitchFamily="34" charset="-122"/>
                </a:endParaRPr>
              </a:p>
            </p:txBody>
          </p:sp>
          <p:sp>
            <p:nvSpPr>
              <p:cNvPr id="237" name="Freeform 176"/>
              <p:cNvSpPr/>
              <p:nvPr/>
            </p:nvSpPr>
            <p:spPr bwMode="auto">
              <a:xfrm>
                <a:off x="4128" y="2838"/>
                <a:ext cx="100" cy="94"/>
              </a:xfrm>
              <a:custGeom>
                <a:avLst/>
                <a:gdLst>
                  <a:gd name="T0" fmla="*/ 100 w 100"/>
                  <a:gd name="T1" fmla="*/ 94 h 94"/>
                  <a:gd name="T2" fmla="*/ 46 w 100"/>
                  <a:gd name="T3" fmla="*/ 0 h 94"/>
                  <a:gd name="T4" fmla="*/ 0 w 100"/>
                  <a:gd name="T5" fmla="*/ 94 h 94"/>
                  <a:gd name="T6" fmla="*/ 100 w 100"/>
                  <a:gd name="T7" fmla="*/ 94 h 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0" h="94">
                    <a:moveTo>
                      <a:pt x="100" y="94"/>
                    </a:moveTo>
                    <a:lnTo>
                      <a:pt x="46" y="0"/>
                    </a:lnTo>
                    <a:lnTo>
                      <a:pt x="0" y="94"/>
                    </a:lnTo>
                    <a:lnTo>
                      <a:pt x="100" y="94"/>
                    </a:lnTo>
                    <a:close/>
                  </a:path>
                </a:pathLst>
              </a:custGeom>
              <a:solidFill>
                <a:srgbClr val="FF9933"/>
              </a:solidFill>
              <a:ln w="9525">
                <a:noFill/>
                <a:round/>
              </a:ln>
            </p:spPr>
            <p:txBody>
              <a:bodyPr/>
              <a:lstStyle/>
              <a:p>
                <a:endParaRPr lang="zh-CN" altLang="en-US" sz="2000">
                  <a:latin typeface="微软雅黑" panose="020B0503020204020204" pitchFamily="34" charset="-122"/>
                  <a:ea typeface="微软雅黑" panose="020B0503020204020204" pitchFamily="34" charset="-122"/>
                </a:endParaRPr>
              </a:p>
            </p:txBody>
          </p:sp>
        </p:grpSp>
      </p:grpSp>
      <p:sp>
        <p:nvSpPr>
          <p:cNvPr id="242" name="Rectangle 177"/>
          <p:cNvSpPr>
            <a:spLocks noChangeArrowheads="1"/>
          </p:cNvSpPr>
          <p:nvPr/>
        </p:nvSpPr>
        <p:spPr bwMode="auto">
          <a:xfrm>
            <a:off x="8499625" y="2780657"/>
            <a:ext cx="960442" cy="1081087"/>
          </a:xfrm>
          <a:prstGeom prst="rect">
            <a:avLst/>
          </a:prstGeom>
          <a:noFill/>
          <a:ln w="28575">
            <a:solidFill>
              <a:srgbClr val="FF0000"/>
            </a:solidFill>
            <a:miter lim="800000"/>
          </a:ln>
          <a:effectLst/>
        </p:spPr>
        <p:txBody>
          <a:bodyPr wrap="none" anchor="ctr"/>
          <a:lstStyle/>
          <a:p>
            <a:endParaRPr lang="zh-CN" altLang="en-US" sz="2000">
              <a:latin typeface="微软雅黑" panose="020B0503020204020204" pitchFamily="34" charset="-122"/>
              <a:ea typeface="微软雅黑" panose="020B0503020204020204" pitchFamily="34"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535">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6"/>
            <a:ext cx="9562900" cy="584775"/>
          </a:xfrm>
          <a:prstGeom prst="rect">
            <a:avLst/>
          </a:prstGeom>
          <a:noFill/>
          <a:ln w="9525">
            <a:noFill/>
            <a:miter lim="800000"/>
          </a:ln>
        </p:spPr>
        <p:txBody>
          <a:bodyPr wrap="square" lIns="91440" tIns="45720" rIns="91440" bIns="45720">
            <a:spAutoFit/>
          </a:bodyPr>
          <a:lstStyle/>
          <a:p>
            <a:r>
              <a:rPr lang="en-US" altLang="zh-CN" sz="3200" b="1" dirty="0">
                <a:solidFill>
                  <a:schemeClr val="bg1"/>
                </a:solidFill>
                <a:latin typeface="微软雅黑" panose="020B0503020204020204" pitchFamily="34" charset="-122"/>
                <a:ea typeface="微软雅黑" panose="020B0503020204020204" pitchFamily="34" charset="-122"/>
              </a:rPr>
              <a:t>3.3 </a:t>
            </a:r>
            <a:r>
              <a:rPr lang="zh-CN" altLang="en-US" sz="3200" b="1" dirty="0">
                <a:solidFill>
                  <a:schemeClr val="bg1"/>
                </a:solidFill>
                <a:latin typeface="微软雅黑" panose="020B0503020204020204" pitchFamily="34" charset="-122"/>
                <a:ea typeface="微软雅黑" panose="020B0503020204020204" pitchFamily="34" charset="-122"/>
              </a:rPr>
              <a:t>研发质量人员的发展规划</a:t>
            </a:r>
            <a:r>
              <a:rPr lang="en-US" altLang="zh-CN" sz="3200" b="1" dirty="0">
                <a:solidFill>
                  <a:schemeClr val="bg1"/>
                </a:solidFill>
                <a:latin typeface="微软雅黑" panose="020B0503020204020204" pitchFamily="34" charset="-122"/>
                <a:ea typeface="微软雅黑" panose="020B0503020204020204" pitchFamily="34" charset="-122"/>
              </a:rPr>
              <a:t>: </a:t>
            </a:r>
            <a:r>
              <a:rPr lang="zh-CN" altLang="en-US" sz="3200" b="1" dirty="0">
                <a:solidFill>
                  <a:schemeClr val="bg1"/>
                </a:solidFill>
                <a:latin typeface="微软雅黑" panose="020B0503020204020204" pitchFamily="34" charset="-122"/>
                <a:ea typeface="微软雅黑" panose="020B0503020204020204" pitchFamily="34" charset="-122"/>
              </a:rPr>
              <a:t>横宽纵深，多维发展</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
        <p:nvSpPr>
          <p:cNvPr id="265" name="AutoShape 94"/>
          <p:cNvSpPr>
            <a:spLocks noChangeArrowheads="1"/>
          </p:cNvSpPr>
          <p:nvPr/>
        </p:nvSpPr>
        <p:spPr bwMode="auto">
          <a:xfrm>
            <a:off x="8209611" y="2798352"/>
            <a:ext cx="215900"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266" name="AutoShape 95"/>
          <p:cNvSpPr>
            <a:spLocks noChangeArrowheads="1"/>
          </p:cNvSpPr>
          <p:nvPr/>
        </p:nvSpPr>
        <p:spPr bwMode="auto">
          <a:xfrm>
            <a:off x="7993711" y="1687102"/>
            <a:ext cx="688975"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267" name="Text Box 96"/>
          <p:cNvSpPr txBox="1">
            <a:spLocks noChangeArrowheads="1"/>
          </p:cNvSpPr>
          <p:nvPr/>
        </p:nvSpPr>
        <p:spPr bwMode="auto">
          <a:xfrm>
            <a:off x="8011174" y="2177639"/>
            <a:ext cx="458787" cy="32067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de-DE" b="1">
                <a:solidFill>
                  <a:schemeClr val="bg1"/>
                </a:solidFill>
                <a:ea typeface="汉仪中黑简"/>
                <a:cs typeface="汉仪中黑简"/>
              </a:rPr>
              <a:t>…</a:t>
            </a:r>
            <a:endParaRPr lang="en-US" altLang="zh-CN" b="1">
              <a:solidFill>
                <a:schemeClr val="bg1"/>
              </a:solidFill>
              <a:ea typeface="汉仪中黑简"/>
              <a:cs typeface="汉仪中黑简"/>
            </a:endParaRPr>
          </a:p>
        </p:txBody>
      </p:sp>
      <p:sp>
        <p:nvSpPr>
          <p:cNvPr id="268" name="AutoShape 98"/>
          <p:cNvSpPr>
            <a:spLocks noChangeArrowheads="1"/>
          </p:cNvSpPr>
          <p:nvPr/>
        </p:nvSpPr>
        <p:spPr bwMode="auto">
          <a:xfrm>
            <a:off x="8946211" y="2798352"/>
            <a:ext cx="215900"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269" name="AutoShape 99"/>
          <p:cNvSpPr>
            <a:spLocks noChangeArrowheads="1"/>
          </p:cNvSpPr>
          <p:nvPr/>
        </p:nvSpPr>
        <p:spPr bwMode="auto">
          <a:xfrm>
            <a:off x="8730311" y="1687102"/>
            <a:ext cx="688975"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270" name="Text Box 100"/>
          <p:cNvSpPr txBox="1">
            <a:spLocks noChangeArrowheads="1"/>
          </p:cNvSpPr>
          <p:nvPr/>
        </p:nvSpPr>
        <p:spPr bwMode="auto">
          <a:xfrm>
            <a:off x="8747774" y="2177639"/>
            <a:ext cx="458787" cy="32067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de-DE" b="1">
                <a:solidFill>
                  <a:schemeClr val="bg1"/>
                </a:solidFill>
                <a:ea typeface="汉仪中黑简"/>
                <a:cs typeface="汉仪中黑简"/>
              </a:rPr>
              <a:t>…</a:t>
            </a:r>
            <a:endParaRPr lang="en-US" altLang="zh-CN" b="1">
              <a:solidFill>
                <a:schemeClr val="bg1"/>
              </a:solidFill>
              <a:ea typeface="汉仪中黑简"/>
              <a:cs typeface="汉仪中黑简"/>
            </a:endParaRPr>
          </a:p>
        </p:txBody>
      </p:sp>
      <p:grpSp>
        <p:nvGrpSpPr>
          <p:cNvPr id="271" name="组合 270"/>
          <p:cNvGrpSpPr/>
          <p:nvPr/>
        </p:nvGrpSpPr>
        <p:grpSpPr>
          <a:xfrm>
            <a:off x="1837692" y="1700215"/>
            <a:ext cx="883979" cy="3503396"/>
            <a:chOff x="1159874" y="2002633"/>
            <a:chExt cx="883979" cy="3503396"/>
          </a:xfrm>
        </p:grpSpPr>
        <p:sp>
          <p:nvSpPr>
            <p:cNvPr id="272" name="AutoShape 75"/>
            <p:cNvSpPr>
              <a:spLocks noChangeArrowheads="1"/>
            </p:cNvSpPr>
            <p:nvPr/>
          </p:nvSpPr>
          <p:spPr bwMode="auto">
            <a:xfrm>
              <a:off x="1436881" y="4120623"/>
              <a:ext cx="277007" cy="1385406"/>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273" name="AutoShape 76"/>
            <p:cNvSpPr>
              <a:spLocks noChangeArrowheads="1"/>
            </p:cNvSpPr>
            <p:nvPr/>
          </p:nvSpPr>
          <p:spPr bwMode="auto">
            <a:xfrm>
              <a:off x="1159874" y="2002633"/>
              <a:ext cx="883979" cy="2723551"/>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274" name="Text Box 77"/>
            <p:cNvSpPr txBox="1">
              <a:spLocks noChangeArrowheads="1"/>
            </p:cNvSpPr>
            <p:nvPr/>
          </p:nvSpPr>
          <p:spPr bwMode="auto">
            <a:xfrm>
              <a:off x="1308946" y="2556403"/>
              <a:ext cx="477054" cy="153503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客户需求管理</a:t>
              </a:r>
              <a:endParaRPr lang="en-US" altLang="zh-CN" b="1" dirty="0">
                <a:solidFill>
                  <a:schemeClr val="bg1"/>
                </a:solidFill>
                <a:ea typeface="汉仪中黑简"/>
                <a:cs typeface="汉仪中黑简"/>
              </a:endParaRPr>
            </a:p>
          </p:txBody>
        </p:sp>
      </p:grpSp>
      <p:sp>
        <p:nvSpPr>
          <p:cNvPr id="275" name="Freeform 3"/>
          <p:cNvSpPr/>
          <p:nvPr/>
        </p:nvSpPr>
        <p:spPr bwMode="auto">
          <a:xfrm>
            <a:off x="801977" y="4695682"/>
            <a:ext cx="9988550" cy="1574800"/>
          </a:xfrm>
          <a:custGeom>
            <a:avLst/>
            <a:gdLst>
              <a:gd name="T0" fmla="*/ 1558925 w 4904"/>
              <a:gd name="T1" fmla="*/ 0 h 992"/>
              <a:gd name="T2" fmla="*/ 0 w 4904"/>
              <a:gd name="T3" fmla="*/ 1495425 h 992"/>
              <a:gd name="T4" fmla="*/ 0 w 4904"/>
              <a:gd name="T5" fmla="*/ 1574800 h 992"/>
              <a:gd name="T6" fmla="*/ 6502401 w 4904"/>
              <a:gd name="T7" fmla="*/ 1574800 h 992"/>
              <a:gd name="T8" fmla="*/ 7785100 w 4904"/>
              <a:gd name="T9" fmla="*/ 76200 h 992"/>
              <a:gd name="T10" fmla="*/ 7785100 w 4904"/>
              <a:gd name="T11" fmla="*/ 0 h 992"/>
              <a:gd name="T12" fmla="*/ 1558925 w 4904"/>
              <a:gd name="T13" fmla="*/ 0 h 992"/>
              <a:gd name="T14" fmla="*/ 0 60000 65536"/>
              <a:gd name="T15" fmla="*/ 0 60000 65536"/>
              <a:gd name="T16" fmla="*/ 0 60000 65536"/>
              <a:gd name="T17" fmla="*/ 0 60000 65536"/>
              <a:gd name="T18" fmla="*/ 0 60000 65536"/>
              <a:gd name="T19" fmla="*/ 0 60000 65536"/>
              <a:gd name="T20" fmla="*/ 0 60000 65536"/>
              <a:gd name="T21" fmla="*/ 0 w 4904"/>
              <a:gd name="T22" fmla="*/ 0 h 992"/>
              <a:gd name="T23" fmla="*/ 4904 w 4904"/>
              <a:gd name="T24" fmla="*/ 992 h 99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4" h="992">
                <a:moveTo>
                  <a:pt x="982" y="0"/>
                </a:moveTo>
                <a:lnTo>
                  <a:pt x="0" y="942"/>
                </a:lnTo>
                <a:lnTo>
                  <a:pt x="0" y="992"/>
                </a:lnTo>
                <a:lnTo>
                  <a:pt x="4096" y="992"/>
                </a:lnTo>
                <a:lnTo>
                  <a:pt x="4904" y="48"/>
                </a:lnTo>
                <a:lnTo>
                  <a:pt x="4904" y="0"/>
                </a:lnTo>
                <a:lnTo>
                  <a:pt x="982" y="0"/>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76" name="Freeform 4"/>
          <p:cNvSpPr/>
          <p:nvPr/>
        </p:nvSpPr>
        <p:spPr bwMode="auto">
          <a:xfrm>
            <a:off x="801977" y="4695682"/>
            <a:ext cx="9988550" cy="1495425"/>
          </a:xfrm>
          <a:custGeom>
            <a:avLst/>
            <a:gdLst>
              <a:gd name="T0" fmla="*/ 0 w 4904"/>
              <a:gd name="T1" fmla="*/ 1495425 h 942"/>
              <a:gd name="T2" fmla="*/ 6502401 w 4904"/>
              <a:gd name="T3" fmla="*/ 1495425 h 942"/>
              <a:gd name="T4" fmla="*/ 7785100 w 4904"/>
              <a:gd name="T5" fmla="*/ 0 h 942"/>
              <a:gd name="T6" fmla="*/ 1558925 w 4904"/>
              <a:gd name="T7" fmla="*/ 0 h 942"/>
              <a:gd name="T8" fmla="*/ 0 w 4904"/>
              <a:gd name="T9" fmla="*/ 1495425 h 942"/>
              <a:gd name="T10" fmla="*/ 0 60000 65536"/>
              <a:gd name="T11" fmla="*/ 0 60000 65536"/>
              <a:gd name="T12" fmla="*/ 0 60000 65536"/>
              <a:gd name="T13" fmla="*/ 0 60000 65536"/>
              <a:gd name="T14" fmla="*/ 0 60000 65536"/>
              <a:gd name="T15" fmla="*/ 0 w 4904"/>
              <a:gd name="T16" fmla="*/ 0 h 942"/>
              <a:gd name="T17" fmla="*/ 4904 w 4904"/>
              <a:gd name="T18" fmla="*/ 942 h 942"/>
            </a:gdLst>
            <a:ahLst/>
            <a:cxnLst>
              <a:cxn ang="T10">
                <a:pos x="T0" y="T1"/>
              </a:cxn>
              <a:cxn ang="T11">
                <a:pos x="T2" y="T3"/>
              </a:cxn>
              <a:cxn ang="T12">
                <a:pos x="T4" y="T5"/>
              </a:cxn>
              <a:cxn ang="T13">
                <a:pos x="T6" y="T7"/>
              </a:cxn>
              <a:cxn ang="T14">
                <a:pos x="T8" y="T9"/>
              </a:cxn>
            </a:cxnLst>
            <a:rect l="T15" t="T16" r="T17" b="T18"/>
            <a:pathLst>
              <a:path w="4904" h="942">
                <a:moveTo>
                  <a:pt x="0" y="942"/>
                </a:moveTo>
                <a:lnTo>
                  <a:pt x="4096" y="942"/>
                </a:lnTo>
                <a:lnTo>
                  <a:pt x="4904" y="0"/>
                </a:lnTo>
                <a:lnTo>
                  <a:pt x="982" y="0"/>
                </a:lnTo>
                <a:lnTo>
                  <a:pt x="0" y="942"/>
                </a:lnTo>
                <a:close/>
              </a:path>
            </a:pathLst>
          </a:custGeom>
          <a:gradFill rotWithShape="1">
            <a:gsLst>
              <a:gs pos="0">
                <a:srgbClr val="C2C2C2"/>
              </a:gs>
              <a:gs pos="100000">
                <a:srgbClr val="ECECEC"/>
              </a:gs>
            </a:gsLst>
            <a:lin ang="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77" name="Freeform 5"/>
          <p:cNvSpPr/>
          <p:nvPr/>
        </p:nvSpPr>
        <p:spPr bwMode="auto">
          <a:xfrm>
            <a:off x="1604483" y="4219432"/>
            <a:ext cx="8570925" cy="1003300"/>
          </a:xfrm>
          <a:custGeom>
            <a:avLst/>
            <a:gdLst>
              <a:gd name="T0" fmla="*/ 0 w 4208"/>
              <a:gd name="T1" fmla="*/ 1003300 h 632"/>
              <a:gd name="T2" fmla="*/ 5676899 w 4208"/>
              <a:gd name="T3" fmla="*/ 1003300 h 632"/>
              <a:gd name="T4" fmla="*/ 6680200 w 4208"/>
              <a:gd name="T5" fmla="*/ 0 h 632"/>
              <a:gd name="T6" fmla="*/ 1187450 w 4208"/>
              <a:gd name="T7" fmla="*/ 0 h 632"/>
              <a:gd name="T8" fmla="*/ 0 w 4208"/>
              <a:gd name="T9" fmla="*/ 1003300 h 632"/>
              <a:gd name="T10" fmla="*/ 0 60000 65536"/>
              <a:gd name="T11" fmla="*/ 0 60000 65536"/>
              <a:gd name="T12" fmla="*/ 0 60000 65536"/>
              <a:gd name="T13" fmla="*/ 0 60000 65536"/>
              <a:gd name="T14" fmla="*/ 0 60000 65536"/>
              <a:gd name="T15" fmla="*/ 0 w 4208"/>
              <a:gd name="T16" fmla="*/ 0 h 632"/>
              <a:gd name="T17" fmla="*/ 4208 w 4208"/>
              <a:gd name="T18" fmla="*/ 632 h 632"/>
            </a:gdLst>
            <a:ahLst/>
            <a:cxnLst>
              <a:cxn ang="T10">
                <a:pos x="T0" y="T1"/>
              </a:cxn>
              <a:cxn ang="T11">
                <a:pos x="T2" y="T3"/>
              </a:cxn>
              <a:cxn ang="T12">
                <a:pos x="T4" y="T5"/>
              </a:cxn>
              <a:cxn ang="T13">
                <a:pos x="T6" y="T7"/>
              </a:cxn>
              <a:cxn ang="T14">
                <a:pos x="T8" y="T9"/>
              </a:cxn>
            </a:cxnLst>
            <a:rect l="T15" t="T16" r="T17" b="T18"/>
            <a:pathLst>
              <a:path w="4208" h="632">
                <a:moveTo>
                  <a:pt x="0" y="632"/>
                </a:moveTo>
                <a:lnTo>
                  <a:pt x="3576" y="632"/>
                </a:lnTo>
                <a:lnTo>
                  <a:pt x="4208" y="0"/>
                </a:lnTo>
                <a:lnTo>
                  <a:pt x="748" y="0"/>
                </a:lnTo>
                <a:lnTo>
                  <a:pt x="0" y="632"/>
                </a:lnTo>
                <a:close/>
              </a:path>
            </a:pathLst>
          </a:custGeom>
          <a:solidFill>
            <a:srgbClr val="ECECEC"/>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78" name="Freeform 7"/>
          <p:cNvSpPr/>
          <p:nvPr/>
        </p:nvSpPr>
        <p:spPr bwMode="auto">
          <a:xfrm>
            <a:off x="2903972"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79" name="Freeform 9"/>
          <p:cNvSpPr/>
          <p:nvPr/>
        </p:nvSpPr>
        <p:spPr bwMode="auto">
          <a:xfrm>
            <a:off x="3299115"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0" name="Freeform 11"/>
          <p:cNvSpPr/>
          <p:nvPr/>
        </p:nvSpPr>
        <p:spPr bwMode="auto">
          <a:xfrm>
            <a:off x="3849055"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81" name="Freeform 12"/>
          <p:cNvSpPr/>
          <p:nvPr/>
        </p:nvSpPr>
        <p:spPr bwMode="auto">
          <a:xfrm>
            <a:off x="4052737" y="4457557"/>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2" name="Freeform 13"/>
          <p:cNvSpPr/>
          <p:nvPr/>
        </p:nvSpPr>
        <p:spPr bwMode="auto">
          <a:xfrm>
            <a:off x="4244198"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3" name="Freeform 15"/>
          <p:cNvSpPr/>
          <p:nvPr/>
        </p:nvSpPr>
        <p:spPr bwMode="auto">
          <a:xfrm>
            <a:off x="4792102"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84" name="Freeform 16"/>
          <p:cNvSpPr/>
          <p:nvPr/>
        </p:nvSpPr>
        <p:spPr bwMode="auto">
          <a:xfrm>
            <a:off x="4995784" y="4457557"/>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5" name="Freeform 17"/>
          <p:cNvSpPr/>
          <p:nvPr/>
        </p:nvSpPr>
        <p:spPr bwMode="auto">
          <a:xfrm>
            <a:off x="5187244"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6" name="Freeform 19"/>
          <p:cNvSpPr/>
          <p:nvPr/>
        </p:nvSpPr>
        <p:spPr bwMode="auto">
          <a:xfrm>
            <a:off x="5737185"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87" name="Freeform 20"/>
          <p:cNvSpPr/>
          <p:nvPr/>
        </p:nvSpPr>
        <p:spPr bwMode="auto">
          <a:xfrm>
            <a:off x="5940867" y="4457557"/>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8" name="Freeform 21"/>
          <p:cNvSpPr/>
          <p:nvPr/>
        </p:nvSpPr>
        <p:spPr bwMode="auto">
          <a:xfrm>
            <a:off x="6132327"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89" name="Freeform 23"/>
          <p:cNvSpPr/>
          <p:nvPr/>
        </p:nvSpPr>
        <p:spPr bwMode="auto">
          <a:xfrm>
            <a:off x="6680231"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90" name="Freeform 24"/>
          <p:cNvSpPr/>
          <p:nvPr/>
        </p:nvSpPr>
        <p:spPr bwMode="auto">
          <a:xfrm>
            <a:off x="6883912" y="4457557"/>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91" name="Freeform 25"/>
          <p:cNvSpPr/>
          <p:nvPr/>
        </p:nvSpPr>
        <p:spPr bwMode="auto">
          <a:xfrm>
            <a:off x="7075373"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92" name="Freeform 27"/>
          <p:cNvSpPr/>
          <p:nvPr/>
        </p:nvSpPr>
        <p:spPr bwMode="auto">
          <a:xfrm>
            <a:off x="7625314"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93" name="Freeform 28"/>
          <p:cNvSpPr/>
          <p:nvPr/>
        </p:nvSpPr>
        <p:spPr bwMode="auto">
          <a:xfrm>
            <a:off x="7828995" y="4457557"/>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94" name="Freeform 29"/>
          <p:cNvSpPr/>
          <p:nvPr/>
        </p:nvSpPr>
        <p:spPr bwMode="auto">
          <a:xfrm>
            <a:off x="8020456"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95" name="Freeform 31"/>
          <p:cNvSpPr/>
          <p:nvPr/>
        </p:nvSpPr>
        <p:spPr bwMode="auto">
          <a:xfrm>
            <a:off x="8568360" y="4397232"/>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96" name="Freeform 32"/>
          <p:cNvSpPr/>
          <p:nvPr/>
        </p:nvSpPr>
        <p:spPr bwMode="auto">
          <a:xfrm>
            <a:off x="8772042" y="4457557"/>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97" name="Freeform 33"/>
          <p:cNvSpPr/>
          <p:nvPr/>
        </p:nvSpPr>
        <p:spPr bwMode="auto">
          <a:xfrm>
            <a:off x="8963503" y="4457557"/>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298" name="Freeform 40"/>
          <p:cNvSpPr/>
          <p:nvPr/>
        </p:nvSpPr>
        <p:spPr bwMode="auto">
          <a:xfrm>
            <a:off x="3618895" y="4829032"/>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299" name="Freeform 43"/>
          <p:cNvSpPr/>
          <p:nvPr/>
        </p:nvSpPr>
        <p:spPr bwMode="auto">
          <a:xfrm>
            <a:off x="4358259"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0" name="Freeform 44"/>
          <p:cNvSpPr/>
          <p:nvPr/>
        </p:nvSpPr>
        <p:spPr bwMode="auto">
          <a:xfrm>
            <a:off x="4561941" y="4829032"/>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1" name="Freeform 45"/>
          <p:cNvSpPr/>
          <p:nvPr/>
        </p:nvSpPr>
        <p:spPr bwMode="auto">
          <a:xfrm>
            <a:off x="4753402"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2" name="Freeform 47"/>
          <p:cNvSpPr/>
          <p:nvPr/>
        </p:nvSpPr>
        <p:spPr bwMode="auto">
          <a:xfrm>
            <a:off x="5303342"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3" name="Freeform 48"/>
          <p:cNvSpPr/>
          <p:nvPr/>
        </p:nvSpPr>
        <p:spPr bwMode="auto">
          <a:xfrm>
            <a:off x="5507024" y="4829032"/>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4" name="Freeform 49"/>
          <p:cNvSpPr/>
          <p:nvPr/>
        </p:nvSpPr>
        <p:spPr bwMode="auto">
          <a:xfrm>
            <a:off x="5698485"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5" name="Freeform 51"/>
          <p:cNvSpPr/>
          <p:nvPr/>
        </p:nvSpPr>
        <p:spPr bwMode="auto">
          <a:xfrm>
            <a:off x="6246389"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6" name="Freeform 52"/>
          <p:cNvSpPr/>
          <p:nvPr/>
        </p:nvSpPr>
        <p:spPr bwMode="auto">
          <a:xfrm>
            <a:off x="6450071" y="4829032"/>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7" name="Freeform 53"/>
          <p:cNvSpPr/>
          <p:nvPr/>
        </p:nvSpPr>
        <p:spPr bwMode="auto">
          <a:xfrm>
            <a:off x="6641532"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8" name="Freeform 55"/>
          <p:cNvSpPr/>
          <p:nvPr/>
        </p:nvSpPr>
        <p:spPr bwMode="auto">
          <a:xfrm>
            <a:off x="7191472"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09" name="Freeform 56"/>
          <p:cNvSpPr/>
          <p:nvPr/>
        </p:nvSpPr>
        <p:spPr bwMode="auto">
          <a:xfrm>
            <a:off x="7395154" y="4829032"/>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0" name="Freeform 57"/>
          <p:cNvSpPr/>
          <p:nvPr/>
        </p:nvSpPr>
        <p:spPr bwMode="auto">
          <a:xfrm>
            <a:off x="7586615"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1" name="Freeform 59"/>
          <p:cNvSpPr/>
          <p:nvPr/>
        </p:nvSpPr>
        <p:spPr bwMode="auto">
          <a:xfrm>
            <a:off x="8134518"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DDDDD"/>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2" name="Freeform 60"/>
          <p:cNvSpPr/>
          <p:nvPr/>
        </p:nvSpPr>
        <p:spPr bwMode="auto">
          <a:xfrm>
            <a:off x="8338199" y="4829032"/>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3" name="Freeform 61"/>
          <p:cNvSpPr/>
          <p:nvPr/>
        </p:nvSpPr>
        <p:spPr bwMode="auto">
          <a:xfrm>
            <a:off x="8529660"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4" name="Freeform 35"/>
          <p:cNvSpPr/>
          <p:nvPr/>
        </p:nvSpPr>
        <p:spPr bwMode="auto">
          <a:xfrm>
            <a:off x="2470131"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grpSp>
        <p:nvGrpSpPr>
          <p:cNvPr id="315" name="组合 314"/>
          <p:cNvGrpSpPr/>
          <p:nvPr/>
        </p:nvGrpSpPr>
        <p:grpSpPr>
          <a:xfrm>
            <a:off x="2574008" y="3103419"/>
            <a:ext cx="883979" cy="1882775"/>
            <a:chOff x="2684844" y="2673928"/>
            <a:chExt cx="883979" cy="1882775"/>
          </a:xfrm>
        </p:grpSpPr>
        <p:sp>
          <p:nvSpPr>
            <p:cNvPr id="316" name="Freeform 8"/>
            <p:cNvSpPr/>
            <p:nvPr/>
          </p:nvSpPr>
          <p:spPr bwMode="auto">
            <a:xfrm>
              <a:off x="3218490" y="4028066"/>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b="1">
                <a:solidFill>
                  <a:schemeClr val="bg1"/>
                </a:solidFill>
              </a:endParaRPr>
            </a:p>
          </p:txBody>
        </p:sp>
        <p:sp>
          <p:nvSpPr>
            <p:cNvPr id="317" name="Freeform 36"/>
            <p:cNvSpPr/>
            <p:nvPr/>
          </p:nvSpPr>
          <p:spPr bwMode="auto">
            <a:xfrm>
              <a:off x="2784648" y="4399541"/>
              <a:ext cx="195534" cy="149225"/>
            </a:xfrm>
            <a:custGeom>
              <a:avLst/>
              <a:gdLst>
                <a:gd name="T0" fmla="*/ 152400 w 96"/>
                <a:gd name="T1" fmla="*/ 0 h 94"/>
                <a:gd name="T2" fmla="*/ 0 w 96"/>
                <a:gd name="T3" fmla="*/ 149225 h 94"/>
                <a:gd name="T4" fmla="*/ 152400 w 96"/>
                <a:gd name="T5" fmla="*/ 149225 h 94"/>
                <a:gd name="T6" fmla="*/ 152400 w 96"/>
                <a:gd name="T7" fmla="*/ 0 h 94"/>
                <a:gd name="T8" fmla="*/ 152400 w 96"/>
                <a:gd name="T9" fmla="*/ 0 h 94"/>
                <a:gd name="T10" fmla="*/ 0 60000 65536"/>
                <a:gd name="T11" fmla="*/ 0 60000 65536"/>
                <a:gd name="T12" fmla="*/ 0 60000 65536"/>
                <a:gd name="T13" fmla="*/ 0 60000 65536"/>
                <a:gd name="T14" fmla="*/ 0 60000 65536"/>
                <a:gd name="T15" fmla="*/ 0 w 96"/>
                <a:gd name="T16" fmla="*/ 0 h 94"/>
                <a:gd name="T17" fmla="*/ 96 w 96"/>
                <a:gd name="T18" fmla="*/ 94 h 94"/>
              </a:gdLst>
              <a:ahLst/>
              <a:cxnLst>
                <a:cxn ang="T10">
                  <a:pos x="T0" y="T1"/>
                </a:cxn>
                <a:cxn ang="T11">
                  <a:pos x="T2" y="T3"/>
                </a:cxn>
                <a:cxn ang="T12">
                  <a:pos x="T4" y="T5"/>
                </a:cxn>
                <a:cxn ang="T13">
                  <a:pos x="T6" y="T7"/>
                </a:cxn>
                <a:cxn ang="T14">
                  <a:pos x="T8" y="T9"/>
                </a:cxn>
              </a:cxnLst>
              <a:rect l="T15" t="T16" r="T17" b="T18"/>
              <a:pathLst>
                <a:path w="96" h="94">
                  <a:moveTo>
                    <a:pt x="96" y="0"/>
                  </a:moveTo>
                  <a:lnTo>
                    <a:pt x="0" y="94"/>
                  </a:lnTo>
                  <a:lnTo>
                    <a:pt x="96" y="94"/>
                  </a:lnTo>
                  <a:lnTo>
                    <a:pt x="96" y="0"/>
                  </a:lnTo>
                  <a:close/>
                </a:path>
              </a:pathLst>
            </a:custGeom>
            <a:solidFill>
              <a:srgbClr val="5F5F5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8" name="Freeform 37"/>
            <p:cNvSpPr/>
            <p:nvPr/>
          </p:nvSpPr>
          <p:spPr bwMode="auto">
            <a:xfrm>
              <a:off x="2976109" y="4399541"/>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19" name="AutoShape 75"/>
            <p:cNvSpPr>
              <a:spLocks noChangeArrowheads="1"/>
            </p:cNvSpPr>
            <p:nvPr/>
          </p:nvSpPr>
          <p:spPr bwMode="auto">
            <a:xfrm>
              <a:off x="2961851" y="3812166"/>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20" name="AutoShape 76"/>
            <p:cNvSpPr>
              <a:spLocks noChangeArrowheads="1"/>
            </p:cNvSpPr>
            <p:nvPr/>
          </p:nvSpPr>
          <p:spPr bwMode="auto">
            <a:xfrm>
              <a:off x="2684844" y="2673928"/>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21" name="Text Box 77"/>
            <p:cNvSpPr txBox="1">
              <a:spLocks noChangeArrowheads="1"/>
            </p:cNvSpPr>
            <p:nvPr/>
          </p:nvSpPr>
          <p:spPr bwMode="auto">
            <a:xfrm>
              <a:off x="2833916" y="2971532"/>
              <a:ext cx="477054" cy="1054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系统设计</a:t>
              </a:r>
              <a:endParaRPr lang="en-US" altLang="zh-CN" b="1" dirty="0">
                <a:solidFill>
                  <a:schemeClr val="bg1"/>
                </a:solidFill>
                <a:ea typeface="汉仪中黑简"/>
                <a:cs typeface="汉仪中黑简"/>
              </a:endParaRPr>
            </a:p>
          </p:txBody>
        </p:sp>
      </p:grpSp>
      <p:sp>
        <p:nvSpPr>
          <p:cNvPr id="322" name="Freeform 39"/>
          <p:cNvSpPr/>
          <p:nvPr/>
        </p:nvSpPr>
        <p:spPr bwMode="auto">
          <a:xfrm>
            <a:off x="3415214"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23" name="Freeform 41"/>
          <p:cNvSpPr/>
          <p:nvPr/>
        </p:nvSpPr>
        <p:spPr bwMode="auto">
          <a:xfrm>
            <a:off x="3810356"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24" name="AutoShape 79"/>
          <p:cNvSpPr>
            <a:spLocks noChangeArrowheads="1"/>
          </p:cNvSpPr>
          <p:nvPr/>
        </p:nvSpPr>
        <p:spPr bwMode="auto">
          <a:xfrm>
            <a:off x="3802209" y="4241657"/>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25" name="AutoShape 80"/>
          <p:cNvSpPr>
            <a:spLocks noChangeArrowheads="1"/>
          </p:cNvSpPr>
          <p:nvPr/>
        </p:nvSpPr>
        <p:spPr bwMode="auto">
          <a:xfrm>
            <a:off x="3525202" y="3103419"/>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26" name="Text Box 81"/>
          <p:cNvSpPr txBox="1">
            <a:spLocks noChangeArrowheads="1"/>
          </p:cNvSpPr>
          <p:nvPr/>
        </p:nvSpPr>
        <p:spPr bwMode="auto">
          <a:xfrm>
            <a:off x="3688130" y="3401023"/>
            <a:ext cx="477054" cy="1054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板级研发</a:t>
            </a:r>
            <a:endParaRPr lang="en-US" altLang="zh-CN" b="1" dirty="0">
              <a:solidFill>
                <a:schemeClr val="bg1"/>
              </a:solidFill>
              <a:ea typeface="汉仪中黑简"/>
              <a:cs typeface="汉仪中黑简"/>
            </a:endParaRPr>
          </a:p>
        </p:txBody>
      </p:sp>
      <p:sp>
        <p:nvSpPr>
          <p:cNvPr id="327" name="AutoShape 83"/>
          <p:cNvSpPr>
            <a:spLocks noChangeArrowheads="1"/>
          </p:cNvSpPr>
          <p:nvPr/>
        </p:nvSpPr>
        <p:spPr bwMode="auto">
          <a:xfrm>
            <a:off x="4755439" y="4241657"/>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28" name="AutoShape 84"/>
          <p:cNvSpPr>
            <a:spLocks noChangeArrowheads="1"/>
          </p:cNvSpPr>
          <p:nvPr/>
        </p:nvSpPr>
        <p:spPr bwMode="auto">
          <a:xfrm>
            <a:off x="4478432" y="3103419"/>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29" name="Freeform 90"/>
          <p:cNvSpPr/>
          <p:nvPr/>
        </p:nvSpPr>
        <p:spPr bwMode="auto">
          <a:xfrm>
            <a:off x="8898325" y="4214669"/>
            <a:ext cx="1287268" cy="1720850"/>
          </a:xfrm>
          <a:custGeom>
            <a:avLst/>
            <a:gdLst>
              <a:gd name="T0" fmla="*/ 0 w 632"/>
              <a:gd name="T1" fmla="*/ 1003300 h 1084"/>
              <a:gd name="T2" fmla="*/ 1003300 w 632"/>
              <a:gd name="T3" fmla="*/ 0 h 1084"/>
              <a:gd name="T4" fmla="*/ 1003300 w 632"/>
              <a:gd name="T5" fmla="*/ 571500 h 1084"/>
              <a:gd name="T6" fmla="*/ 0 w 632"/>
              <a:gd name="T7" fmla="*/ 1720850 h 1084"/>
              <a:gd name="T8" fmla="*/ 0 w 632"/>
              <a:gd name="T9" fmla="*/ 1003300 h 1084"/>
              <a:gd name="T10" fmla="*/ 0 60000 65536"/>
              <a:gd name="T11" fmla="*/ 0 60000 65536"/>
              <a:gd name="T12" fmla="*/ 0 60000 65536"/>
              <a:gd name="T13" fmla="*/ 0 60000 65536"/>
              <a:gd name="T14" fmla="*/ 0 60000 65536"/>
              <a:gd name="T15" fmla="*/ 0 w 632"/>
              <a:gd name="T16" fmla="*/ 0 h 1084"/>
              <a:gd name="T17" fmla="*/ 632 w 632"/>
              <a:gd name="T18" fmla="*/ 1084 h 1084"/>
            </a:gdLst>
            <a:ahLst/>
            <a:cxnLst>
              <a:cxn ang="T10">
                <a:pos x="T0" y="T1"/>
              </a:cxn>
              <a:cxn ang="T11">
                <a:pos x="T2" y="T3"/>
              </a:cxn>
              <a:cxn ang="T12">
                <a:pos x="T4" y="T5"/>
              </a:cxn>
              <a:cxn ang="T13">
                <a:pos x="T6" y="T7"/>
              </a:cxn>
              <a:cxn ang="T14">
                <a:pos x="T8" y="T9"/>
              </a:cxn>
            </a:cxnLst>
            <a:rect l="T15" t="T16" r="T17" b="T18"/>
            <a:pathLst>
              <a:path w="632" h="1084">
                <a:moveTo>
                  <a:pt x="0" y="632"/>
                </a:moveTo>
                <a:lnTo>
                  <a:pt x="632" y="0"/>
                </a:lnTo>
                <a:lnTo>
                  <a:pt x="632" y="360"/>
                </a:lnTo>
                <a:lnTo>
                  <a:pt x="0" y="1084"/>
                </a:lnTo>
                <a:lnTo>
                  <a:pt x="0" y="632"/>
                </a:lnTo>
                <a:close/>
              </a:path>
            </a:pathLst>
          </a:custGeom>
          <a:solidFill>
            <a:srgbClr val="C2C2C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30" name="Rectangle 91"/>
          <p:cNvSpPr>
            <a:spLocks noChangeArrowheads="1"/>
          </p:cNvSpPr>
          <p:nvPr/>
        </p:nvSpPr>
        <p:spPr bwMode="auto">
          <a:xfrm>
            <a:off x="1614668" y="5217969"/>
            <a:ext cx="7283657" cy="717550"/>
          </a:xfrm>
          <a:prstGeom prst="rect">
            <a:avLst/>
          </a:prstGeom>
          <a:solidFill>
            <a:srgbClr val="D7D7D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31" name="Text Box 92"/>
          <p:cNvSpPr txBox="1">
            <a:spLocks noChangeArrowheads="1"/>
          </p:cNvSpPr>
          <p:nvPr/>
        </p:nvSpPr>
        <p:spPr bwMode="auto">
          <a:xfrm>
            <a:off x="4208638" y="5377455"/>
            <a:ext cx="276550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sz="2000" b="1" dirty="0">
                <a:ea typeface="黑体" panose="02010609060101010101" charset="-122"/>
              </a:rPr>
              <a:t>研发项目过程质量管理</a:t>
            </a:r>
            <a:endParaRPr lang="en-US" altLang="zh-CN" sz="2000" b="1" dirty="0">
              <a:ea typeface="黑体" panose="02010609060101010101" charset="-122"/>
            </a:endParaRPr>
          </a:p>
        </p:txBody>
      </p:sp>
      <p:sp>
        <p:nvSpPr>
          <p:cNvPr id="332" name="Text Box 81"/>
          <p:cNvSpPr txBox="1">
            <a:spLocks noChangeArrowheads="1"/>
          </p:cNvSpPr>
          <p:nvPr/>
        </p:nvSpPr>
        <p:spPr bwMode="auto">
          <a:xfrm>
            <a:off x="4616003" y="3401023"/>
            <a:ext cx="477054" cy="1054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整机研发</a:t>
            </a:r>
            <a:endParaRPr lang="en-US" altLang="zh-CN" b="1" dirty="0">
              <a:solidFill>
                <a:schemeClr val="bg1"/>
              </a:solidFill>
              <a:ea typeface="汉仪中黑简"/>
              <a:cs typeface="汉仪中黑简"/>
            </a:endParaRPr>
          </a:p>
        </p:txBody>
      </p:sp>
      <p:sp>
        <p:nvSpPr>
          <p:cNvPr id="333" name="Freeform 35"/>
          <p:cNvSpPr/>
          <p:nvPr/>
        </p:nvSpPr>
        <p:spPr bwMode="auto">
          <a:xfrm>
            <a:off x="5337968" y="4754965"/>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34" name="AutoShape 75"/>
          <p:cNvSpPr>
            <a:spLocks noChangeArrowheads="1"/>
          </p:cNvSpPr>
          <p:nvPr/>
        </p:nvSpPr>
        <p:spPr bwMode="auto">
          <a:xfrm>
            <a:off x="5718852" y="4227915"/>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35" name="AutoShape 76"/>
          <p:cNvSpPr>
            <a:spLocks noChangeArrowheads="1"/>
          </p:cNvSpPr>
          <p:nvPr/>
        </p:nvSpPr>
        <p:spPr bwMode="auto">
          <a:xfrm>
            <a:off x="5441845" y="3103419"/>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36" name="Text Box 77"/>
          <p:cNvSpPr txBox="1">
            <a:spLocks noChangeArrowheads="1"/>
          </p:cNvSpPr>
          <p:nvPr/>
        </p:nvSpPr>
        <p:spPr bwMode="auto">
          <a:xfrm>
            <a:off x="5590917" y="3401023"/>
            <a:ext cx="477054" cy="1054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系统集成</a:t>
            </a:r>
            <a:endParaRPr lang="en-US" altLang="zh-CN" b="1" dirty="0">
              <a:solidFill>
                <a:schemeClr val="bg1"/>
              </a:solidFill>
              <a:ea typeface="汉仪中黑简"/>
              <a:cs typeface="汉仪中黑简"/>
            </a:endParaRPr>
          </a:p>
        </p:txBody>
      </p:sp>
      <p:sp>
        <p:nvSpPr>
          <p:cNvPr id="337" name="Freeform 39"/>
          <p:cNvSpPr/>
          <p:nvPr/>
        </p:nvSpPr>
        <p:spPr bwMode="auto">
          <a:xfrm>
            <a:off x="6242302"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38" name="Freeform 41"/>
          <p:cNvSpPr/>
          <p:nvPr/>
        </p:nvSpPr>
        <p:spPr bwMode="auto">
          <a:xfrm>
            <a:off x="6637444"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39" name="AutoShape 79"/>
          <p:cNvSpPr>
            <a:spLocks noChangeArrowheads="1"/>
          </p:cNvSpPr>
          <p:nvPr/>
        </p:nvSpPr>
        <p:spPr bwMode="auto">
          <a:xfrm>
            <a:off x="6629297" y="4241657"/>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40" name="AutoShape 80"/>
          <p:cNvSpPr>
            <a:spLocks noChangeArrowheads="1"/>
          </p:cNvSpPr>
          <p:nvPr/>
        </p:nvSpPr>
        <p:spPr bwMode="auto">
          <a:xfrm>
            <a:off x="6352290" y="3103419"/>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41" name="Text Box 81"/>
          <p:cNvSpPr txBox="1">
            <a:spLocks noChangeArrowheads="1"/>
          </p:cNvSpPr>
          <p:nvPr/>
        </p:nvSpPr>
        <p:spPr bwMode="auto">
          <a:xfrm>
            <a:off x="6529073" y="3401023"/>
            <a:ext cx="477054" cy="1054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测试工程</a:t>
            </a:r>
            <a:endParaRPr lang="en-US" altLang="zh-CN" b="1" dirty="0">
              <a:solidFill>
                <a:schemeClr val="bg1"/>
              </a:solidFill>
              <a:ea typeface="汉仪中黑简"/>
              <a:cs typeface="汉仪中黑简"/>
            </a:endParaRPr>
          </a:p>
        </p:txBody>
      </p:sp>
      <p:sp>
        <p:nvSpPr>
          <p:cNvPr id="342" name="Freeform 39"/>
          <p:cNvSpPr/>
          <p:nvPr/>
        </p:nvSpPr>
        <p:spPr bwMode="auto">
          <a:xfrm>
            <a:off x="7210404" y="4768707"/>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43" name="Freeform 41"/>
          <p:cNvSpPr/>
          <p:nvPr/>
        </p:nvSpPr>
        <p:spPr bwMode="auto">
          <a:xfrm>
            <a:off x="7605546" y="4829032"/>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44" name="AutoShape 79"/>
          <p:cNvSpPr>
            <a:spLocks noChangeArrowheads="1"/>
          </p:cNvSpPr>
          <p:nvPr/>
        </p:nvSpPr>
        <p:spPr bwMode="auto">
          <a:xfrm>
            <a:off x="7597399" y="4241657"/>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45" name="AutoShape 80"/>
          <p:cNvSpPr>
            <a:spLocks noChangeArrowheads="1"/>
          </p:cNvSpPr>
          <p:nvPr/>
        </p:nvSpPr>
        <p:spPr bwMode="auto">
          <a:xfrm>
            <a:off x="7320392" y="3103419"/>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46" name="Text Box 81"/>
          <p:cNvSpPr txBox="1">
            <a:spLocks noChangeArrowheads="1"/>
          </p:cNvSpPr>
          <p:nvPr/>
        </p:nvSpPr>
        <p:spPr bwMode="auto">
          <a:xfrm>
            <a:off x="7454383" y="3401023"/>
            <a:ext cx="477054" cy="1060547"/>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en-US" altLang="zh-CN" b="1" dirty="0">
                <a:solidFill>
                  <a:schemeClr val="bg1"/>
                </a:solidFill>
                <a:ea typeface="汉仪中黑简"/>
                <a:cs typeface="汉仪中黑简"/>
              </a:rPr>
              <a:t>DFX</a:t>
            </a:r>
            <a:r>
              <a:rPr lang="zh-CN" altLang="en-US" b="1" dirty="0">
                <a:solidFill>
                  <a:schemeClr val="bg1"/>
                </a:solidFill>
                <a:ea typeface="汉仪中黑简"/>
                <a:cs typeface="汉仪中黑简"/>
              </a:rPr>
              <a:t>工程</a:t>
            </a:r>
            <a:endParaRPr lang="en-US" altLang="zh-CN" b="1" dirty="0">
              <a:solidFill>
                <a:schemeClr val="bg1"/>
              </a:solidFill>
              <a:ea typeface="汉仪中黑简"/>
              <a:cs typeface="汉仪中黑简"/>
            </a:endParaRPr>
          </a:p>
        </p:txBody>
      </p:sp>
      <p:sp>
        <p:nvSpPr>
          <p:cNvPr id="347" name="Freeform 39"/>
          <p:cNvSpPr/>
          <p:nvPr/>
        </p:nvSpPr>
        <p:spPr bwMode="auto">
          <a:xfrm>
            <a:off x="8234423" y="4741719"/>
            <a:ext cx="1067292" cy="276225"/>
          </a:xfrm>
          <a:custGeom>
            <a:avLst/>
            <a:gdLst>
              <a:gd name="T0" fmla="*/ 0 w 524"/>
              <a:gd name="T1" fmla="*/ 276225 h 174"/>
              <a:gd name="T2" fmla="*/ 285750 w 524"/>
              <a:gd name="T3" fmla="*/ 0 h 174"/>
              <a:gd name="T4" fmla="*/ 831850 w 524"/>
              <a:gd name="T5" fmla="*/ 0 h 174"/>
              <a:gd name="T6" fmla="*/ 542925 w 524"/>
              <a:gd name="T7" fmla="*/ 276225 h 174"/>
              <a:gd name="T8" fmla="*/ 0 w 524"/>
              <a:gd name="T9" fmla="*/ 276225 h 174"/>
              <a:gd name="T10" fmla="*/ 0 60000 65536"/>
              <a:gd name="T11" fmla="*/ 0 60000 65536"/>
              <a:gd name="T12" fmla="*/ 0 60000 65536"/>
              <a:gd name="T13" fmla="*/ 0 60000 65536"/>
              <a:gd name="T14" fmla="*/ 0 60000 65536"/>
              <a:gd name="T15" fmla="*/ 0 w 524"/>
              <a:gd name="T16" fmla="*/ 0 h 174"/>
              <a:gd name="T17" fmla="*/ 524 w 524"/>
              <a:gd name="T18" fmla="*/ 174 h 174"/>
            </a:gdLst>
            <a:ahLst/>
            <a:cxnLst>
              <a:cxn ang="T10">
                <a:pos x="T0" y="T1"/>
              </a:cxn>
              <a:cxn ang="T11">
                <a:pos x="T2" y="T3"/>
              </a:cxn>
              <a:cxn ang="T12">
                <a:pos x="T4" y="T5"/>
              </a:cxn>
              <a:cxn ang="T13">
                <a:pos x="T6" y="T7"/>
              </a:cxn>
              <a:cxn ang="T14">
                <a:pos x="T8" y="T9"/>
              </a:cxn>
            </a:cxnLst>
            <a:rect l="T15" t="T16" r="T17" b="T18"/>
            <a:pathLst>
              <a:path w="524" h="174">
                <a:moveTo>
                  <a:pt x="0" y="174"/>
                </a:moveTo>
                <a:lnTo>
                  <a:pt x="180" y="0"/>
                </a:lnTo>
                <a:lnTo>
                  <a:pt x="524" y="0"/>
                </a:lnTo>
                <a:lnTo>
                  <a:pt x="342" y="174"/>
                </a:lnTo>
                <a:lnTo>
                  <a:pt x="0" y="174"/>
                </a:lnTo>
              </a:path>
            </a:pathLst>
          </a:custGeom>
          <a:solidFill>
            <a:srgbClr val="DF0024"/>
          </a:solidFill>
          <a:ln>
            <a:noFill/>
          </a:ln>
          <a:extLst>
            <a:ext uri="{91240B29-F687-4F45-9708-019B960494DF}">
              <a14:hiddenLine xmlns:a14="http://schemas.microsoft.com/office/drawing/2010/main" w="317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48" name="Freeform 41"/>
          <p:cNvSpPr/>
          <p:nvPr/>
        </p:nvSpPr>
        <p:spPr bwMode="auto">
          <a:xfrm>
            <a:off x="8629565" y="4802044"/>
            <a:ext cx="464394" cy="149225"/>
          </a:xfrm>
          <a:custGeom>
            <a:avLst/>
            <a:gdLst>
              <a:gd name="T0" fmla="*/ 0 w 228"/>
              <a:gd name="T1" fmla="*/ 0 h 94"/>
              <a:gd name="T2" fmla="*/ 0 w 228"/>
              <a:gd name="T3" fmla="*/ 149225 h 94"/>
              <a:gd name="T4" fmla="*/ 206375 w 228"/>
              <a:gd name="T5" fmla="*/ 149225 h 94"/>
              <a:gd name="T6" fmla="*/ 361950 w 228"/>
              <a:gd name="T7" fmla="*/ 0 h 94"/>
              <a:gd name="T8" fmla="*/ 0 w 228"/>
              <a:gd name="T9" fmla="*/ 0 h 94"/>
              <a:gd name="T10" fmla="*/ 0 w 228"/>
              <a:gd name="T11" fmla="*/ 0 h 94"/>
              <a:gd name="T12" fmla="*/ 0 60000 65536"/>
              <a:gd name="T13" fmla="*/ 0 60000 65536"/>
              <a:gd name="T14" fmla="*/ 0 60000 65536"/>
              <a:gd name="T15" fmla="*/ 0 60000 65536"/>
              <a:gd name="T16" fmla="*/ 0 60000 65536"/>
              <a:gd name="T17" fmla="*/ 0 60000 65536"/>
              <a:gd name="T18" fmla="*/ 0 w 228"/>
              <a:gd name="T19" fmla="*/ 0 h 94"/>
              <a:gd name="T20" fmla="*/ 228 w 228"/>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228" h="94">
                <a:moveTo>
                  <a:pt x="0" y="0"/>
                </a:moveTo>
                <a:lnTo>
                  <a:pt x="0" y="94"/>
                </a:lnTo>
                <a:lnTo>
                  <a:pt x="130" y="94"/>
                </a:lnTo>
                <a:lnTo>
                  <a:pt x="228" y="0"/>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endParaRPr lang="zh-CN" altLang="en-US"/>
          </a:p>
        </p:txBody>
      </p:sp>
      <p:sp>
        <p:nvSpPr>
          <p:cNvPr id="349" name="AutoShape 79"/>
          <p:cNvSpPr>
            <a:spLocks noChangeArrowheads="1"/>
          </p:cNvSpPr>
          <p:nvPr/>
        </p:nvSpPr>
        <p:spPr bwMode="auto">
          <a:xfrm>
            <a:off x="8621418" y="4214669"/>
            <a:ext cx="277007" cy="744537"/>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50" name="AutoShape 80"/>
          <p:cNvSpPr>
            <a:spLocks noChangeArrowheads="1"/>
          </p:cNvSpPr>
          <p:nvPr/>
        </p:nvSpPr>
        <p:spPr bwMode="auto">
          <a:xfrm>
            <a:off x="8344411" y="3103419"/>
            <a:ext cx="883979" cy="1463675"/>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51" name="Text Box 81"/>
          <p:cNvSpPr txBox="1">
            <a:spLocks noChangeArrowheads="1"/>
          </p:cNvSpPr>
          <p:nvPr/>
        </p:nvSpPr>
        <p:spPr bwMode="auto">
          <a:xfrm>
            <a:off x="8478402" y="3401023"/>
            <a:ext cx="477054" cy="1054135"/>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质量方法</a:t>
            </a:r>
            <a:endParaRPr lang="en-US" altLang="zh-CN" b="1" dirty="0">
              <a:solidFill>
                <a:schemeClr val="bg1"/>
              </a:solidFill>
              <a:ea typeface="汉仪中黑简"/>
              <a:cs typeface="汉仪中黑简"/>
            </a:endParaRPr>
          </a:p>
        </p:txBody>
      </p:sp>
      <p:grpSp>
        <p:nvGrpSpPr>
          <p:cNvPr id="352" name="组合 351"/>
          <p:cNvGrpSpPr/>
          <p:nvPr/>
        </p:nvGrpSpPr>
        <p:grpSpPr>
          <a:xfrm>
            <a:off x="1049038" y="2432124"/>
            <a:ext cx="883979" cy="3503396"/>
            <a:chOff x="1159874" y="2002633"/>
            <a:chExt cx="883979" cy="3503396"/>
          </a:xfrm>
        </p:grpSpPr>
        <p:sp>
          <p:nvSpPr>
            <p:cNvPr id="353" name="AutoShape 75"/>
            <p:cNvSpPr>
              <a:spLocks noChangeArrowheads="1"/>
            </p:cNvSpPr>
            <p:nvPr/>
          </p:nvSpPr>
          <p:spPr bwMode="auto">
            <a:xfrm>
              <a:off x="1436881" y="4120623"/>
              <a:ext cx="277007" cy="1385406"/>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54" name="AutoShape 76"/>
            <p:cNvSpPr>
              <a:spLocks noChangeArrowheads="1"/>
            </p:cNvSpPr>
            <p:nvPr/>
          </p:nvSpPr>
          <p:spPr bwMode="auto">
            <a:xfrm>
              <a:off x="1159874" y="2002633"/>
              <a:ext cx="883979" cy="2723551"/>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55" name="Text Box 77"/>
            <p:cNvSpPr txBox="1">
              <a:spLocks noChangeArrowheads="1"/>
            </p:cNvSpPr>
            <p:nvPr/>
          </p:nvSpPr>
          <p:spPr bwMode="auto">
            <a:xfrm>
              <a:off x="1308946" y="2556403"/>
              <a:ext cx="477054" cy="153503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客户声音管理</a:t>
              </a:r>
              <a:endParaRPr lang="en-US" altLang="zh-CN" b="1" dirty="0">
                <a:solidFill>
                  <a:schemeClr val="bg1"/>
                </a:solidFill>
                <a:ea typeface="汉仪中黑简"/>
                <a:cs typeface="汉仪中黑简"/>
              </a:endParaRPr>
            </a:p>
          </p:txBody>
        </p:sp>
      </p:grpSp>
      <p:grpSp>
        <p:nvGrpSpPr>
          <p:cNvPr id="356" name="组合 355"/>
          <p:cNvGrpSpPr/>
          <p:nvPr/>
        </p:nvGrpSpPr>
        <p:grpSpPr>
          <a:xfrm>
            <a:off x="9970368" y="1399079"/>
            <a:ext cx="883979" cy="3503396"/>
            <a:chOff x="1159874" y="2002633"/>
            <a:chExt cx="883979" cy="3503396"/>
          </a:xfrm>
        </p:grpSpPr>
        <p:sp>
          <p:nvSpPr>
            <p:cNvPr id="357" name="AutoShape 75"/>
            <p:cNvSpPr>
              <a:spLocks noChangeArrowheads="1"/>
            </p:cNvSpPr>
            <p:nvPr/>
          </p:nvSpPr>
          <p:spPr bwMode="auto">
            <a:xfrm>
              <a:off x="1436881" y="4120623"/>
              <a:ext cx="277007" cy="1385406"/>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58" name="AutoShape 76"/>
            <p:cNvSpPr>
              <a:spLocks noChangeArrowheads="1"/>
            </p:cNvSpPr>
            <p:nvPr/>
          </p:nvSpPr>
          <p:spPr bwMode="auto">
            <a:xfrm>
              <a:off x="1159874" y="2002633"/>
              <a:ext cx="883979" cy="2723551"/>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59" name="Text Box 77"/>
            <p:cNvSpPr txBox="1">
              <a:spLocks noChangeArrowheads="1"/>
            </p:cNvSpPr>
            <p:nvPr/>
          </p:nvSpPr>
          <p:spPr bwMode="auto">
            <a:xfrm>
              <a:off x="1308946" y="2556403"/>
              <a:ext cx="477054" cy="177548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供应商质量管理</a:t>
              </a:r>
              <a:endParaRPr lang="en-US" altLang="zh-CN" b="1" dirty="0">
                <a:solidFill>
                  <a:schemeClr val="bg1"/>
                </a:solidFill>
                <a:ea typeface="汉仪中黑简"/>
                <a:cs typeface="汉仪中黑简"/>
              </a:endParaRPr>
            </a:p>
          </p:txBody>
        </p:sp>
      </p:grpSp>
      <p:grpSp>
        <p:nvGrpSpPr>
          <p:cNvPr id="360" name="组合 359"/>
          <p:cNvGrpSpPr/>
          <p:nvPr/>
        </p:nvGrpSpPr>
        <p:grpSpPr>
          <a:xfrm>
            <a:off x="9041503" y="2410471"/>
            <a:ext cx="883979" cy="3503396"/>
            <a:chOff x="1159874" y="2002633"/>
            <a:chExt cx="883979" cy="3503396"/>
          </a:xfrm>
        </p:grpSpPr>
        <p:sp>
          <p:nvSpPr>
            <p:cNvPr id="361" name="AutoShape 75"/>
            <p:cNvSpPr>
              <a:spLocks noChangeArrowheads="1"/>
            </p:cNvSpPr>
            <p:nvPr/>
          </p:nvSpPr>
          <p:spPr bwMode="auto">
            <a:xfrm>
              <a:off x="1436881" y="4120623"/>
              <a:ext cx="277007" cy="1385406"/>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a:p>
          </p:txBody>
        </p:sp>
        <p:sp>
          <p:nvSpPr>
            <p:cNvPr id="362" name="AutoShape 76"/>
            <p:cNvSpPr>
              <a:spLocks noChangeArrowheads="1"/>
            </p:cNvSpPr>
            <p:nvPr/>
          </p:nvSpPr>
          <p:spPr bwMode="auto">
            <a:xfrm>
              <a:off x="1159874" y="2002633"/>
              <a:ext cx="883979" cy="2723551"/>
            </a:xfrm>
            <a:prstGeom prst="cube">
              <a:avLst>
                <a:gd name="adj" fmla="val 25000"/>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endParaRPr lang="zh-CN" altLang="en-US" b="1">
                <a:solidFill>
                  <a:schemeClr val="bg1"/>
                </a:solidFill>
              </a:endParaRPr>
            </a:p>
          </p:txBody>
        </p:sp>
        <p:sp>
          <p:nvSpPr>
            <p:cNvPr id="363" name="Text Box 77"/>
            <p:cNvSpPr txBox="1">
              <a:spLocks noChangeArrowheads="1"/>
            </p:cNvSpPr>
            <p:nvPr/>
          </p:nvSpPr>
          <p:spPr bwMode="auto">
            <a:xfrm>
              <a:off x="1308946" y="2556403"/>
              <a:ext cx="477054" cy="2015936"/>
            </a:xfrm>
            <a:prstGeom prst="rect">
              <a:avLst/>
            </a:prstGeom>
            <a:solidFill>
              <a:srgbClr val="C2C2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a:defRPr>
                  <a:solidFill>
                    <a:schemeClr val="tx1"/>
                  </a:solidFill>
                  <a:latin typeface="Arial" panose="020B0604020202020204" pitchFamily="34" charset="0"/>
                  <a:ea typeface="微软雅黑" panose="020B0503020204020204" pitchFamily="34" charset="-122"/>
                </a:defRPr>
              </a:lvl1pPr>
              <a:lvl2pPr marL="742950" indent="-285750">
                <a:defRPr>
                  <a:solidFill>
                    <a:schemeClr val="tx1"/>
                  </a:solidFill>
                  <a:latin typeface="Arial" panose="020B0604020202020204" pitchFamily="34" charset="0"/>
                  <a:ea typeface="微软雅黑" panose="020B0503020204020204" pitchFamily="34" charset="-122"/>
                </a:defRPr>
              </a:lvl2pPr>
              <a:lvl3pPr marL="1143000" indent="-228600">
                <a:defRPr>
                  <a:solidFill>
                    <a:schemeClr val="tx1"/>
                  </a:solidFill>
                  <a:latin typeface="Arial" panose="020B0604020202020204" pitchFamily="34" charset="0"/>
                  <a:ea typeface="微软雅黑" panose="020B0503020204020204" pitchFamily="34" charset="-122"/>
                </a:defRPr>
              </a:lvl3pPr>
              <a:lvl4pPr marL="1600200" indent="-228600">
                <a:defRPr>
                  <a:solidFill>
                    <a:schemeClr val="tx1"/>
                  </a:solidFill>
                  <a:latin typeface="Arial" panose="020B0604020202020204" pitchFamily="34" charset="0"/>
                  <a:ea typeface="微软雅黑" panose="020B0503020204020204" pitchFamily="34" charset="-122"/>
                </a:defRPr>
              </a:lvl4pPr>
              <a:lvl5pPr marL="2057400" indent="-228600">
                <a:defRPr>
                  <a:solidFill>
                    <a:schemeClr val="tx1"/>
                  </a:solidFill>
                  <a:latin typeface="Arial" panose="020B060402020202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pPr eaLnBrk="1" hangingPunct="1"/>
              <a:r>
                <a:rPr lang="zh-CN" altLang="en-US" b="1" dirty="0">
                  <a:solidFill>
                    <a:schemeClr val="bg1"/>
                  </a:solidFill>
                  <a:ea typeface="汉仪中黑简"/>
                  <a:cs typeface="汉仪中黑简"/>
                </a:rPr>
                <a:t>组织绩效质量运营</a:t>
              </a:r>
              <a:endParaRPr lang="en-US" altLang="zh-CN" b="1" dirty="0">
                <a:solidFill>
                  <a:schemeClr val="bg1"/>
                </a:solidFill>
                <a:ea typeface="汉仪中黑简"/>
                <a:cs typeface="汉仪中黑简"/>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idx="4294967295"/>
          </p:nvPr>
        </p:nvSpPr>
        <p:spPr>
          <a:xfrm>
            <a:off x="0" y="344488"/>
            <a:ext cx="10312400" cy="490537"/>
          </a:xfrm>
        </p:spPr>
        <p:txBody>
          <a:bodyPr>
            <a:normAutofit fontScale="90000"/>
          </a:bodyPr>
          <a:lstStyle/>
          <a:p>
            <a:r>
              <a:rPr lang="zh-CN" altLang="en-US" dirty="0">
                <a:solidFill>
                  <a:schemeClr val="bg1"/>
                </a:solidFill>
                <a:latin typeface="微软雅黑" panose="020B0503020204020204" pitchFamily="34" charset="-122"/>
                <a:ea typeface="微软雅黑" panose="020B0503020204020204" pitchFamily="34" charset="-122"/>
              </a:rPr>
              <a:t>相关的基础概念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AutoShape 3"/>
          <p:cNvSpPr>
            <a:spLocks noChangeArrowheads="1"/>
          </p:cNvSpPr>
          <p:nvPr/>
        </p:nvSpPr>
        <p:spPr bwMode="grayWhite">
          <a:xfrm>
            <a:off x="5955030" y="3830320"/>
            <a:ext cx="5906135" cy="2589530"/>
          </a:xfrm>
          <a:prstGeom prst="roundRect">
            <a:avLst>
              <a:gd name="adj" fmla="val 9583"/>
            </a:avLst>
          </a:prstGeom>
          <a:solidFill>
            <a:srgbClr val="CCFFFF"/>
          </a:solidFill>
          <a:ln w="19050">
            <a:solidFill>
              <a:srgbClr val="FFFFFF"/>
            </a:solidFill>
            <a:round/>
          </a:ln>
          <a:effectLst>
            <a:outerShdw dist="107763" dir="2700000" algn="ctr" rotWithShape="0">
              <a:srgbClr val="C0C0C0">
                <a:alpha val="50000"/>
              </a:srgbClr>
            </a:outerShdw>
          </a:effectLst>
        </p:spPr>
        <p:txBody>
          <a:bodyPr wrap="none" anchor="b" anchorCtr="0"/>
          <a:lstStyle/>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zh-CN" altLang="en-US"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r>
              <a:rPr lang="en-US" altLang="zh-CN" sz="2400" b="1" dirty="0">
                <a:solidFill>
                  <a:srgbClr val="000000"/>
                </a:solidFill>
                <a:latin typeface="微软雅黑" panose="020B0503020204020204" pitchFamily="34" charset="-122"/>
                <a:ea typeface="微软雅黑" panose="020B0503020204020204" pitchFamily="34" charset="-122"/>
              </a:rPr>
              <a:t>                           </a:t>
            </a:r>
            <a:endParaRPr lang="en-US" altLang="zh-CN"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en-US" altLang="zh-CN"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en-US" altLang="zh-CN"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en-US" altLang="zh-CN"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endParaRPr lang="en-US" altLang="zh-CN" sz="2400" b="1" dirty="0">
              <a:solidFill>
                <a:srgbClr val="000000"/>
              </a:solidFill>
              <a:latin typeface="微软雅黑" panose="020B0503020204020204" pitchFamily="34" charset="-122"/>
              <a:ea typeface="微软雅黑" panose="020B0503020204020204" pitchFamily="34" charset="-122"/>
            </a:endParaRPr>
          </a:p>
          <a:p>
            <a:pPr lvl="0" fontAlgn="base">
              <a:spcBef>
                <a:spcPct val="0"/>
              </a:spcBef>
              <a:spcAft>
                <a:spcPct val="0"/>
              </a:spcAft>
              <a:defRPr/>
            </a:pPr>
            <a:r>
              <a:rPr lang="zh-CN" altLang="en-US" sz="2400" b="1" dirty="0">
                <a:solidFill>
                  <a:srgbClr val="000000"/>
                </a:solidFill>
                <a:latin typeface="微软雅黑" panose="020B0503020204020204" pitchFamily="34" charset="-122"/>
                <a:ea typeface="微软雅黑" panose="020B0503020204020204" pitchFamily="34" charset="-122"/>
              </a:rPr>
              <a:t>成本质量效益模型</a:t>
            </a:r>
            <a:endParaRPr kumimoji="0" lang="zh-CN" altLang="en-US" sz="24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p:txBody>
      </p:sp>
      <p:sp>
        <p:nvSpPr>
          <p:cNvPr id="32" name="矩形 31"/>
          <p:cNvSpPr/>
          <p:nvPr/>
        </p:nvSpPr>
        <p:spPr>
          <a:xfrm>
            <a:off x="309759" y="3755208"/>
            <a:ext cx="5362019" cy="2215515"/>
          </a:xfrm>
          <a:prstGeom prst="rect">
            <a:avLst/>
          </a:prstGeom>
        </p:spPr>
        <p:txBody>
          <a:bodyPr wrap="square" lIns="0" tIns="0" rIns="0" bIns="0">
            <a:spAutoFit/>
          </a:bodyPr>
          <a:lstStyle/>
          <a:p>
            <a:r>
              <a:rPr lang="en-US" altLang="zh-CN" sz="1600" b="1" i="0" u="none" strike="noStrike" baseline="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PONC</a:t>
            </a:r>
            <a:r>
              <a:rPr lang="zh-CN" altLang="en-US"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Price of Nonconformance </a:t>
            </a:r>
            <a:r>
              <a:rPr lang="zh-CN" altLang="en-US"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：不符合要求的代价，分为内部失败成本和外部失败成本。</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POC</a:t>
            </a:r>
            <a:r>
              <a:rPr lang="zh-CN" altLang="en-US"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Price of Conformance</a:t>
            </a:r>
            <a:r>
              <a:rPr lang="zh-CN" altLang="en-US" sz="1600"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：符合要求的代价，是第一次就把事情做对所必须支付的成本</a:t>
            </a:r>
            <a:endParaRPr lang="en-US" altLang="zh-CN"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en-US" altLang="zh-CN"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EFC</a:t>
            </a:r>
            <a:r>
              <a:rPr lang="zh-CN" altLang="en-US"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Error</a:t>
            </a:r>
            <a:r>
              <a:rPr lang="zh-CN" altLang="en-US"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en-US" altLang="zh-CN"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Free Costs</a:t>
            </a:r>
            <a:r>
              <a:rPr lang="zh-CN" altLang="en-US"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：无失误运作成本，是按照原设计运作工作过程所需要的所有费用，并假设原设计中并不包含浪费、返工或不符合要求等情形的必要成本。</a:t>
            </a:r>
            <a:endPar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600" b="1" dirty="0">
                <a:solidFill>
                  <a:srgbClr val="0000FF"/>
                </a:solidFill>
                <a:latin typeface="微软雅黑" panose="020B0503020204020204" pitchFamily="34" charset="-122"/>
                <a:ea typeface="微软雅黑" panose="020B0503020204020204" pitchFamily="34" charset="-122"/>
                <a:cs typeface="微软雅黑" panose="020B0503020204020204" pitchFamily="34" charset="-122"/>
              </a:rPr>
              <a:t>质量成本</a:t>
            </a:r>
            <a:r>
              <a:rPr lang="zh-CN" altLang="en-US" sz="160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：为确保和保证满意的质量而发生的费用以及不符合要求而造成的损失。</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33" name="组合 32"/>
          <p:cNvGrpSpPr/>
          <p:nvPr/>
        </p:nvGrpSpPr>
        <p:grpSpPr>
          <a:xfrm>
            <a:off x="2341989" y="1055925"/>
            <a:ext cx="7097326" cy="2524402"/>
            <a:chOff x="2394440" y="995730"/>
            <a:chExt cx="7097326" cy="2752022"/>
          </a:xfrm>
        </p:grpSpPr>
        <p:grpSp>
          <p:nvGrpSpPr>
            <p:cNvPr id="34" name="组合 33"/>
            <p:cNvGrpSpPr/>
            <p:nvPr/>
          </p:nvGrpSpPr>
          <p:grpSpPr>
            <a:xfrm>
              <a:off x="4171993" y="995730"/>
              <a:ext cx="1257300" cy="2752022"/>
              <a:chOff x="2266950" y="1847850"/>
              <a:chExt cx="1257300" cy="3411934"/>
            </a:xfrm>
          </p:grpSpPr>
          <p:sp>
            <p:nvSpPr>
              <p:cNvPr id="53" name="圆柱形 52"/>
              <p:cNvSpPr/>
              <p:nvPr/>
            </p:nvSpPr>
            <p:spPr>
              <a:xfrm>
                <a:off x="2266950" y="1847850"/>
                <a:ext cx="1257300" cy="3314700"/>
              </a:xfrm>
              <a:prstGeom prst="can">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sz="1600">
                  <a:latin typeface="微软雅黑" panose="020B0503020204020204" pitchFamily="34" charset="-122"/>
                  <a:ea typeface="微软雅黑" panose="020B0503020204020204" pitchFamily="34" charset="-122"/>
                </a:endParaRPr>
              </a:p>
            </p:txBody>
          </p:sp>
          <p:sp>
            <p:nvSpPr>
              <p:cNvPr id="54" name="圆柱形 53"/>
              <p:cNvSpPr/>
              <p:nvPr/>
            </p:nvSpPr>
            <p:spPr>
              <a:xfrm>
                <a:off x="2266950" y="3840481"/>
                <a:ext cx="1257300" cy="1419303"/>
              </a:xfrm>
              <a:prstGeom prst="can">
                <a:avLst/>
              </a:prstGeom>
            </p:spPr>
            <p:style>
              <a:lnRef idx="2">
                <a:schemeClr val="accent5"/>
              </a:lnRef>
              <a:fillRef idx="1">
                <a:schemeClr val="lt1"/>
              </a:fillRef>
              <a:effectRef idx="0">
                <a:schemeClr val="accent5"/>
              </a:effectRef>
              <a:fontRef idx="minor">
                <a:schemeClr val="dk1"/>
              </a:fontRef>
            </p:style>
            <p:txBody>
              <a:bodyPr tIns="72000" bIns="0"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利润</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5" name="圆柱形 54"/>
              <p:cNvSpPr/>
              <p:nvPr/>
            </p:nvSpPr>
            <p:spPr>
              <a:xfrm>
                <a:off x="2266950" y="2991639"/>
                <a:ext cx="1257300" cy="1182687"/>
              </a:xfrm>
              <a:prstGeom prst="can">
                <a:avLst/>
              </a:prstGeom>
            </p:spPr>
            <p:style>
              <a:lnRef idx="2">
                <a:schemeClr val="accent5"/>
              </a:lnRef>
              <a:fillRef idx="1">
                <a:schemeClr val="lt1"/>
              </a:fillRef>
              <a:effectRef idx="0">
                <a:schemeClr val="accent5"/>
              </a:effectRef>
              <a:fontRef idx="minor">
                <a:schemeClr val="dk1"/>
              </a:fontRef>
            </p:style>
            <p:txBody>
              <a:bodyPr tIns="144000" bIns="0"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必要</a:t>
                </a:r>
                <a:endParaRPr lang="en-US" altLang="zh-CN" sz="2400" b="1" dirty="0">
                  <a:solidFill>
                    <a:schemeClr val="tx1"/>
                  </a:solidFill>
                  <a:latin typeface="微软雅黑" panose="020B0503020204020204" pitchFamily="34" charset="-122"/>
                  <a:ea typeface="微软雅黑" panose="020B0503020204020204" pitchFamily="34" charset="-122"/>
                </a:endParaRPr>
              </a:p>
              <a:p>
                <a:pPr algn="ctr"/>
                <a:r>
                  <a:rPr lang="zh-CN" altLang="en-US" sz="2400" b="1" dirty="0">
                    <a:solidFill>
                      <a:schemeClr val="tx1"/>
                    </a:solidFill>
                    <a:latin typeface="微软雅黑" panose="020B0503020204020204" pitchFamily="34" charset="-122"/>
                    <a:ea typeface="微软雅黑" panose="020B0503020204020204" pitchFamily="34" charset="-122"/>
                  </a:rPr>
                  <a:t>成本</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6" name="圆柱形 55"/>
              <p:cNvSpPr/>
              <p:nvPr/>
            </p:nvSpPr>
            <p:spPr>
              <a:xfrm>
                <a:off x="2266950" y="2619374"/>
                <a:ext cx="1257300" cy="676275"/>
              </a:xfrm>
              <a:prstGeom prst="can">
                <a:avLst/>
              </a:prstGeom>
            </p:spPr>
            <p:style>
              <a:lnRef idx="2">
                <a:schemeClr val="accent5"/>
              </a:lnRef>
              <a:fillRef idx="1">
                <a:schemeClr val="lt1"/>
              </a:fillRef>
              <a:effectRef idx="0">
                <a:schemeClr val="accent5"/>
              </a:effectRef>
              <a:fontRef idx="minor">
                <a:schemeClr val="dk1"/>
              </a:fontRef>
            </p:style>
            <p:txBody>
              <a:bodyPr tIns="108000" bIns="0"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预防</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7" name="圆柱形 56"/>
              <p:cNvSpPr/>
              <p:nvPr/>
            </p:nvSpPr>
            <p:spPr>
              <a:xfrm>
                <a:off x="2266950" y="2105024"/>
                <a:ext cx="1257300" cy="676275"/>
              </a:xfrm>
              <a:prstGeom prst="can">
                <a:avLst/>
              </a:prstGeom>
            </p:spPr>
            <p:style>
              <a:lnRef idx="2">
                <a:schemeClr val="accent5"/>
              </a:lnRef>
              <a:fillRef idx="1">
                <a:schemeClr val="lt1"/>
              </a:fillRef>
              <a:effectRef idx="0">
                <a:schemeClr val="accent5"/>
              </a:effectRef>
              <a:fontRef idx="minor">
                <a:schemeClr val="dk1"/>
              </a:fontRef>
            </p:style>
            <p:txBody>
              <a:bodyPr tIns="216000" bIns="0"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鉴定</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8" name="圆柱形 57"/>
              <p:cNvSpPr/>
              <p:nvPr/>
            </p:nvSpPr>
            <p:spPr>
              <a:xfrm>
                <a:off x="2266950" y="1847850"/>
                <a:ext cx="1257300" cy="514350"/>
              </a:xfrm>
              <a:prstGeom prst="ca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400" b="1" dirty="0">
                    <a:solidFill>
                      <a:schemeClr val="tx1"/>
                    </a:solidFill>
                    <a:latin typeface="微软雅黑" panose="020B0503020204020204" pitchFamily="34" charset="-122"/>
                    <a:ea typeface="微软雅黑" panose="020B0503020204020204" pitchFamily="34" charset="-122"/>
                  </a:rPr>
                  <a:t>失败</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cxnSp>
          <p:nvCxnSpPr>
            <p:cNvPr id="35" name="直接连接符 34"/>
            <p:cNvCxnSpPr/>
            <p:nvPr/>
          </p:nvCxnSpPr>
          <p:spPr>
            <a:xfrm>
              <a:off x="2394440" y="3643138"/>
              <a:ext cx="17775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2394440" y="1051134"/>
              <a:ext cx="177755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3283216" y="1051134"/>
              <a:ext cx="0" cy="2592005"/>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2647216" y="1997104"/>
              <a:ext cx="1422184" cy="461665"/>
            </a:xfrm>
            <a:prstGeom prst="rect">
              <a:avLst/>
            </a:prstGeom>
          </p:spPr>
          <p:txBody>
            <a:bodyPr wrap="none">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销售收入</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flipV="1">
              <a:off x="5439443" y="1049790"/>
              <a:ext cx="3809777" cy="134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5429293" y="3643138"/>
              <a:ext cx="2285777"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8689601" y="1031721"/>
              <a:ext cx="0" cy="1699528"/>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V="1">
              <a:off x="5439443" y="2121055"/>
              <a:ext cx="2095277" cy="27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flipV="1">
              <a:off x="5429291" y="2749318"/>
              <a:ext cx="3819929" cy="13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5429630" y="1036656"/>
              <a:ext cx="922047" cy="461665"/>
            </a:xfrm>
            <a:prstGeom prst="rect">
              <a:avLst/>
            </a:prstGeom>
          </p:spPr>
          <p:txBody>
            <a:bodyPr wrap="none">
              <a:spAutoFit/>
            </a:bodyPr>
            <a:lstStyle/>
            <a:p>
              <a:pPr algn="ctr"/>
              <a:r>
                <a:rPr lang="en-US" altLang="zh-CN" sz="2400" b="1" dirty="0">
                  <a:solidFill>
                    <a:schemeClr val="tx1"/>
                  </a:solidFill>
                  <a:latin typeface="微软雅黑" panose="020B0503020204020204" pitchFamily="34" charset="-122"/>
                  <a:ea typeface="微软雅黑" panose="020B0503020204020204" pitchFamily="34" charset="-122"/>
                </a:rPr>
                <a:t>PONC</a:t>
              </a:r>
              <a:endParaRPr lang="en-US" altLang="zh-CN" sz="2400" b="1" dirty="0">
                <a:solidFill>
                  <a:schemeClr val="tx1"/>
                </a:solidFill>
                <a:latin typeface="微软雅黑" panose="020B0503020204020204" pitchFamily="34" charset="-122"/>
                <a:ea typeface="微软雅黑" panose="020B0503020204020204" pitchFamily="34" charset="-122"/>
              </a:endParaRPr>
            </a:p>
          </p:txBody>
        </p:sp>
        <p:sp>
          <p:nvSpPr>
            <p:cNvPr id="45" name="矩形 44"/>
            <p:cNvSpPr/>
            <p:nvPr/>
          </p:nvSpPr>
          <p:spPr>
            <a:xfrm>
              <a:off x="5530618" y="1558325"/>
              <a:ext cx="720069" cy="461665"/>
            </a:xfrm>
            <a:prstGeom prst="rect">
              <a:avLst/>
            </a:prstGeom>
          </p:spPr>
          <p:txBody>
            <a:bodyPr wrap="none">
              <a:spAutoFit/>
            </a:bodyPr>
            <a:lstStyle/>
            <a:p>
              <a:pPr algn="ctr"/>
              <a:r>
                <a:rPr lang="en-US" altLang="zh-CN" sz="2400" b="1" dirty="0">
                  <a:solidFill>
                    <a:schemeClr val="tx1"/>
                  </a:solidFill>
                  <a:latin typeface="微软雅黑" panose="020B0503020204020204" pitchFamily="34" charset="-122"/>
                  <a:ea typeface="微软雅黑" panose="020B0503020204020204" pitchFamily="34" charset="-122"/>
                </a:rPr>
                <a:t>POC</a:t>
              </a:r>
              <a:endParaRPr lang="en-US" altLang="zh-CN" sz="2400" b="1" dirty="0">
                <a:solidFill>
                  <a:schemeClr val="tx1"/>
                </a:solidFill>
                <a:latin typeface="微软雅黑" panose="020B0503020204020204" pitchFamily="34" charset="-122"/>
                <a:ea typeface="微软雅黑" panose="020B0503020204020204" pitchFamily="34" charset="-122"/>
              </a:endParaRPr>
            </a:p>
          </p:txBody>
        </p:sp>
        <p:cxnSp>
          <p:nvCxnSpPr>
            <p:cNvPr id="46" name="直接箭头连接符 45"/>
            <p:cNvCxnSpPr/>
            <p:nvPr/>
          </p:nvCxnSpPr>
          <p:spPr>
            <a:xfrm>
              <a:off x="5871713" y="1407976"/>
              <a:ext cx="18939" cy="72544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205213" y="1115006"/>
              <a:ext cx="0" cy="1006049"/>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8" name="矩形 47"/>
            <p:cNvSpPr/>
            <p:nvPr/>
          </p:nvSpPr>
          <p:spPr>
            <a:xfrm>
              <a:off x="8069582" y="1747387"/>
              <a:ext cx="1422184" cy="461665"/>
            </a:xfrm>
            <a:prstGeom prst="rect">
              <a:avLst/>
            </a:prstGeom>
          </p:spPr>
          <p:txBody>
            <a:bodyPr wrap="none">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营业成本</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5429291" y="1407976"/>
              <a:ext cx="984102"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6613900" y="1390018"/>
              <a:ext cx="1422184" cy="461665"/>
            </a:xfrm>
            <a:prstGeom prst="rect">
              <a:avLst/>
            </a:prstGeom>
          </p:spPr>
          <p:txBody>
            <a:bodyPr wrap="none">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质量成本</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sp>
          <p:nvSpPr>
            <p:cNvPr id="51" name="矩形 50"/>
            <p:cNvSpPr/>
            <p:nvPr/>
          </p:nvSpPr>
          <p:spPr>
            <a:xfrm>
              <a:off x="5405392" y="2262727"/>
              <a:ext cx="637675" cy="461665"/>
            </a:xfrm>
            <a:prstGeom prst="rect">
              <a:avLst/>
            </a:prstGeom>
          </p:spPr>
          <p:txBody>
            <a:bodyPr wrap="none">
              <a:spAutoFit/>
            </a:bodyPr>
            <a:lstStyle/>
            <a:p>
              <a:pPr algn="ctr"/>
              <a:r>
                <a:rPr lang="en-US" altLang="zh-CN" sz="2400" b="1" dirty="0">
                  <a:solidFill>
                    <a:schemeClr val="tx1"/>
                  </a:solidFill>
                  <a:latin typeface="微软雅黑" panose="020B0503020204020204" pitchFamily="34" charset="-122"/>
                  <a:ea typeface="微软雅黑" panose="020B0503020204020204" pitchFamily="34" charset="-122"/>
                </a:rPr>
                <a:t>EFC</a:t>
              </a:r>
              <a:endParaRPr lang="en-US" altLang="zh-CN" sz="2400" b="1" dirty="0">
                <a:solidFill>
                  <a:schemeClr val="tx1"/>
                </a:solidFill>
                <a:latin typeface="微软雅黑" panose="020B0503020204020204" pitchFamily="34" charset="-122"/>
                <a:ea typeface="微软雅黑" panose="020B0503020204020204" pitchFamily="34" charset="-122"/>
              </a:endParaRPr>
            </a:p>
          </p:txBody>
        </p:sp>
        <p:sp>
          <p:nvSpPr>
            <p:cNvPr id="52" name="矩形 51"/>
            <p:cNvSpPr/>
            <p:nvPr/>
          </p:nvSpPr>
          <p:spPr>
            <a:xfrm>
              <a:off x="6657734" y="2985334"/>
              <a:ext cx="803425" cy="461665"/>
            </a:xfrm>
            <a:prstGeom prst="rect">
              <a:avLst/>
            </a:prstGeom>
          </p:spPr>
          <p:txBody>
            <a:bodyPr wrap="none">
              <a:spAutoFit/>
            </a:bodyPr>
            <a:lstStyle/>
            <a:p>
              <a:pPr algn="ctr"/>
              <a:r>
                <a:rPr lang="zh-CN" altLang="en-US" sz="2400" b="1" dirty="0">
                  <a:solidFill>
                    <a:schemeClr val="tx1"/>
                  </a:solidFill>
                  <a:latin typeface="微软雅黑" panose="020B0503020204020204" pitchFamily="34" charset="-122"/>
                  <a:ea typeface="微软雅黑" panose="020B0503020204020204" pitchFamily="34" charset="-122"/>
                </a:rPr>
                <a:t>利润</a:t>
              </a:r>
              <a:endParaRPr lang="zh-CN" altLang="en-US" sz="2400" b="1" dirty="0">
                <a:solidFill>
                  <a:schemeClr val="tx1"/>
                </a:solidFill>
                <a:latin typeface="微软雅黑" panose="020B0503020204020204" pitchFamily="34" charset="-122"/>
                <a:ea typeface="微软雅黑" panose="020B0503020204020204" pitchFamily="34" charset="-122"/>
              </a:endParaRPr>
            </a:p>
          </p:txBody>
        </p:sp>
      </p:grpSp>
      <p:pic>
        <p:nvPicPr>
          <p:cNvPr id="59" name="Picture 28" descr="box_crom_f0001"/>
          <p:cNvPicPr>
            <a:picLocks noChangeAspect="1" noChangeArrowheads="1"/>
          </p:cNvPicPr>
          <p:nvPr/>
        </p:nvPicPr>
        <p:blipFill>
          <a:blip r:embed="rId1">
            <a:lum bright="-18000" contrast="48000"/>
            <a:extLst>
              <a:ext uri="{28A0092B-C50C-407E-A947-70E740481C1C}">
                <a14:useLocalDpi xmlns:a14="http://schemas.microsoft.com/office/drawing/2010/main" val="0"/>
              </a:ext>
            </a:extLst>
          </a:blip>
          <a:srcRect l="37891" t="32813" r="31250" b="24480"/>
          <a:stretch>
            <a:fillRect/>
          </a:stretch>
        </p:blipFill>
        <p:spPr bwMode="gray">
          <a:xfrm rot="40833" flipH="1">
            <a:off x="6558089" y="4098689"/>
            <a:ext cx="365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28" descr="box_crom_f0001"/>
          <p:cNvPicPr>
            <a:picLocks noChangeAspect="1" noChangeArrowheads="1"/>
          </p:cNvPicPr>
          <p:nvPr/>
        </p:nvPicPr>
        <p:blipFill>
          <a:blip r:embed="rId1">
            <a:lum bright="-18000" contrast="48000"/>
            <a:extLst>
              <a:ext uri="{28A0092B-C50C-407E-A947-70E740481C1C}">
                <a14:useLocalDpi xmlns:a14="http://schemas.microsoft.com/office/drawing/2010/main" val="0"/>
              </a:ext>
            </a:extLst>
          </a:blip>
          <a:srcRect l="37891" t="32813" r="31250" b="24480"/>
          <a:stretch>
            <a:fillRect/>
          </a:stretch>
        </p:blipFill>
        <p:spPr bwMode="gray">
          <a:xfrm rot="40833" flipH="1">
            <a:off x="7371122" y="4136003"/>
            <a:ext cx="365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28" descr="box_crom_f0001"/>
          <p:cNvPicPr>
            <a:picLocks noChangeAspect="1" noChangeArrowheads="1"/>
          </p:cNvPicPr>
          <p:nvPr/>
        </p:nvPicPr>
        <p:blipFill>
          <a:blip r:embed="rId1">
            <a:lum bright="-18000" contrast="48000"/>
            <a:extLst>
              <a:ext uri="{28A0092B-C50C-407E-A947-70E740481C1C}">
                <a14:useLocalDpi xmlns:a14="http://schemas.microsoft.com/office/drawing/2010/main" val="0"/>
              </a:ext>
            </a:extLst>
          </a:blip>
          <a:srcRect l="37891" t="32813" r="31250" b="24480"/>
          <a:stretch>
            <a:fillRect/>
          </a:stretch>
        </p:blipFill>
        <p:spPr bwMode="gray">
          <a:xfrm rot="40833" flipH="1">
            <a:off x="8100575" y="4182333"/>
            <a:ext cx="365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28" descr="box_crom_f0001"/>
          <p:cNvPicPr>
            <a:picLocks noChangeAspect="1" noChangeArrowheads="1"/>
          </p:cNvPicPr>
          <p:nvPr/>
        </p:nvPicPr>
        <p:blipFill>
          <a:blip r:embed="rId1">
            <a:lum bright="-18000" contrast="48000"/>
            <a:extLst>
              <a:ext uri="{28A0092B-C50C-407E-A947-70E740481C1C}">
                <a14:useLocalDpi xmlns:a14="http://schemas.microsoft.com/office/drawing/2010/main" val="0"/>
              </a:ext>
            </a:extLst>
          </a:blip>
          <a:srcRect l="37891" t="32813" r="31250" b="24480"/>
          <a:stretch>
            <a:fillRect/>
          </a:stretch>
        </p:blipFill>
        <p:spPr bwMode="gray">
          <a:xfrm rot="40833" flipH="1">
            <a:off x="10783264" y="4400223"/>
            <a:ext cx="3651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AutoShape 20"/>
          <p:cNvSpPr>
            <a:spLocks noChangeArrowheads="1"/>
          </p:cNvSpPr>
          <p:nvPr/>
        </p:nvSpPr>
        <p:spPr bwMode="gray">
          <a:xfrm rot="238493">
            <a:off x="6297551" y="4585708"/>
            <a:ext cx="5417820" cy="116317"/>
          </a:xfrm>
          <a:prstGeom prst="roundRect">
            <a:avLst>
              <a:gd name="adj" fmla="val 50000"/>
            </a:avLst>
          </a:prstGeom>
          <a:solidFill>
            <a:srgbClr val="00B0F0"/>
          </a:solidFill>
          <a:ln w="12700" algn="ctr">
            <a:solidFill>
              <a:schemeClr val="bg1"/>
            </a:solidFill>
            <a:round/>
          </a:ln>
          <a:effectLst/>
        </p:spPr>
        <p:txBody>
          <a:bodyPr wrap="none" anchor="ctr"/>
          <a:lstStyle/>
          <a:p>
            <a:pPr algn="ctr" eaLnBrk="0" hangingPunct="0">
              <a:defRPr/>
            </a:pPr>
            <a:endParaRPr lang="en-US" altLang="zh-CN" sz="1400" dirty="0">
              <a:solidFill>
                <a:schemeClr val="tx2"/>
              </a:solidFill>
              <a:effectLst>
                <a:outerShdw blurRad="38100" dist="38100" dir="2700000" algn="tl">
                  <a:srgbClr val="000000"/>
                </a:outerShdw>
              </a:effectLst>
              <a:latin typeface="微软雅黑" panose="020B0503020204020204" pitchFamily="34" charset="-122"/>
              <a:ea typeface="微软雅黑" panose="020B0503020204020204" pitchFamily="34" charset="-122"/>
            </a:endParaRPr>
          </a:p>
        </p:txBody>
      </p:sp>
      <p:sp>
        <p:nvSpPr>
          <p:cNvPr id="64" name="等腰三角形 63"/>
          <p:cNvSpPr/>
          <p:nvPr/>
        </p:nvSpPr>
        <p:spPr>
          <a:xfrm>
            <a:off x="9083202" y="4664929"/>
            <a:ext cx="374844" cy="404652"/>
          </a:xfrm>
          <a:prstGeom prst="triangl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5" name="矩形 64"/>
          <p:cNvSpPr/>
          <p:nvPr/>
        </p:nvSpPr>
        <p:spPr>
          <a:xfrm>
            <a:off x="8023370" y="4559139"/>
            <a:ext cx="643329" cy="1260475"/>
          </a:xfrm>
          <a:prstGeom prst="rect">
            <a:avLst/>
          </a:prstGeom>
        </p:spPr>
        <p:txBody>
          <a:bodyPr wrap="square">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rPr>
              <a:t>失败成本</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66" name="矩形 65"/>
          <p:cNvSpPr/>
          <p:nvPr/>
        </p:nvSpPr>
        <p:spPr>
          <a:xfrm>
            <a:off x="7185609" y="4504449"/>
            <a:ext cx="701717" cy="675640"/>
          </a:xfrm>
          <a:prstGeom prst="rect">
            <a:avLst/>
          </a:prstGeom>
        </p:spPr>
        <p:txBody>
          <a:bodyPr wrap="square">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rPr>
              <a:t>鉴定成本</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67" name="矩形 66"/>
          <p:cNvSpPr/>
          <p:nvPr/>
        </p:nvSpPr>
        <p:spPr>
          <a:xfrm>
            <a:off x="6386405" y="4453863"/>
            <a:ext cx="668088" cy="675640"/>
          </a:xfrm>
          <a:prstGeom prst="rect">
            <a:avLst/>
          </a:prstGeom>
        </p:spPr>
        <p:txBody>
          <a:bodyPr wrap="square">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rPr>
              <a:t>预防成本</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68" name="矩形 67"/>
          <p:cNvSpPr/>
          <p:nvPr/>
        </p:nvSpPr>
        <p:spPr>
          <a:xfrm>
            <a:off x="10474161" y="4867255"/>
            <a:ext cx="983330" cy="292100"/>
          </a:xfrm>
          <a:prstGeom prst="rect">
            <a:avLst/>
          </a:prstGeom>
        </p:spPr>
        <p:txBody>
          <a:bodyPr wrap="square" lIns="0" tIns="0" rIns="0" bIns="0">
            <a:spAutoFit/>
          </a:bodyPr>
          <a:lstStyle/>
          <a:p>
            <a:pPr algn="ctr"/>
            <a:r>
              <a:rPr lang="zh-CN" altLang="en-US" b="1" dirty="0">
                <a:solidFill>
                  <a:schemeClr val="tx1"/>
                </a:solidFill>
                <a:latin typeface="微软雅黑" panose="020B0503020204020204" pitchFamily="34" charset="-122"/>
                <a:ea typeface="微软雅黑" panose="020B0503020204020204" pitchFamily="34" charset="-122"/>
              </a:rPr>
              <a:t>产品质量</a:t>
            </a:r>
            <a:endParaRPr lang="zh-CN" altLang="en-US" b="1" dirty="0">
              <a:solidFill>
                <a:schemeClr val="tx1"/>
              </a:solidFill>
              <a:latin typeface="微软雅黑" panose="020B0503020204020204" pitchFamily="34" charset="-122"/>
              <a:ea typeface="微软雅黑" panose="020B0503020204020204" pitchFamily="34" charset="-122"/>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1.0 </a:t>
            </a:r>
            <a:r>
              <a:rPr lang="zh-CN" altLang="en-US" sz="3200" b="1" dirty="0">
                <a:solidFill>
                  <a:prstClr val="white"/>
                </a:solidFill>
                <a:latin typeface="微软雅黑" panose="020B0503020204020204" pitchFamily="34" charset="-122"/>
                <a:ea typeface="微软雅黑" panose="020B0503020204020204" pitchFamily="34" charset="-122"/>
              </a:rPr>
              <a:t>业界对</a:t>
            </a:r>
            <a:r>
              <a:rPr lang="en-US" altLang="zh-CN" sz="3200" b="1" dirty="0">
                <a:solidFill>
                  <a:prstClr val="white"/>
                </a:solidFill>
                <a:latin typeface="微软雅黑" panose="020B0503020204020204" pitchFamily="34" charset="-122"/>
                <a:ea typeface="微软雅黑" panose="020B0503020204020204" pitchFamily="34" charset="-122"/>
              </a:rPr>
              <a:t>IPD</a:t>
            </a:r>
            <a:r>
              <a:rPr lang="zh-CN" altLang="en-US" sz="3200" b="1" dirty="0">
                <a:solidFill>
                  <a:prstClr val="white"/>
                </a:solidFill>
                <a:latin typeface="微软雅黑" panose="020B0503020204020204" pitchFamily="34" charset="-122"/>
                <a:ea typeface="微软雅黑" panose="020B0503020204020204" pitchFamily="34" charset="-122"/>
              </a:rPr>
              <a:t>的解读</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a:xfrm>
            <a:off x="8737600" y="6356351"/>
            <a:ext cx="2844800" cy="365125"/>
          </a:xfrm>
          <a:prstGeom prst="rect">
            <a:avLst/>
          </a:prstGeom>
        </p:spPr>
        <p:txBody>
          <a:bodyPr/>
          <a:lstStyle/>
          <a:p>
            <a:fld id="{3035ED93-17FC-4FE4-A1D1-0058140FE02A}" type="slidenum">
              <a:rPr lang="zh-CN" altLang="en-US" smtClean="0">
                <a:solidFill>
                  <a:prstClr val="black">
                    <a:tint val="75000"/>
                  </a:prstClr>
                </a:solidFill>
                <a:latin typeface="微软雅黑" panose="020B0503020204020204" pitchFamily="34" charset="-122"/>
                <a:ea typeface="微软雅黑" panose="020B0503020204020204" pitchFamily="34" charset="-122"/>
              </a:rPr>
            </a:fld>
            <a:endParaRPr lang="zh-CN" altLang="en-US" dirty="0">
              <a:solidFill>
                <a:prstClr val="black">
                  <a:tint val="75000"/>
                </a:prstClr>
              </a:solidFill>
              <a:latin typeface="微软雅黑" panose="020B0503020204020204" pitchFamily="34" charset="-122"/>
              <a:ea typeface="微软雅黑" panose="020B0503020204020204" pitchFamily="34" charset="-122"/>
            </a:endParaRPr>
          </a:p>
        </p:txBody>
      </p:sp>
      <p:sp>
        <p:nvSpPr>
          <p:cNvPr id="10" name="Rectangle 3"/>
          <p:cNvSpPr>
            <a:spLocks noChangeArrowheads="1"/>
          </p:cNvSpPr>
          <p:nvPr/>
        </p:nvSpPr>
        <p:spPr bwMode="auto">
          <a:xfrm>
            <a:off x="78775" y="1016317"/>
            <a:ext cx="12016244" cy="1846659"/>
          </a:xfrm>
          <a:prstGeom prst="rect">
            <a:avLst/>
          </a:prstGeom>
          <a:solidFill>
            <a:schemeClr val="bg1">
              <a:lumMod val="95000"/>
            </a:schemeClr>
          </a:solidFill>
          <a:ln w="9525">
            <a:noFill/>
            <a:miter lim="800000"/>
          </a:ln>
        </p:spPr>
        <p:txBody>
          <a:bodyPr wrap="square">
            <a:spAutoFit/>
          </a:bodyPr>
          <a:lstStyle/>
          <a:p>
            <a:pPr fontAlgn="base">
              <a:lnSpc>
                <a:spcPct val="120000"/>
              </a:lnSpc>
              <a:spcBef>
                <a:spcPct val="30000"/>
              </a:spcBef>
              <a:spcAft>
                <a:spcPct val="0"/>
              </a:spcAft>
            </a:pPr>
            <a:r>
              <a:rPr lang="en-US" altLang="zh-CN" sz="2000" b="1" dirty="0">
                <a:solidFill>
                  <a:srgbClr val="000000"/>
                </a:solidFill>
                <a:latin typeface="微软雅黑" panose="020B0503020204020204" pitchFamily="34" charset="-122"/>
                <a:ea typeface="微软雅黑" panose="020B0503020204020204" pitchFamily="34" charset="-122"/>
              </a:rPr>
              <a:t>IPD——Integrated Product Development  </a:t>
            </a:r>
            <a:r>
              <a:rPr lang="zh-CN" altLang="en-US" sz="2000" b="1" dirty="0">
                <a:solidFill>
                  <a:srgbClr val="000000"/>
                </a:solidFill>
                <a:latin typeface="微软雅黑" panose="020B0503020204020204" pitchFamily="34" charset="-122"/>
                <a:ea typeface="微软雅黑" panose="020B0503020204020204" pitchFamily="34" charset="-122"/>
              </a:rPr>
              <a:t>   集成产品开发</a:t>
            </a:r>
            <a:endParaRPr lang="zh-CN" altLang="en-US" sz="2000" b="1" dirty="0">
              <a:solidFill>
                <a:srgbClr val="000000"/>
              </a:solidFill>
              <a:latin typeface="微软雅黑" panose="020B0503020204020204" pitchFamily="34" charset="-122"/>
              <a:ea typeface="微软雅黑" panose="020B0503020204020204" pitchFamily="34" charset="-122"/>
            </a:endParaRPr>
          </a:p>
          <a:p>
            <a:pPr fontAlgn="base">
              <a:lnSpc>
                <a:spcPct val="120000"/>
              </a:lnSpc>
              <a:spcBef>
                <a:spcPct val="30000"/>
              </a:spcBef>
              <a:spcAft>
                <a:spcPct val="0"/>
              </a:spcAft>
            </a:pPr>
            <a:r>
              <a:rPr lang="zh-CN" altLang="en-US" sz="2000" b="1" dirty="0">
                <a:solidFill>
                  <a:srgbClr val="000000"/>
                </a:solidFill>
                <a:latin typeface="微软雅黑" panose="020B0503020204020204" pitchFamily="34" charset="-122"/>
                <a:ea typeface="微软雅黑" panose="020B0503020204020204" pitchFamily="34" charset="-122"/>
              </a:rPr>
              <a:t>   是一套先进的、成熟的</a:t>
            </a:r>
            <a:r>
              <a:rPr lang="zh-CN" altLang="en-US" sz="2000" b="1" dirty="0">
                <a:solidFill>
                  <a:srgbClr val="FF0000"/>
                </a:solidFill>
                <a:latin typeface="微软雅黑" panose="020B0503020204020204" pitchFamily="34" charset="-122"/>
                <a:ea typeface="微软雅黑" panose="020B0503020204020204" pitchFamily="34" charset="-122"/>
              </a:rPr>
              <a:t>研发管理思想、模式和方法</a:t>
            </a:r>
            <a:endParaRPr lang="en-US" altLang="zh-CN" sz="2000" b="1" dirty="0">
              <a:solidFill>
                <a:srgbClr val="000000"/>
              </a:solidFill>
              <a:latin typeface="微软雅黑" panose="020B0503020204020204" pitchFamily="34" charset="-122"/>
              <a:ea typeface="微软雅黑" panose="020B0503020204020204" pitchFamily="34" charset="-122"/>
            </a:endParaRPr>
          </a:p>
          <a:p>
            <a:pPr fontAlgn="base">
              <a:lnSpc>
                <a:spcPct val="120000"/>
              </a:lnSpc>
              <a:spcBef>
                <a:spcPct val="30000"/>
              </a:spcBef>
              <a:spcAft>
                <a:spcPct val="0"/>
              </a:spcAft>
            </a:pPr>
            <a:r>
              <a:rPr lang="en-US" altLang="zh-CN" sz="2000" b="1" dirty="0">
                <a:solidFill>
                  <a:srgbClr val="000000"/>
                </a:solidFill>
                <a:latin typeface="微软雅黑" panose="020B0503020204020204" pitchFamily="34" charset="-122"/>
                <a:ea typeface="微软雅黑" panose="020B0503020204020204" pitchFamily="34" charset="-122"/>
              </a:rPr>
              <a:t>   </a:t>
            </a:r>
            <a:r>
              <a:rPr lang="zh-CN" altLang="en-US" sz="2000" b="1" dirty="0">
                <a:solidFill>
                  <a:srgbClr val="000000"/>
                </a:solidFill>
                <a:latin typeface="微软雅黑" panose="020B0503020204020204" pitchFamily="34" charset="-122"/>
                <a:ea typeface="微软雅黑" panose="020B0503020204020204" pitchFamily="34" charset="-122"/>
              </a:rPr>
              <a:t>是一种</a:t>
            </a:r>
            <a:r>
              <a:rPr lang="zh-CN" altLang="en-US" sz="2000" b="1" dirty="0">
                <a:solidFill>
                  <a:srgbClr val="FF0000"/>
                </a:solidFill>
                <a:latin typeface="微软雅黑" panose="020B0503020204020204" pitchFamily="34" charset="-122"/>
                <a:ea typeface="微软雅黑" panose="020B0503020204020204" pitchFamily="34" charset="-122"/>
              </a:rPr>
              <a:t>面向客户</a:t>
            </a:r>
            <a:r>
              <a:rPr lang="zh-CN" altLang="en-US" sz="2000" b="1" dirty="0">
                <a:solidFill>
                  <a:srgbClr val="000000"/>
                </a:solidFill>
                <a:latin typeface="微软雅黑" panose="020B0503020204020204" pitchFamily="34" charset="-122"/>
                <a:ea typeface="微软雅黑" panose="020B0503020204020204" pitchFamily="34" charset="-122"/>
              </a:rPr>
              <a:t>需求，将</a:t>
            </a:r>
            <a:r>
              <a:rPr lang="zh-CN" altLang="en-US" sz="2000" b="1" dirty="0">
                <a:solidFill>
                  <a:srgbClr val="FF0000"/>
                </a:solidFill>
                <a:latin typeface="微软雅黑" panose="020B0503020204020204" pitchFamily="34" charset="-122"/>
                <a:ea typeface="微软雅黑" panose="020B0503020204020204" pitchFamily="34" charset="-122"/>
              </a:rPr>
              <a:t>贯穿产品生命周期</a:t>
            </a:r>
            <a:r>
              <a:rPr lang="zh-CN" altLang="en-US" sz="2000" b="1" dirty="0">
                <a:solidFill>
                  <a:srgbClr val="000000"/>
                </a:solidFill>
                <a:latin typeface="微软雅黑" panose="020B0503020204020204" pitchFamily="34" charset="-122"/>
                <a:ea typeface="微软雅黑" panose="020B0503020204020204" pitchFamily="34" charset="-122"/>
              </a:rPr>
              <a:t>的活动进行</a:t>
            </a:r>
            <a:r>
              <a:rPr lang="zh-CN" altLang="en-US" sz="2000" b="1" dirty="0">
                <a:solidFill>
                  <a:srgbClr val="FF0000"/>
                </a:solidFill>
                <a:latin typeface="微软雅黑" panose="020B0503020204020204" pitchFamily="34" charset="-122"/>
                <a:ea typeface="微软雅黑" panose="020B0503020204020204" pitchFamily="34" charset="-122"/>
              </a:rPr>
              <a:t>及时协同</a:t>
            </a:r>
            <a:r>
              <a:rPr lang="zh-CN" altLang="en-US" sz="2000" b="1" dirty="0">
                <a:solidFill>
                  <a:srgbClr val="000000"/>
                </a:solidFill>
                <a:latin typeface="微软雅黑" panose="020B0503020204020204" pitchFamily="34" charset="-122"/>
                <a:ea typeface="微软雅黑" panose="020B0503020204020204" pitchFamily="34" charset="-122"/>
              </a:rPr>
              <a:t>的产品开发</a:t>
            </a:r>
            <a:r>
              <a:rPr lang="zh-CN" altLang="en-US" sz="2000" b="1" dirty="0">
                <a:solidFill>
                  <a:srgbClr val="FF0000"/>
                </a:solidFill>
                <a:latin typeface="微软雅黑" panose="020B0503020204020204" pitchFamily="34" charset="-122"/>
                <a:ea typeface="微软雅黑" panose="020B0503020204020204" pitchFamily="34" charset="-122"/>
              </a:rPr>
              <a:t>系统</a:t>
            </a:r>
            <a:r>
              <a:rPr lang="zh-CN" altLang="en-US" sz="2000" b="1" dirty="0">
                <a:solidFill>
                  <a:srgbClr val="000000"/>
                </a:solidFill>
                <a:latin typeface="微软雅黑" panose="020B0503020204020204" pitchFamily="34" charset="-122"/>
                <a:ea typeface="微软雅黑" panose="020B0503020204020204" pitchFamily="34" charset="-122"/>
              </a:rPr>
              <a:t>方法</a:t>
            </a:r>
            <a:endParaRPr lang="en-US" altLang="zh-CN" sz="2000" b="1" dirty="0">
              <a:solidFill>
                <a:srgbClr val="000000"/>
              </a:solidFill>
              <a:latin typeface="微软雅黑" panose="020B0503020204020204" pitchFamily="34" charset="-122"/>
              <a:ea typeface="微软雅黑" panose="020B0503020204020204" pitchFamily="34" charset="-122"/>
            </a:endParaRPr>
          </a:p>
          <a:p>
            <a:pPr algn="r">
              <a:lnSpc>
                <a:spcPct val="120000"/>
              </a:lnSpc>
              <a:spcBef>
                <a:spcPct val="30000"/>
              </a:spcBef>
            </a:pPr>
            <a:r>
              <a:rPr lang="en-US" altLang="zh-CN" sz="2000" b="1" dirty="0">
                <a:solidFill>
                  <a:srgbClr val="000000"/>
                </a:solidFill>
                <a:latin typeface="微软雅黑" panose="020B0503020204020204" pitchFamily="34" charset="-122"/>
                <a:ea typeface="微软雅黑" panose="020B0503020204020204" pitchFamily="34" charset="-122"/>
              </a:rPr>
              <a:t>——SEI</a:t>
            </a:r>
            <a:r>
              <a:rPr kumimoji="1" lang="zh-CN" altLang="en-US" sz="2000" b="1" dirty="0">
                <a:solidFill>
                  <a:srgbClr val="000000"/>
                </a:solidFill>
                <a:latin typeface="微软雅黑" panose="020B0503020204020204" pitchFamily="34" charset="-122"/>
                <a:ea typeface="微软雅黑" panose="020B0503020204020204" pitchFamily="34" charset="-122"/>
              </a:rPr>
              <a:t>软件工程研究院</a:t>
            </a:r>
            <a:endParaRPr lang="zh-CN" altLang="en-US" sz="2000" b="1" dirty="0">
              <a:solidFill>
                <a:srgbClr val="000000"/>
              </a:solidFill>
              <a:latin typeface="微软雅黑" panose="020B0503020204020204" pitchFamily="34" charset="-122"/>
              <a:ea typeface="微软雅黑" panose="020B0503020204020204" pitchFamily="34" charset="-122"/>
            </a:endParaRPr>
          </a:p>
        </p:txBody>
      </p:sp>
      <p:sp>
        <p:nvSpPr>
          <p:cNvPr id="11" name="Rectangle 2"/>
          <p:cNvSpPr>
            <a:spLocks noChangeArrowheads="1"/>
          </p:cNvSpPr>
          <p:nvPr/>
        </p:nvSpPr>
        <p:spPr bwMode="auto">
          <a:xfrm>
            <a:off x="78774" y="2876942"/>
            <a:ext cx="12016244" cy="1892826"/>
          </a:xfrm>
          <a:prstGeom prst="rect">
            <a:avLst/>
          </a:prstGeom>
          <a:solidFill>
            <a:schemeClr val="accent1">
              <a:lumMod val="20000"/>
              <a:lumOff val="80000"/>
            </a:schemeClr>
          </a:solidFill>
          <a:ln w="9525">
            <a:noFill/>
            <a:miter lim="800000"/>
          </a:ln>
        </p:spPr>
        <p:txBody>
          <a:bodyPr wrap="square" tIns="0" bIns="0">
            <a:spAutoFit/>
          </a:bodyPr>
          <a:lstStyle/>
          <a:p>
            <a:pPr fontAlgn="base">
              <a:lnSpc>
                <a:spcPct val="150000"/>
              </a:lnSpc>
              <a:spcBef>
                <a:spcPct val="50000"/>
              </a:spcBef>
              <a:spcAft>
                <a:spcPct val="0"/>
              </a:spcAft>
            </a:pPr>
            <a:r>
              <a:rPr lang="en-US" altLang="zh-CN" sz="2000" b="1" dirty="0">
                <a:solidFill>
                  <a:srgbClr val="000000"/>
                </a:solidFill>
                <a:latin typeface="微软雅黑" panose="020B0503020204020204" pitchFamily="34" charset="-122"/>
                <a:ea typeface="微软雅黑" panose="020B0503020204020204" pitchFamily="34" charset="-122"/>
              </a:rPr>
              <a:t>   </a:t>
            </a:r>
            <a:r>
              <a:rPr lang="en-US" altLang="zh-CN"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IPD</a:t>
            </a:r>
            <a:r>
              <a:rPr lang="zh-CN" altLang="en-US" sz="2000" dirty="0">
                <a:solidFill>
                  <a:srgbClr val="FF0000"/>
                </a:solidFill>
                <a:latin typeface="微软雅黑" panose="020B0503020204020204" pitchFamily="34" charset="-122"/>
                <a:ea typeface="微软雅黑" panose="020B0503020204020204" pitchFamily="34" charset="-122"/>
              </a:rPr>
              <a:t>是关键</a:t>
            </a:r>
            <a:r>
              <a:rPr lang="zh-CN" altLang="en-US" sz="2000" dirty="0">
                <a:solidFill>
                  <a:srgbClr val="000000"/>
                </a:solidFill>
                <a:latin typeface="微软雅黑" panose="020B0503020204020204" pitchFamily="34" charset="-122"/>
                <a:ea typeface="微软雅黑" panose="020B0503020204020204" pitchFamily="34" charset="-122"/>
              </a:rPr>
              <a:t>！我们必须更加规范地开发产品；在开始便考虑市场情报和客户需求；在开始阶段就确定所需资源；根据里程碑管理；只在里程碑变更需求和项目方向，因此我们不会不断地修补项目。整个</a:t>
            </a:r>
            <a:r>
              <a:rPr lang="en-US" altLang="zh-CN" sz="2000" dirty="0">
                <a:solidFill>
                  <a:srgbClr val="000000"/>
                </a:solidFill>
                <a:latin typeface="微软雅黑" panose="020B0503020204020204" pitchFamily="34" charset="-122"/>
                <a:ea typeface="微软雅黑" panose="020B0503020204020204" pitchFamily="34" charset="-122"/>
              </a:rPr>
              <a:t>IPD</a:t>
            </a:r>
            <a:r>
              <a:rPr lang="zh-CN" altLang="en-US" sz="2000" dirty="0">
                <a:solidFill>
                  <a:srgbClr val="000000"/>
                </a:solidFill>
                <a:latin typeface="微软雅黑" panose="020B0503020204020204" pitchFamily="34" charset="-122"/>
                <a:ea typeface="微软雅黑" panose="020B0503020204020204" pitchFamily="34" charset="-122"/>
              </a:rPr>
              <a:t>重整至关重要，如果你不知道它是什么，你就真正地需要回去学习。我的意思是说，这个公司的</a:t>
            </a:r>
            <a:r>
              <a:rPr lang="zh-CN" altLang="en-US" sz="2000" dirty="0">
                <a:solidFill>
                  <a:srgbClr val="FF0000"/>
                </a:solidFill>
                <a:latin typeface="微软雅黑" panose="020B0503020204020204" pitchFamily="34" charset="-122"/>
                <a:ea typeface="微软雅黑" panose="020B0503020204020204" pitchFamily="34" charset="-122"/>
              </a:rPr>
              <a:t>每个人</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都需要熟悉</a:t>
            </a:r>
            <a:r>
              <a:rPr lang="en-US" altLang="zh-CN" sz="2000" dirty="0">
                <a:solidFill>
                  <a:srgbClr val="FF0000"/>
                </a:solidFill>
                <a:latin typeface="微软雅黑" panose="020B0503020204020204" pitchFamily="34" charset="-122"/>
                <a:ea typeface="微软雅黑" panose="020B0503020204020204" pitchFamily="34" charset="-122"/>
              </a:rPr>
              <a:t>IPD</a:t>
            </a:r>
            <a:r>
              <a:rPr lang="zh-CN" altLang="en-US" sz="2000" dirty="0">
                <a:latin typeface="微软雅黑" panose="020B0503020204020204" pitchFamily="34" charset="-122"/>
                <a:ea typeface="微软雅黑" panose="020B0503020204020204" pitchFamily="34" charset="-122"/>
              </a:rPr>
              <a:t>。我们准备根据这个流程来经营公司。”</a:t>
            </a:r>
            <a:endParaRPr lang="zh-CN" altLang="en-US" sz="2000" dirty="0">
              <a:latin typeface="微软雅黑" panose="020B0503020204020204" pitchFamily="34" charset="-122"/>
              <a:ea typeface="微软雅黑" panose="020B0503020204020204" pitchFamily="34" charset="-122"/>
            </a:endParaRPr>
          </a:p>
        </p:txBody>
      </p:sp>
      <p:sp>
        <p:nvSpPr>
          <p:cNvPr id="12" name="Rectangle 4"/>
          <p:cNvSpPr>
            <a:spLocks noChangeArrowheads="1"/>
          </p:cNvSpPr>
          <p:nvPr/>
        </p:nvSpPr>
        <p:spPr bwMode="auto">
          <a:xfrm>
            <a:off x="7057842" y="4353223"/>
            <a:ext cx="4958402" cy="407291"/>
          </a:xfrm>
          <a:prstGeom prst="rect">
            <a:avLst/>
          </a:prstGeom>
          <a:noFill/>
          <a:ln w="9525">
            <a:noFill/>
            <a:miter lim="800000"/>
          </a:ln>
        </p:spPr>
        <p:txBody>
          <a:bodyPr wrap="square">
            <a:spAutoFit/>
          </a:bodyPr>
          <a:lstStyle/>
          <a:p>
            <a:pPr algn="r">
              <a:lnSpc>
                <a:spcPct val="110000"/>
              </a:lnSpc>
              <a:spcBef>
                <a:spcPct val="50000"/>
              </a:spcBef>
            </a:pPr>
            <a:r>
              <a:rPr lang="zh-CN" altLang="en-US" sz="2000" dirty="0">
                <a:solidFill>
                  <a:srgbClr val="FF0000"/>
                </a:solidFill>
                <a:latin typeface="微软雅黑" panose="020B0503020204020204" pitchFamily="34" charset="-122"/>
                <a:ea typeface="微软雅黑" panose="020B0503020204020204" pitchFamily="34" charset="-122"/>
              </a:rPr>
              <a:t>郭士纳 </a:t>
            </a:r>
            <a:r>
              <a:rPr lang="en-US" altLang="zh-CN" sz="2000" dirty="0">
                <a:solidFill>
                  <a:srgbClr val="FF0000"/>
                </a:solidFill>
                <a:latin typeface="微软雅黑" panose="020B0503020204020204" pitchFamily="34" charset="-122"/>
                <a:ea typeface="微软雅黑" panose="020B0503020204020204" pitchFamily="34" charset="-122"/>
              </a:rPr>
              <a:t>1996</a:t>
            </a:r>
            <a:r>
              <a:rPr lang="zh-CN" altLang="en-US" sz="2000" dirty="0">
                <a:solidFill>
                  <a:srgbClr val="FF0000"/>
                </a:solidFill>
                <a:latin typeface="微软雅黑" panose="020B0503020204020204" pitchFamily="34" charset="-122"/>
                <a:ea typeface="微软雅黑" panose="020B0503020204020204" pitchFamily="34" charset="-122"/>
              </a:rPr>
              <a:t>年</a:t>
            </a:r>
            <a:r>
              <a:rPr lang="en-US" altLang="zh-CN" sz="2000" dirty="0">
                <a:solidFill>
                  <a:srgbClr val="FF0000"/>
                </a:solidFill>
                <a:latin typeface="微软雅黑" panose="020B0503020204020204" pitchFamily="34" charset="-122"/>
                <a:ea typeface="微软雅黑" panose="020B0503020204020204" pitchFamily="34" charset="-122"/>
              </a:rPr>
              <a:t>7</a:t>
            </a:r>
            <a:r>
              <a:rPr lang="zh-CN" altLang="en-US" sz="2000" dirty="0">
                <a:solidFill>
                  <a:srgbClr val="FF0000"/>
                </a:solidFill>
                <a:latin typeface="微软雅黑" panose="020B0503020204020204" pitchFamily="34" charset="-122"/>
                <a:ea typeface="微软雅黑" panose="020B0503020204020204" pitchFamily="34" charset="-122"/>
              </a:rPr>
              <a:t>月</a:t>
            </a:r>
            <a:r>
              <a:rPr lang="en-US" altLang="zh-CN" sz="2000" dirty="0">
                <a:solidFill>
                  <a:srgbClr val="FF0000"/>
                </a:solidFill>
                <a:latin typeface="微软雅黑" panose="020B0503020204020204" pitchFamily="34" charset="-122"/>
                <a:ea typeface="微软雅黑" panose="020B0503020204020204" pitchFamily="34" charset="-122"/>
              </a:rPr>
              <a:t>12</a:t>
            </a:r>
            <a:r>
              <a:rPr lang="zh-CN" altLang="en-US" sz="2000" dirty="0">
                <a:solidFill>
                  <a:srgbClr val="FF0000"/>
                </a:solidFill>
                <a:latin typeface="微软雅黑" panose="020B0503020204020204" pitchFamily="34" charset="-122"/>
                <a:ea typeface="微软雅黑" panose="020B0503020204020204" pitchFamily="34" charset="-122"/>
              </a:rPr>
              <a:t>日</a:t>
            </a:r>
            <a:endParaRPr lang="zh-CN" altLang="en-US" sz="2000" dirty="0">
              <a:solidFill>
                <a:srgbClr val="FF0000"/>
              </a:solidFill>
              <a:latin typeface="微软雅黑" panose="020B0503020204020204" pitchFamily="34" charset="-122"/>
              <a:ea typeface="微软雅黑" panose="020B0503020204020204" pitchFamily="34" charset="-122"/>
            </a:endParaRPr>
          </a:p>
        </p:txBody>
      </p:sp>
      <p:sp>
        <p:nvSpPr>
          <p:cNvPr id="13" name="Rectangle 2"/>
          <p:cNvSpPr>
            <a:spLocks noChangeArrowheads="1"/>
          </p:cNvSpPr>
          <p:nvPr/>
        </p:nvSpPr>
        <p:spPr bwMode="auto">
          <a:xfrm>
            <a:off x="78774" y="4871354"/>
            <a:ext cx="12016244" cy="1692771"/>
          </a:xfrm>
          <a:prstGeom prst="rect">
            <a:avLst/>
          </a:prstGeom>
          <a:solidFill>
            <a:schemeClr val="accent4">
              <a:lumMod val="20000"/>
              <a:lumOff val="80000"/>
            </a:schemeClr>
          </a:solidFill>
          <a:ln w="9525">
            <a:noFill/>
            <a:miter lim="800000"/>
          </a:ln>
        </p:spPr>
        <p:txBody>
          <a:bodyPr wrap="square" tIns="0" bIns="0">
            <a:spAutoFit/>
          </a:bodyPr>
          <a:lstStyle/>
          <a:p>
            <a:pPr>
              <a:lnSpc>
                <a:spcPct val="150000"/>
              </a:lnSpc>
              <a:spcBef>
                <a:spcPct val="50000"/>
              </a:spcBef>
            </a:pPr>
            <a:r>
              <a:rPr lang="en-US" altLang="zh-CN" sz="2000" dirty="0">
                <a:solidFill>
                  <a:srgbClr val="000000"/>
                </a:solidFill>
                <a:latin typeface="微软雅黑" panose="020B0503020204020204" pitchFamily="34" charset="-122"/>
                <a:ea typeface="微软雅黑" panose="020B0503020204020204" pitchFamily="34" charset="-122"/>
              </a:rPr>
              <a:t>“IPD</a:t>
            </a:r>
            <a:r>
              <a:rPr lang="zh-CN" altLang="en-US" sz="2000" dirty="0">
                <a:solidFill>
                  <a:srgbClr val="000000"/>
                </a:solidFill>
                <a:latin typeface="微软雅黑" panose="020B0503020204020204" pitchFamily="34" charset="-122"/>
                <a:ea typeface="微软雅黑" panose="020B0503020204020204" pitchFamily="34" charset="-122"/>
              </a:rPr>
              <a:t>要培训、培训、再培训，让考试不合格者下岗”</a:t>
            </a:r>
            <a:endParaRPr lang="zh-CN" altLang="en-US" sz="2000" dirty="0">
              <a:solidFill>
                <a:srgbClr val="000000"/>
              </a:solidFill>
              <a:latin typeface="微软雅黑" panose="020B0503020204020204" pitchFamily="34" charset="-122"/>
              <a:ea typeface="微软雅黑" panose="020B0503020204020204" pitchFamily="34" charset="-122"/>
            </a:endParaRPr>
          </a:p>
          <a:p>
            <a:pPr>
              <a:lnSpc>
                <a:spcPct val="150000"/>
              </a:lnSpc>
              <a:spcBef>
                <a:spcPct val="50000"/>
              </a:spcBef>
            </a:pPr>
            <a:r>
              <a:rPr lang="zh-CN" altLang="en-US" sz="2000" dirty="0">
                <a:solidFill>
                  <a:srgbClr val="000000"/>
                </a:solidFill>
                <a:latin typeface="微软雅黑" panose="020B0503020204020204" pitchFamily="34" charset="-122"/>
                <a:ea typeface="微软雅黑" panose="020B0503020204020204" pitchFamily="34" charset="-122"/>
              </a:rPr>
              <a:t>“</a:t>
            </a:r>
            <a:r>
              <a:rPr lang="en-US" altLang="zh-CN" sz="2000" dirty="0">
                <a:solidFill>
                  <a:srgbClr val="FF0000"/>
                </a:solidFill>
                <a:latin typeface="微软雅黑" panose="020B0503020204020204" pitchFamily="34" charset="-122"/>
                <a:ea typeface="微软雅黑" panose="020B0503020204020204" pitchFamily="34" charset="-122"/>
              </a:rPr>
              <a:t>IPD</a:t>
            </a:r>
            <a:r>
              <a:rPr lang="zh-CN" altLang="en-US" sz="2000" dirty="0">
                <a:solidFill>
                  <a:srgbClr val="FF0000"/>
                </a:solidFill>
                <a:latin typeface="微软雅黑" panose="020B0503020204020204" pitchFamily="34" charset="-122"/>
                <a:ea typeface="微软雅黑" panose="020B0503020204020204" pitchFamily="34" charset="-122"/>
              </a:rPr>
              <a:t>关系到公司未来的生存与发展</a:t>
            </a:r>
            <a:r>
              <a:rPr lang="zh-CN" altLang="en-US" sz="2000" dirty="0">
                <a:solidFill>
                  <a:srgbClr val="000000"/>
                </a:solidFill>
                <a:latin typeface="微软雅黑" panose="020B0503020204020204" pitchFamily="34" charset="-122"/>
                <a:ea typeface="微软雅黑" panose="020B0503020204020204" pitchFamily="34" charset="-122"/>
              </a:rPr>
              <a:t>！各级组织、各级部门都要充分认识到它的重要性。”</a:t>
            </a:r>
            <a:endParaRPr lang="en-US" altLang="zh-CN" sz="2000" dirty="0">
              <a:solidFill>
                <a:srgbClr val="000000"/>
              </a:solidFill>
              <a:latin typeface="微软雅黑" panose="020B0503020204020204" pitchFamily="34" charset="-122"/>
              <a:ea typeface="微软雅黑" panose="020B0503020204020204" pitchFamily="34" charset="-122"/>
            </a:endParaRPr>
          </a:p>
          <a:p>
            <a:pPr algn="r">
              <a:lnSpc>
                <a:spcPct val="150000"/>
              </a:lnSpc>
              <a:spcBef>
                <a:spcPct val="50000"/>
              </a:spcBef>
            </a:pPr>
            <a:r>
              <a:rPr lang="zh-CN" altLang="en-US" sz="2000" b="1" dirty="0">
                <a:solidFill>
                  <a:srgbClr val="FF0000"/>
                </a:solidFill>
              </a:rPr>
              <a:t>华为公司总裁 任正非</a:t>
            </a:r>
            <a:endParaRPr lang="zh-CN" altLang="en-US" sz="2000" b="1" dirty="0">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8997" y="230002"/>
            <a:ext cx="12220997" cy="702721"/>
            <a:chOff x="-21748" y="267494"/>
            <a:chExt cx="8694788" cy="527041"/>
          </a:xfrm>
        </p:grpSpPr>
        <p:sp>
          <p:nvSpPr>
            <p:cNvPr id="6" name="矩形 9"/>
            <p:cNvSpPr/>
            <p:nvPr/>
          </p:nvSpPr>
          <p:spPr>
            <a:xfrm>
              <a:off x="357640" y="267494"/>
              <a:ext cx="8315400" cy="527040"/>
            </a:xfrm>
            <a:custGeom>
              <a:avLst/>
              <a:gdLst/>
              <a:ahLst/>
              <a:cxnLst/>
              <a:rect l="l" t="t" r="r" b="b"/>
              <a:pathLst>
                <a:path w="144016" h="869444">
                  <a:moveTo>
                    <a:pt x="0" y="0"/>
                  </a:moveTo>
                  <a:lnTo>
                    <a:pt x="144016" y="0"/>
                  </a:lnTo>
                  <a:lnTo>
                    <a:pt x="144016" y="869444"/>
                  </a:lnTo>
                  <a:lnTo>
                    <a:pt x="0" y="869444"/>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b="1">
                <a:solidFill>
                  <a:prstClr val="white"/>
                </a:solidFill>
                <a:latin typeface="微软雅黑" panose="020B0503020204020204" pitchFamily="34" charset="-122"/>
                <a:ea typeface="微软雅黑" panose="020B0503020204020204" pitchFamily="34" charset="-122"/>
              </a:endParaRPr>
            </a:p>
          </p:txBody>
        </p:sp>
        <p:sp>
          <p:nvSpPr>
            <p:cNvPr id="7" name="矩形 4"/>
            <p:cNvSpPr/>
            <p:nvPr/>
          </p:nvSpPr>
          <p:spPr>
            <a:xfrm>
              <a:off x="-21748" y="267495"/>
              <a:ext cx="153350" cy="52704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eaLnBrk="1" fontAlgn="auto" hangingPunct="1">
                <a:spcBef>
                  <a:spcPts val="0"/>
                </a:spcBef>
                <a:spcAft>
                  <a:spcPts val="0"/>
                </a:spcAft>
              </a:pPr>
              <a:endParaRPr lang="zh-CN" altLang="en-US" sz="2400">
                <a:solidFill>
                  <a:prstClr val="white"/>
                </a:solidFill>
                <a:latin typeface="微软雅黑" panose="020B0503020204020204" pitchFamily="34" charset="-122"/>
                <a:ea typeface="微软雅黑" panose="020B0503020204020204" pitchFamily="34" charset="-122"/>
              </a:endParaRPr>
            </a:p>
          </p:txBody>
        </p:sp>
      </p:grpSp>
      <p:sp>
        <p:nvSpPr>
          <p:cNvPr id="8" name="矩形 12"/>
          <p:cNvSpPr>
            <a:spLocks noChangeArrowheads="1"/>
          </p:cNvSpPr>
          <p:nvPr/>
        </p:nvSpPr>
        <p:spPr bwMode="auto">
          <a:xfrm>
            <a:off x="565547" y="313597"/>
            <a:ext cx="9562900" cy="584775"/>
          </a:xfrm>
          <a:prstGeom prst="rect">
            <a:avLst/>
          </a:prstGeom>
          <a:noFill/>
          <a:ln w="9525">
            <a:noFill/>
            <a:miter lim="800000"/>
          </a:ln>
        </p:spPr>
        <p:txBody>
          <a:bodyPr wrap="square" lIns="91440" tIns="45720" rIns="91440" bIns="45720">
            <a:spAutoFit/>
          </a:bodyPr>
          <a:lstStyle/>
          <a:p>
            <a:pPr defTabSz="1219200" eaLnBrk="1" fontAlgn="auto" hangingPunct="1">
              <a:spcBef>
                <a:spcPts val="0"/>
              </a:spcBef>
              <a:spcAft>
                <a:spcPts val="0"/>
              </a:spcAft>
            </a:pPr>
            <a:r>
              <a:rPr lang="en-US" altLang="zh-CN" sz="3200" b="1" dirty="0">
                <a:solidFill>
                  <a:prstClr val="white"/>
                </a:solidFill>
                <a:latin typeface="微软雅黑" panose="020B0503020204020204" pitchFamily="34" charset="-122"/>
                <a:ea typeface="微软雅黑" panose="020B0503020204020204" pitchFamily="34" charset="-122"/>
              </a:rPr>
              <a:t>1.1 IPD</a:t>
            </a:r>
            <a:r>
              <a:rPr lang="zh-CN" altLang="en-US" sz="3200" b="1" dirty="0">
                <a:solidFill>
                  <a:prstClr val="white"/>
                </a:solidFill>
                <a:latin typeface="微软雅黑" panose="020B0503020204020204" pitchFamily="34" charset="-122"/>
                <a:ea typeface="微软雅黑" panose="020B0503020204020204" pitchFamily="34" charset="-122"/>
              </a:rPr>
              <a:t>在华为的发展</a:t>
            </a:r>
            <a:endParaRPr lang="zh-CN" altLang="en-US" sz="3200" b="1" dirty="0">
              <a:solidFill>
                <a:prstClr val="white"/>
              </a:solidFill>
              <a:latin typeface="微软雅黑" panose="020B0503020204020204" pitchFamily="34" charset="-122"/>
              <a:ea typeface="微软雅黑" panose="020B0503020204020204" pitchFamily="34" charset="-122"/>
            </a:endParaRPr>
          </a:p>
        </p:txBody>
      </p:sp>
      <p:grpSp>
        <p:nvGrpSpPr>
          <p:cNvPr id="14" name="组合 13"/>
          <p:cNvGrpSpPr/>
          <p:nvPr/>
        </p:nvGrpSpPr>
        <p:grpSpPr>
          <a:xfrm>
            <a:off x="1806378" y="1793176"/>
            <a:ext cx="10385622" cy="4237807"/>
            <a:chOff x="1283864" y="1186562"/>
            <a:chExt cx="10385622" cy="4237807"/>
          </a:xfrm>
        </p:grpSpPr>
        <p:grpSp>
          <p:nvGrpSpPr>
            <p:cNvPr id="15" name="组合 20"/>
            <p:cNvGrpSpPr/>
            <p:nvPr/>
          </p:nvGrpSpPr>
          <p:grpSpPr>
            <a:xfrm>
              <a:off x="1535384" y="1823969"/>
              <a:ext cx="8258611" cy="3528392"/>
              <a:chOff x="323528" y="1556792"/>
              <a:chExt cx="8280920" cy="3528392"/>
            </a:xfrm>
          </p:grpSpPr>
          <p:cxnSp>
            <p:nvCxnSpPr>
              <p:cNvPr id="40" name="肘形连接符 39"/>
              <p:cNvCxnSpPr/>
              <p:nvPr/>
            </p:nvCxnSpPr>
            <p:spPr>
              <a:xfrm flipV="1">
                <a:off x="323528" y="4581128"/>
                <a:ext cx="1872208" cy="504056"/>
              </a:xfrm>
              <a:prstGeom prst="bentConnector3">
                <a:avLst>
                  <a:gd name="adj1" fmla="val 50000"/>
                </a:avLst>
              </a:prstGeom>
              <a:ln w="57150" cmpd="dbl"/>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rot="5400000">
                <a:off x="1943708" y="4329100"/>
                <a:ext cx="504056" cy="0"/>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42" name="肘形连接符 41"/>
              <p:cNvCxnSpPr/>
              <p:nvPr/>
            </p:nvCxnSpPr>
            <p:spPr>
              <a:xfrm flipV="1">
                <a:off x="2195736" y="3573016"/>
                <a:ext cx="2160240" cy="504056"/>
              </a:xfrm>
              <a:prstGeom prst="bentConnector3">
                <a:avLst>
                  <a:gd name="adj1" fmla="val 50000"/>
                </a:avLst>
              </a:prstGeom>
              <a:ln w="57150" cmpd="dbl"/>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rot="5400000">
                <a:off x="4031940" y="3320988"/>
                <a:ext cx="504056" cy="0"/>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44" name="肘形连接符 43"/>
              <p:cNvCxnSpPr/>
              <p:nvPr/>
            </p:nvCxnSpPr>
            <p:spPr>
              <a:xfrm flipV="1">
                <a:off x="4283968" y="2564904"/>
                <a:ext cx="2160240" cy="504056"/>
              </a:xfrm>
              <a:prstGeom prst="bentConnector3">
                <a:avLst>
                  <a:gd name="adj1" fmla="val 50000"/>
                </a:avLst>
              </a:prstGeom>
              <a:ln w="57150" cmpd="dbl"/>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rot="5400000">
                <a:off x="6192180" y="2312876"/>
                <a:ext cx="504056" cy="0"/>
              </a:xfrm>
              <a:prstGeom prst="line">
                <a:avLst/>
              </a:prstGeom>
              <a:ln w="57150" cmpd="dbl"/>
            </p:spPr>
            <p:style>
              <a:lnRef idx="1">
                <a:schemeClr val="accent1"/>
              </a:lnRef>
              <a:fillRef idx="0">
                <a:schemeClr val="accent1"/>
              </a:fillRef>
              <a:effectRef idx="0">
                <a:schemeClr val="accent1"/>
              </a:effectRef>
              <a:fontRef idx="minor">
                <a:schemeClr val="tx1"/>
              </a:fontRef>
            </p:style>
          </p:cxnSp>
          <p:cxnSp>
            <p:nvCxnSpPr>
              <p:cNvPr id="46" name="肘形连接符 45"/>
              <p:cNvCxnSpPr/>
              <p:nvPr/>
            </p:nvCxnSpPr>
            <p:spPr>
              <a:xfrm flipV="1">
                <a:off x="6444208" y="1556792"/>
                <a:ext cx="2160240" cy="504056"/>
              </a:xfrm>
              <a:prstGeom prst="bentConnector3">
                <a:avLst>
                  <a:gd name="adj1" fmla="val 50000"/>
                </a:avLst>
              </a:prstGeom>
              <a:ln w="57150" cmpd="dbl"/>
            </p:spPr>
            <p:style>
              <a:lnRef idx="1">
                <a:schemeClr val="accent1"/>
              </a:lnRef>
              <a:fillRef idx="0">
                <a:schemeClr val="accent1"/>
              </a:fillRef>
              <a:effectRef idx="0">
                <a:schemeClr val="accent1"/>
              </a:effectRef>
              <a:fontRef idx="minor">
                <a:schemeClr val="tx1"/>
              </a:fontRef>
            </p:style>
          </p:cxnSp>
        </p:grpSp>
        <p:sp>
          <p:nvSpPr>
            <p:cNvPr id="16" name="TextBox 45"/>
            <p:cNvSpPr txBox="1"/>
            <p:nvPr/>
          </p:nvSpPr>
          <p:spPr>
            <a:xfrm>
              <a:off x="1283864" y="4704289"/>
              <a:ext cx="1187624"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14</a:t>
              </a:r>
              <a:r>
                <a:rPr lang="zh-CN" altLang="en-US" sz="1400" dirty="0">
                  <a:latin typeface="微软雅黑" panose="020B0503020204020204" pitchFamily="34" charset="-122"/>
                  <a:ea typeface="微软雅黑" panose="020B0503020204020204" pitchFamily="34" charset="-122"/>
                </a:rPr>
                <a:t>亿 </a:t>
              </a:r>
              <a:r>
                <a:rPr lang="en-US" altLang="zh-CN" sz="1400" dirty="0">
                  <a:latin typeface="微软雅黑" panose="020B0503020204020204" pitchFamily="34" charset="-122"/>
                  <a:ea typeface="微软雅黑" panose="020B0503020204020204" pitchFamily="34" charset="-122"/>
                </a:rPr>
                <a:t>800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17" name="TextBox 46"/>
            <p:cNvSpPr txBox="1"/>
            <p:nvPr/>
          </p:nvSpPr>
          <p:spPr>
            <a:xfrm>
              <a:off x="1283864" y="4992321"/>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1995</a:t>
              </a:r>
              <a:endParaRPr lang="zh-CN" altLang="en-US" sz="1400" dirty="0">
                <a:latin typeface="微软雅黑" panose="020B0503020204020204" pitchFamily="34" charset="-122"/>
                <a:ea typeface="微软雅黑" panose="020B0503020204020204" pitchFamily="34" charset="-122"/>
              </a:endParaRPr>
            </a:p>
          </p:txBody>
        </p:sp>
        <p:sp>
          <p:nvSpPr>
            <p:cNvPr id="18" name="TextBox 47"/>
            <p:cNvSpPr txBox="1"/>
            <p:nvPr/>
          </p:nvSpPr>
          <p:spPr>
            <a:xfrm>
              <a:off x="2183456" y="4200233"/>
              <a:ext cx="1187624" cy="523220"/>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26</a:t>
              </a:r>
              <a:r>
                <a:rPr lang="zh-CN" altLang="en-US" sz="1400" dirty="0">
                  <a:latin typeface="微软雅黑" panose="020B0503020204020204" pitchFamily="34" charset="-122"/>
                  <a:ea typeface="微软雅黑" panose="020B0503020204020204" pitchFamily="34" charset="-122"/>
                </a:rPr>
                <a:t>亿 </a:t>
              </a:r>
              <a:r>
                <a:rPr lang="en-US" altLang="zh-CN" sz="1400" dirty="0">
                  <a:latin typeface="微软雅黑" panose="020B0503020204020204" pitchFamily="34" charset="-122"/>
                  <a:ea typeface="微软雅黑" panose="020B0503020204020204" pitchFamily="34" charset="-122"/>
                </a:rPr>
                <a:t>1700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19" name="TextBox 48"/>
            <p:cNvSpPr txBox="1"/>
            <p:nvPr/>
          </p:nvSpPr>
          <p:spPr>
            <a:xfrm>
              <a:off x="2183456" y="4488265"/>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1996</a:t>
              </a:r>
              <a:endParaRPr lang="zh-CN" altLang="en-US" sz="1400" dirty="0">
                <a:latin typeface="微软雅黑" panose="020B0503020204020204" pitchFamily="34" charset="-122"/>
                <a:ea typeface="微软雅黑" panose="020B0503020204020204" pitchFamily="34" charset="-122"/>
              </a:endParaRPr>
            </a:p>
          </p:txBody>
        </p:sp>
        <p:sp>
          <p:nvSpPr>
            <p:cNvPr id="20" name="TextBox 49"/>
            <p:cNvSpPr txBox="1"/>
            <p:nvPr/>
          </p:nvSpPr>
          <p:spPr>
            <a:xfrm>
              <a:off x="3263576" y="3696177"/>
              <a:ext cx="1187624" cy="523220"/>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41</a:t>
              </a:r>
              <a:r>
                <a:rPr lang="zh-CN" altLang="en-US" sz="1400" dirty="0">
                  <a:latin typeface="微软雅黑" panose="020B0503020204020204" pitchFamily="34" charset="-122"/>
                  <a:ea typeface="微软雅黑" panose="020B0503020204020204" pitchFamily="34" charset="-122"/>
                </a:rPr>
                <a:t>亿 </a:t>
              </a:r>
              <a:r>
                <a:rPr lang="en-US" altLang="zh-CN" sz="1400" dirty="0">
                  <a:latin typeface="微软雅黑" panose="020B0503020204020204" pitchFamily="34" charset="-122"/>
                  <a:ea typeface="微软雅黑" panose="020B0503020204020204" pitchFamily="34" charset="-122"/>
                </a:rPr>
                <a:t>5600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21" name="TextBox 50"/>
            <p:cNvSpPr txBox="1"/>
            <p:nvPr/>
          </p:nvSpPr>
          <p:spPr>
            <a:xfrm>
              <a:off x="3263576" y="3984209"/>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1997</a:t>
              </a:r>
              <a:endParaRPr lang="zh-CN" altLang="en-US" sz="1400" dirty="0">
                <a:latin typeface="微软雅黑" panose="020B0503020204020204" pitchFamily="34" charset="-122"/>
                <a:ea typeface="微软雅黑" panose="020B0503020204020204" pitchFamily="34" charset="-122"/>
              </a:endParaRPr>
            </a:p>
          </p:txBody>
        </p:sp>
        <p:sp>
          <p:nvSpPr>
            <p:cNvPr id="22" name="TextBox 51"/>
            <p:cNvSpPr txBox="1"/>
            <p:nvPr/>
          </p:nvSpPr>
          <p:spPr>
            <a:xfrm>
              <a:off x="4271688" y="3192121"/>
              <a:ext cx="1187624" cy="523220"/>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89</a:t>
              </a:r>
              <a:r>
                <a:rPr lang="zh-CN" altLang="en-US" sz="1400" dirty="0">
                  <a:latin typeface="微软雅黑" panose="020B0503020204020204" pitchFamily="34" charset="-122"/>
                  <a:ea typeface="微软雅黑" panose="020B0503020204020204" pitchFamily="34" charset="-122"/>
                </a:rPr>
                <a:t>亿 </a:t>
              </a:r>
              <a:r>
                <a:rPr lang="en-US" altLang="zh-CN" sz="1400" dirty="0">
                  <a:latin typeface="微软雅黑" panose="020B0503020204020204" pitchFamily="34" charset="-122"/>
                  <a:ea typeface="微软雅黑" panose="020B0503020204020204" pitchFamily="34" charset="-122"/>
                </a:rPr>
                <a:t>8000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23" name="TextBox 52"/>
            <p:cNvSpPr txBox="1"/>
            <p:nvPr/>
          </p:nvSpPr>
          <p:spPr>
            <a:xfrm>
              <a:off x="4271688" y="3480153"/>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1998</a:t>
              </a:r>
              <a:endParaRPr lang="zh-CN" altLang="en-US" sz="1400" dirty="0">
                <a:latin typeface="微软雅黑" panose="020B0503020204020204" pitchFamily="34" charset="-122"/>
                <a:ea typeface="微软雅黑" panose="020B0503020204020204" pitchFamily="34" charset="-122"/>
              </a:endParaRPr>
            </a:p>
          </p:txBody>
        </p:sp>
        <p:sp>
          <p:nvSpPr>
            <p:cNvPr id="24" name="TextBox 53"/>
            <p:cNvSpPr txBox="1"/>
            <p:nvPr/>
          </p:nvSpPr>
          <p:spPr>
            <a:xfrm>
              <a:off x="5244304" y="2688065"/>
              <a:ext cx="1403648" cy="523220"/>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453</a:t>
              </a:r>
              <a:r>
                <a:rPr lang="zh-CN" altLang="en-US" sz="1400" dirty="0">
                  <a:latin typeface="微软雅黑" panose="020B0503020204020204" pitchFamily="34" charset="-122"/>
                  <a:ea typeface="微软雅黑" panose="020B0503020204020204" pitchFamily="34" charset="-122"/>
                </a:rPr>
                <a:t>亿 </a:t>
              </a:r>
              <a:r>
                <a:rPr lang="en-US" altLang="zh-CN" sz="1400" dirty="0">
                  <a:latin typeface="微软雅黑" panose="020B0503020204020204" pitchFamily="34" charset="-122"/>
                  <a:ea typeface="微软雅黑" panose="020B0503020204020204" pitchFamily="34" charset="-122"/>
                </a:rPr>
                <a:t>35000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25" name="TextBox 54"/>
            <p:cNvSpPr txBox="1"/>
            <p:nvPr/>
          </p:nvSpPr>
          <p:spPr>
            <a:xfrm>
              <a:off x="5351808" y="2976097"/>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2005</a:t>
              </a:r>
              <a:endParaRPr lang="zh-CN" altLang="en-US" sz="1400" dirty="0">
                <a:latin typeface="微软雅黑" panose="020B0503020204020204" pitchFamily="34" charset="-122"/>
                <a:ea typeface="微软雅黑" panose="020B0503020204020204" pitchFamily="34" charset="-122"/>
              </a:endParaRPr>
            </a:p>
          </p:txBody>
        </p:sp>
        <p:sp>
          <p:nvSpPr>
            <p:cNvPr id="26" name="TextBox 55"/>
            <p:cNvSpPr txBox="1"/>
            <p:nvPr/>
          </p:nvSpPr>
          <p:spPr>
            <a:xfrm>
              <a:off x="6287912" y="2184009"/>
              <a:ext cx="1512168"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1491</a:t>
              </a:r>
              <a:r>
                <a:rPr lang="zh-CN" altLang="en-US" sz="1400" dirty="0">
                  <a:latin typeface="微软雅黑" panose="020B0503020204020204" pitchFamily="34" charset="-122"/>
                  <a:ea typeface="微软雅黑" panose="020B0503020204020204" pitchFamily="34" charset="-122"/>
                </a:rPr>
                <a:t>亿</a:t>
              </a:r>
              <a:r>
                <a:rPr lang="en-US" altLang="zh-CN" sz="1400" dirty="0">
                  <a:latin typeface="微软雅黑" panose="020B0503020204020204" pitchFamily="34" charset="-122"/>
                  <a:ea typeface="微软雅黑" panose="020B0503020204020204" pitchFamily="34" charset="-122"/>
                </a:rPr>
                <a:t>95000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27" name="TextBox 56"/>
            <p:cNvSpPr txBox="1"/>
            <p:nvPr/>
          </p:nvSpPr>
          <p:spPr>
            <a:xfrm>
              <a:off x="6431928" y="2472041"/>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2009</a:t>
              </a:r>
              <a:endParaRPr lang="zh-CN" altLang="en-US" sz="1400" dirty="0">
                <a:latin typeface="微软雅黑" panose="020B0503020204020204" pitchFamily="34" charset="-122"/>
                <a:ea typeface="微软雅黑" panose="020B0503020204020204" pitchFamily="34" charset="-122"/>
              </a:endParaRPr>
            </a:p>
          </p:txBody>
        </p:sp>
        <p:sp>
          <p:nvSpPr>
            <p:cNvPr id="28" name="TextBox 57"/>
            <p:cNvSpPr txBox="1"/>
            <p:nvPr/>
          </p:nvSpPr>
          <p:spPr>
            <a:xfrm>
              <a:off x="7296024" y="1679953"/>
              <a:ext cx="1512168" cy="307777"/>
            </a:xfrm>
            <a:prstGeom prst="rect">
              <a:avLst/>
            </a:prstGeom>
            <a:no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1850</a:t>
              </a:r>
              <a:r>
                <a:rPr lang="zh-CN" altLang="en-US" sz="1400" dirty="0">
                  <a:latin typeface="微软雅黑" panose="020B0503020204020204" pitchFamily="34" charset="-122"/>
                  <a:ea typeface="微软雅黑" panose="020B0503020204020204" pitchFamily="34" charset="-122"/>
                </a:rPr>
                <a:t>亿</a:t>
              </a:r>
              <a:r>
                <a:rPr lang="en-US" altLang="zh-CN" sz="1400" dirty="0">
                  <a:latin typeface="微软雅黑" panose="020B0503020204020204" pitchFamily="34" charset="-122"/>
                  <a:ea typeface="微软雅黑" panose="020B0503020204020204" pitchFamily="34" charset="-122"/>
                </a:rPr>
                <a:t>10000</a:t>
              </a:r>
              <a:r>
                <a:rPr lang="zh-CN" altLang="en-US" sz="1400" dirty="0">
                  <a:latin typeface="微软雅黑" panose="020B0503020204020204" pitchFamily="34" charset="-122"/>
                  <a:ea typeface="微软雅黑" panose="020B0503020204020204" pitchFamily="34" charset="-122"/>
                </a:rPr>
                <a:t>人</a:t>
              </a:r>
              <a:endParaRPr lang="zh-CN" altLang="en-US" sz="1400" dirty="0">
                <a:latin typeface="微软雅黑" panose="020B0503020204020204" pitchFamily="34" charset="-122"/>
                <a:ea typeface="微软雅黑" panose="020B0503020204020204" pitchFamily="34" charset="-122"/>
              </a:endParaRPr>
            </a:p>
          </p:txBody>
        </p:sp>
        <p:sp>
          <p:nvSpPr>
            <p:cNvPr id="29" name="TextBox 58"/>
            <p:cNvSpPr txBox="1"/>
            <p:nvPr/>
          </p:nvSpPr>
          <p:spPr>
            <a:xfrm>
              <a:off x="7440040" y="1967985"/>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2010</a:t>
              </a:r>
              <a:endParaRPr lang="zh-CN" altLang="en-US" sz="1400" dirty="0">
                <a:latin typeface="微软雅黑" panose="020B0503020204020204" pitchFamily="34" charset="-122"/>
                <a:ea typeface="微软雅黑" panose="020B0503020204020204" pitchFamily="34" charset="-122"/>
              </a:endParaRPr>
            </a:p>
          </p:txBody>
        </p:sp>
        <p:sp>
          <p:nvSpPr>
            <p:cNvPr id="30" name="TextBox 59"/>
            <p:cNvSpPr txBox="1"/>
            <p:nvPr/>
          </p:nvSpPr>
          <p:spPr>
            <a:xfrm>
              <a:off x="8664176" y="1444184"/>
              <a:ext cx="1187624"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rPr>
                <a:t>201X</a:t>
              </a:r>
              <a:endParaRPr lang="zh-CN" altLang="en-US" sz="1400" dirty="0">
                <a:latin typeface="微软雅黑" panose="020B0503020204020204" pitchFamily="34" charset="-122"/>
                <a:ea typeface="微软雅黑" panose="020B0503020204020204" pitchFamily="34" charset="-122"/>
              </a:endParaRPr>
            </a:p>
          </p:txBody>
        </p:sp>
        <p:sp>
          <p:nvSpPr>
            <p:cNvPr id="31" name="TextBox 60"/>
            <p:cNvSpPr txBox="1"/>
            <p:nvPr/>
          </p:nvSpPr>
          <p:spPr>
            <a:xfrm>
              <a:off x="2543496" y="5116592"/>
              <a:ext cx="2381044" cy="307777"/>
            </a:xfrm>
            <a:prstGeom prst="rect">
              <a:avLst/>
            </a:prstGeom>
            <a:solidFill>
              <a:schemeClr val="accent3">
                <a:lumMod val="20000"/>
                <a:lumOff val="80000"/>
              </a:schemeClr>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薪酬改革（</a:t>
              </a:r>
              <a:r>
                <a:rPr lang="en-US" altLang="zh-CN" sz="1400" dirty="0">
                  <a:latin typeface="微软雅黑" panose="020B0503020204020204" pitchFamily="34" charset="-122"/>
                  <a:ea typeface="微软雅黑" panose="020B0503020204020204" pitchFamily="34" charset="-122"/>
                </a:rPr>
                <a:t>Mercer</a:t>
              </a:r>
              <a:r>
                <a:rPr lang="zh-CN" altLang="en-US" sz="1400" dirty="0">
                  <a:latin typeface="微软雅黑" panose="020B0503020204020204" pitchFamily="34" charset="-122"/>
                  <a:ea typeface="微软雅黑" panose="020B0503020204020204" pitchFamily="34" charset="-122"/>
                </a:rPr>
                <a:t>美世）</a:t>
              </a:r>
              <a:endParaRPr lang="zh-CN" altLang="en-US" sz="1400" dirty="0">
                <a:latin typeface="微软雅黑" panose="020B0503020204020204" pitchFamily="34" charset="-122"/>
                <a:ea typeface="微软雅黑" panose="020B0503020204020204" pitchFamily="34" charset="-122"/>
              </a:endParaRPr>
            </a:p>
          </p:txBody>
        </p:sp>
        <p:sp>
          <p:nvSpPr>
            <p:cNvPr id="32" name="TextBox 61"/>
            <p:cNvSpPr txBox="1"/>
            <p:nvPr/>
          </p:nvSpPr>
          <p:spPr>
            <a:xfrm>
              <a:off x="3479599" y="4756552"/>
              <a:ext cx="2403407" cy="307777"/>
            </a:xfrm>
            <a:prstGeom prst="rect">
              <a:avLst/>
            </a:prstGeom>
            <a:solidFill>
              <a:schemeClr val="accent3">
                <a:lumMod val="20000"/>
                <a:lumOff val="80000"/>
              </a:schemeClr>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华为基本法（人大专家组）</a:t>
              </a:r>
              <a:endParaRPr lang="zh-CN" altLang="en-US" sz="1400" dirty="0">
                <a:latin typeface="微软雅黑" panose="020B0503020204020204" pitchFamily="34" charset="-122"/>
                <a:ea typeface="微软雅黑" panose="020B0503020204020204" pitchFamily="34" charset="-122"/>
              </a:endParaRPr>
            </a:p>
          </p:txBody>
        </p:sp>
        <p:sp>
          <p:nvSpPr>
            <p:cNvPr id="33" name="TextBox 62"/>
            <p:cNvSpPr txBox="1"/>
            <p:nvPr/>
          </p:nvSpPr>
          <p:spPr>
            <a:xfrm>
              <a:off x="4271688" y="4381522"/>
              <a:ext cx="2812158" cy="307777"/>
            </a:xfrm>
            <a:prstGeom prst="rect">
              <a:avLst/>
            </a:prstGeom>
            <a:solidFill>
              <a:schemeClr val="accent3">
                <a:lumMod val="20000"/>
                <a:lumOff val="80000"/>
              </a:schemeClr>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人力资源（</a:t>
              </a:r>
              <a:r>
                <a:rPr lang="en-US" altLang="zh-CN" sz="1400" dirty="0">
                  <a:latin typeface="微软雅黑" panose="020B0503020204020204" pitchFamily="34" charset="-122"/>
                  <a:ea typeface="微软雅黑" panose="020B0503020204020204" pitchFamily="34" charset="-122"/>
                </a:rPr>
                <a:t>HAY</a:t>
              </a:r>
              <a:r>
                <a:rPr lang="zh-CN" altLang="en-US" sz="1400" dirty="0">
                  <a:latin typeface="微软雅黑" panose="020B0503020204020204" pitchFamily="34" charset="-122"/>
                  <a:ea typeface="微软雅黑" panose="020B0503020204020204" pitchFamily="34" charset="-122"/>
                </a:rPr>
                <a:t>合益、盖洛普）</a:t>
              </a:r>
              <a:endParaRPr lang="zh-CN" altLang="en-US" sz="1400" dirty="0">
                <a:latin typeface="微软雅黑" panose="020B0503020204020204" pitchFamily="34" charset="-122"/>
                <a:ea typeface="微软雅黑" panose="020B0503020204020204" pitchFamily="34" charset="-122"/>
              </a:endParaRPr>
            </a:p>
          </p:txBody>
        </p:sp>
        <p:sp>
          <p:nvSpPr>
            <p:cNvPr id="34" name="TextBox 63"/>
            <p:cNvSpPr txBox="1"/>
            <p:nvPr/>
          </p:nvSpPr>
          <p:spPr>
            <a:xfrm>
              <a:off x="4775744" y="3984210"/>
              <a:ext cx="3096344" cy="307777"/>
            </a:xfrm>
            <a:prstGeom prst="rect">
              <a:avLst/>
            </a:prstGeom>
            <a:solidFill>
              <a:schemeClr val="accent3">
                <a:lumMod val="20000"/>
                <a:lumOff val="80000"/>
              </a:schemeClr>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财务预核算（</a:t>
              </a:r>
              <a:r>
                <a:rPr lang="en-US" altLang="zh-CN" sz="1400" dirty="0" err="1">
                  <a:latin typeface="微软雅黑" panose="020B0503020204020204" pitchFamily="34" charset="-122"/>
                  <a:ea typeface="微软雅黑" panose="020B0503020204020204" pitchFamily="34" charset="-122"/>
                </a:rPr>
                <a:t>PwC</a:t>
              </a:r>
              <a:r>
                <a:rPr lang="zh-CN" altLang="en-US" sz="1400" dirty="0">
                  <a:latin typeface="微软雅黑" panose="020B0503020204020204" pitchFamily="34" charset="-122"/>
                  <a:ea typeface="微软雅黑" panose="020B0503020204020204" pitchFamily="34" charset="-122"/>
                </a:rPr>
                <a:t>普华永道、德勤）</a:t>
              </a:r>
              <a:endParaRPr lang="zh-CN" altLang="en-US" sz="1400" dirty="0">
                <a:latin typeface="微软雅黑" panose="020B0503020204020204" pitchFamily="34" charset="-122"/>
                <a:ea typeface="微软雅黑" panose="020B0503020204020204" pitchFamily="34" charset="-122"/>
              </a:endParaRPr>
            </a:p>
          </p:txBody>
        </p:sp>
        <p:sp>
          <p:nvSpPr>
            <p:cNvPr id="35" name="TextBox 64"/>
            <p:cNvSpPr txBox="1"/>
            <p:nvPr/>
          </p:nvSpPr>
          <p:spPr>
            <a:xfrm>
              <a:off x="5639839" y="3480153"/>
              <a:ext cx="4275341" cy="307777"/>
            </a:xfrm>
            <a:prstGeom prst="rect">
              <a:avLst/>
            </a:prstGeom>
            <a:solidFill>
              <a:schemeClr val="accent3">
                <a:lumMod val="20000"/>
                <a:lumOff val="80000"/>
              </a:schemeClr>
            </a:solid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IPD\ISC\IFC</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IBM</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Oracle</a:t>
              </a:r>
              <a:r>
                <a:rPr lang="zh-CN" altLang="en-US" sz="1400" dirty="0">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IPD V 1.0- V3.1</a:t>
              </a:r>
              <a:r>
                <a:rPr lang="zh-CN" altLang="en-US" sz="1400" dirty="0">
                  <a:solidFill>
                    <a:srgbClr val="FF0000"/>
                  </a:solidFill>
                  <a:latin typeface="微软雅黑" panose="020B0503020204020204" pitchFamily="34" charset="-122"/>
                  <a:ea typeface="微软雅黑" panose="020B0503020204020204" pitchFamily="34" charset="-122"/>
                </a:rPr>
                <a:t>时代</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36" name="TextBox 65"/>
            <p:cNvSpPr txBox="1"/>
            <p:nvPr/>
          </p:nvSpPr>
          <p:spPr>
            <a:xfrm>
              <a:off x="6614901" y="2956352"/>
              <a:ext cx="3873156" cy="307777"/>
            </a:xfrm>
            <a:prstGeom prst="rect">
              <a:avLst/>
            </a:prstGeom>
            <a:solidFill>
              <a:schemeClr val="accent3">
                <a:lumMod val="20000"/>
                <a:lumOff val="80000"/>
              </a:schemeClr>
            </a:solid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市场、制造（</a:t>
              </a:r>
              <a:r>
                <a:rPr lang="en-US" altLang="zh-CN" sz="1400" dirty="0">
                  <a:latin typeface="微软雅黑" panose="020B0503020204020204" pitchFamily="34" charset="-122"/>
                  <a:ea typeface="微软雅黑" panose="020B0503020204020204" pitchFamily="34" charset="-122"/>
                </a:rPr>
                <a:t>NFO</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TNS</a:t>
              </a:r>
              <a:r>
                <a:rPr lang="zh-CN" altLang="en-US" sz="1400" dirty="0">
                  <a:latin typeface="微软雅黑" panose="020B0503020204020204" pitchFamily="34" charset="-122"/>
                  <a:ea typeface="微软雅黑" panose="020B0503020204020204" pitchFamily="34" charset="-122"/>
                </a:rPr>
                <a:t>） </a:t>
              </a:r>
              <a:r>
                <a:rPr lang="en-US" altLang="zh-CN" sz="1400" dirty="0">
                  <a:solidFill>
                    <a:srgbClr val="FF0000"/>
                  </a:solidFill>
                  <a:latin typeface="微软雅黑" panose="020B0503020204020204" pitchFamily="34" charset="-122"/>
                  <a:ea typeface="微软雅黑" panose="020B0503020204020204" pitchFamily="34" charset="-122"/>
                </a:rPr>
                <a:t>IPD V5.X</a:t>
              </a:r>
              <a:r>
                <a:rPr lang="zh-CN" altLang="en-US" sz="1400" dirty="0">
                  <a:solidFill>
                    <a:srgbClr val="FF0000"/>
                  </a:solidFill>
                  <a:latin typeface="微软雅黑" panose="020B0503020204020204" pitchFamily="34" charset="-122"/>
                  <a:ea typeface="微软雅黑" panose="020B0503020204020204" pitchFamily="34" charset="-122"/>
                </a:rPr>
                <a:t>时代</a:t>
              </a:r>
              <a:endParaRPr lang="zh-CN" altLang="en-US" sz="1400" dirty="0">
                <a:solidFill>
                  <a:srgbClr val="FF0000"/>
                </a:solidFill>
                <a:latin typeface="微软雅黑" panose="020B0503020204020204" pitchFamily="34" charset="-122"/>
                <a:ea typeface="微软雅黑" panose="020B0503020204020204" pitchFamily="34" charset="-122"/>
              </a:endParaRPr>
            </a:p>
          </p:txBody>
        </p:sp>
        <p:sp>
          <p:nvSpPr>
            <p:cNvPr id="37" name="TextBox 66"/>
            <p:cNvSpPr txBox="1"/>
            <p:nvPr/>
          </p:nvSpPr>
          <p:spPr>
            <a:xfrm>
              <a:off x="7728072" y="2452296"/>
              <a:ext cx="2376264" cy="307777"/>
            </a:xfrm>
            <a:prstGeom prst="rect">
              <a:avLst/>
            </a:prstGeom>
            <a:solidFill>
              <a:schemeClr val="accent3">
                <a:lumMod val="20000"/>
                <a:lumOff val="80000"/>
              </a:schemeClr>
            </a:solidFill>
          </p:spPr>
          <p:txBody>
            <a:bodyPr wrap="square" rtlCol="0">
              <a:spAutoFit/>
            </a:bodyPr>
            <a:lstStyle/>
            <a:p>
              <a:r>
                <a:rPr lang="en-US" altLang="zh-CN" sz="1400" dirty="0">
                  <a:latin typeface="微软雅黑" panose="020B0503020204020204" pitchFamily="34" charset="-122"/>
                  <a:ea typeface="微软雅黑" panose="020B0503020204020204" pitchFamily="34" charset="-122"/>
                </a:rPr>
                <a:t>CRM</a:t>
              </a:r>
              <a:r>
                <a:rPr lang="zh-CN" altLang="en-US" sz="1400" dirty="0">
                  <a:latin typeface="微软雅黑" panose="020B0503020204020204" pitchFamily="34" charset="-122"/>
                  <a:ea typeface="微软雅黑" panose="020B0503020204020204" pitchFamily="34" charset="-122"/>
                </a:rPr>
                <a:t>（</a:t>
              </a:r>
              <a:r>
                <a:rPr lang="en-US" altLang="zh-CN" sz="1400" dirty="0" err="1">
                  <a:latin typeface="微软雅黑" panose="020B0503020204020204" pitchFamily="34" charset="-122"/>
                  <a:ea typeface="微软雅黑" panose="020B0503020204020204" pitchFamily="34" charset="-122"/>
                </a:rPr>
                <a:t>Accenture</a:t>
              </a:r>
              <a:r>
                <a:rPr lang="zh-CN" altLang="zh-CN" sz="1400" dirty="0">
                  <a:latin typeface="微软雅黑" panose="020B0503020204020204" pitchFamily="34" charset="-122"/>
                  <a:ea typeface="微软雅黑" panose="020B0503020204020204" pitchFamily="34" charset="-122"/>
                </a:rPr>
                <a:t>埃森哲</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p:txBody>
        </p:sp>
        <p:sp>
          <p:nvSpPr>
            <p:cNvPr id="38" name="椭圆 37"/>
            <p:cNvSpPr/>
            <p:nvPr/>
          </p:nvSpPr>
          <p:spPr>
            <a:xfrm>
              <a:off x="5018314" y="1186562"/>
              <a:ext cx="6651172" cy="272564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TextBox 68"/>
            <p:cNvSpPr txBox="1"/>
            <p:nvPr/>
          </p:nvSpPr>
          <p:spPr>
            <a:xfrm>
              <a:off x="9827045" y="1952758"/>
              <a:ext cx="1454227" cy="307777"/>
            </a:xfrm>
            <a:prstGeom prst="rect">
              <a:avLst/>
            </a:prstGeom>
            <a:solidFill>
              <a:schemeClr val="accent3">
                <a:lumMod val="20000"/>
                <a:lumOff val="80000"/>
              </a:schemeClr>
            </a:solidFill>
          </p:spPr>
          <p:txBody>
            <a:bodyPr wrap="square" rtlCol="0">
              <a:spAutoFit/>
            </a:bodyPr>
            <a:lstStyle/>
            <a:p>
              <a:r>
                <a:rPr lang="en-US" altLang="zh-CN" sz="1400" dirty="0">
                  <a:solidFill>
                    <a:srgbClr val="FF0000"/>
                  </a:solidFill>
                  <a:latin typeface="微软雅黑" panose="020B0503020204020204" pitchFamily="34" charset="-122"/>
                  <a:ea typeface="微软雅黑" panose="020B0503020204020204" pitchFamily="34" charset="-122"/>
                </a:rPr>
                <a:t>IPD V6.X</a:t>
              </a:r>
              <a:r>
                <a:rPr lang="zh-CN" altLang="en-US" sz="1400" dirty="0">
                  <a:solidFill>
                    <a:srgbClr val="FF0000"/>
                  </a:solidFill>
                  <a:latin typeface="微软雅黑" panose="020B0503020204020204" pitchFamily="34" charset="-122"/>
                  <a:ea typeface="微软雅黑" panose="020B0503020204020204" pitchFamily="34" charset="-122"/>
                </a:rPr>
                <a:t>时代</a:t>
              </a:r>
              <a:endParaRPr lang="zh-CN" altLang="en-US" sz="1400" dirty="0">
                <a:solidFill>
                  <a:srgbClr val="FF0000"/>
                </a:solidFill>
                <a:latin typeface="微软雅黑" panose="020B0503020204020204" pitchFamily="34" charset="-122"/>
                <a:ea typeface="微软雅黑" panose="020B0503020204020204" pitchFamily="34" charset="-122"/>
              </a:endParaRPr>
            </a:p>
          </p:txBody>
        </p:sp>
      </p:grpSp>
      <p:sp>
        <p:nvSpPr>
          <p:cNvPr id="47" name="矩形 46"/>
          <p:cNvSpPr/>
          <p:nvPr/>
        </p:nvSpPr>
        <p:spPr>
          <a:xfrm>
            <a:off x="-182784" y="907673"/>
            <a:ext cx="7072834" cy="2015936"/>
          </a:xfrm>
          <a:prstGeom prst="rect">
            <a:avLst/>
          </a:prstGeom>
        </p:spPr>
        <p:txBody>
          <a:bodyPr wrap="square">
            <a:spAutoFit/>
          </a:bodyPr>
          <a:lstStyle/>
          <a:p>
            <a:pPr indent="457200">
              <a:lnSpc>
                <a:spcPts val="2500"/>
              </a:lnSpc>
            </a:pPr>
            <a:r>
              <a:rPr lang="zh-CN" altLang="zh-CN" sz="1400" dirty="0">
                <a:latin typeface="微软雅黑" panose="020B0503020204020204" pitchFamily="34" charset="-122"/>
                <a:ea typeface="微软雅黑" panose="020B0503020204020204" pitchFamily="34" charset="-122"/>
              </a:rPr>
              <a:t>集成产品开发（</a:t>
            </a:r>
            <a:r>
              <a:rPr lang="en-US" altLang="zh-CN" sz="1400" dirty="0">
                <a:latin typeface="微软雅黑" panose="020B0503020204020204" pitchFamily="34" charset="-122"/>
                <a:ea typeface="微软雅黑" panose="020B0503020204020204" pitchFamily="34" charset="-122"/>
              </a:rPr>
              <a:t>IPD</a:t>
            </a:r>
            <a:r>
              <a:rPr lang="zh-CN" altLang="zh-CN" sz="1400" dirty="0">
                <a:latin typeface="微软雅黑" panose="020B0503020204020204" pitchFamily="34" charset="-122"/>
                <a:ea typeface="微软雅黑" panose="020B0503020204020204" pitchFamily="34" charset="-122"/>
              </a:rPr>
              <a:t>）项目，于</a:t>
            </a:r>
            <a:r>
              <a:rPr lang="en-US" altLang="zh-CN" sz="1400" dirty="0">
                <a:latin typeface="微软雅黑" panose="020B0503020204020204" pitchFamily="34" charset="-122"/>
                <a:ea typeface="微软雅黑" panose="020B0503020204020204" pitchFamily="34" charset="-122"/>
              </a:rPr>
              <a:t>1999</a:t>
            </a:r>
            <a:r>
              <a:rPr lang="zh-CN" altLang="zh-CN" sz="1400" dirty="0">
                <a:latin typeface="微软雅黑" panose="020B0503020204020204" pitchFamily="34" charset="-122"/>
                <a:ea typeface="微软雅黑" panose="020B0503020204020204" pitchFamily="34" charset="-122"/>
              </a:rPr>
              <a:t>年</a:t>
            </a:r>
            <a:r>
              <a:rPr lang="en-US" altLang="zh-CN" sz="1400" dirty="0">
                <a:latin typeface="微软雅黑" panose="020B0503020204020204" pitchFamily="34" charset="-122"/>
                <a:ea typeface="微软雅黑" panose="020B0503020204020204" pitchFamily="34" charset="-122"/>
              </a:rPr>
              <a:t>3</a:t>
            </a:r>
            <a:r>
              <a:rPr lang="zh-CN" altLang="zh-CN" sz="1400" dirty="0">
                <a:latin typeface="微软雅黑" panose="020B0503020204020204" pitchFamily="34" charset="-122"/>
                <a:ea typeface="微软雅黑" panose="020B0503020204020204" pitchFamily="34" charset="-122"/>
              </a:rPr>
              <a:t>月正式启动。</a:t>
            </a:r>
            <a:endParaRPr lang="en-US" altLang="zh-CN" sz="1400" dirty="0">
              <a:latin typeface="微软雅黑" panose="020B0503020204020204" pitchFamily="34" charset="-122"/>
              <a:ea typeface="微软雅黑" panose="020B0503020204020204" pitchFamily="34" charset="-122"/>
            </a:endParaRPr>
          </a:p>
          <a:p>
            <a:pPr indent="457200">
              <a:lnSpc>
                <a:spcPts val="2500"/>
              </a:lnSpc>
            </a:pPr>
            <a:r>
              <a:rPr lang="en-US" altLang="zh-CN" sz="1400" dirty="0">
                <a:latin typeface="微软雅黑" panose="020B0503020204020204" pitchFamily="34" charset="-122"/>
                <a:ea typeface="微软雅黑" panose="020B0503020204020204" pitchFamily="34" charset="-122"/>
              </a:rPr>
              <a:t>IPD</a:t>
            </a:r>
            <a:r>
              <a:rPr lang="zh-CN" altLang="zh-CN" sz="1400" dirty="0">
                <a:latin typeface="微软雅黑" panose="020B0503020204020204" pitchFamily="34" charset="-122"/>
                <a:ea typeface="微软雅黑" panose="020B0503020204020204" pitchFamily="34" charset="-122"/>
              </a:rPr>
              <a:t>项目的实施共分为</a:t>
            </a:r>
            <a:r>
              <a:rPr lang="zh-CN" altLang="zh-CN" sz="1400" b="1" dirty="0">
                <a:latin typeface="微软雅黑" panose="020B0503020204020204" pitchFamily="34" charset="-122"/>
                <a:ea typeface="微软雅黑" panose="020B0503020204020204" pitchFamily="34" charset="-122"/>
              </a:rPr>
              <a:t>关注、发明、推广</a:t>
            </a:r>
            <a:r>
              <a:rPr lang="zh-CN" altLang="en-US" sz="1400" b="1" dirty="0">
                <a:latin typeface="微软雅黑" panose="020B0503020204020204" pitchFamily="34" charset="-122"/>
                <a:ea typeface="微软雅黑" panose="020B0503020204020204" pitchFamily="34" charset="-122"/>
              </a:rPr>
              <a:t>、成熟</a:t>
            </a:r>
            <a:r>
              <a:rPr lang="zh-CN" altLang="en-US" sz="1400" dirty="0">
                <a:latin typeface="微软雅黑" panose="020B0503020204020204" pitchFamily="34" charset="-122"/>
                <a:ea typeface="微软雅黑" panose="020B0503020204020204" pitchFamily="34" charset="-122"/>
              </a:rPr>
              <a:t>几个</a:t>
            </a:r>
            <a:r>
              <a:rPr lang="zh-CN" altLang="zh-CN" sz="1400" dirty="0">
                <a:latin typeface="微软雅黑" panose="020B0503020204020204" pitchFamily="34" charset="-122"/>
                <a:ea typeface="微软雅黑" panose="020B0503020204020204" pitchFamily="34" charset="-122"/>
              </a:rPr>
              <a:t>阶段</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lvl="1" indent="457200">
              <a:lnSpc>
                <a:spcPts val="2500"/>
              </a:lnSpc>
              <a:buFont typeface="Arial" panose="020B0604020202020204" pitchFamily="34" charset="0"/>
              <a:buChar char="•"/>
            </a:pPr>
            <a:r>
              <a:rPr lang="zh-CN" altLang="zh-CN" sz="1400" dirty="0">
                <a:latin typeface="微软雅黑" panose="020B0503020204020204" pitchFamily="34" charset="-122"/>
                <a:ea typeface="微软雅黑" panose="020B0503020204020204" pitchFamily="34" charset="-122"/>
              </a:rPr>
              <a:t>关注阶段</a:t>
            </a:r>
            <a:r>
              <a:rPr lang="zh-CN" altLang="en-US" sz="1400" dirty="0">
                <a:latin typeface="微软雅黑" panose="020B0503020204020204" pitchFamily="34" charset="-122"/>
                <a:ea typeface="微软雅黑" panose="020B0503020204020204" pitchFamily="34" charset="-122"/>
              </a:rPr>
              <a:t>： </a:t>
            </a:r>
            <a:r>
              <a:rPr lang="zh-CN" altLang="en-US" sz="1400" dirty="0">
                <a:solidFill>
                  <a:srgbClr val="0000FF"/>
                </a:solidFill>
                <a:latin typeface="微软雅黑" panose="020B0503020204020204" pitchFamily="34" charset="-122"/>
                <a:ea typeface="微软雅黑" panose="020B0503020204020204" pitchFamily="34" charset="-122"/>
              </a:rPr>
              <a:t>“</a:t>
            </a:r>
            <a:r>
              <a:rPr lang="zh-CN" altLang="zh-CN" sz="1400" dirty="0">
                <a:solidFill>
                  <a:srgbClr val="0000FF"/>
                </a:solidFill>
                <a:latin typeface="微软雅黑" panose="020B0503020204020204" pitchFamily="34" charset="-122"/>
                <a:ea typeface="微软雅黑" panose="020B0503020204020204" pitchFamily="34" charset="-122"/>
              </a:rPr>
              <a:t>现状</a:t>
            </a:r>
            <a:r>
              <a:rPr lang="zh-CN" altLang="en-US" sz="1400" dirty="0">
                <a:solidFill>
                  <a:srgbClr val="0000FF"/>
                </a:solidFill>
                <a:latin typeface="微软雅黑" panose="020B0503020204020204" pitchFamily="34" charset="-122"/>
                <a:ea typeface="微软雅黑" panose="020B0503020204020204" pitchFamily="34" charset="-122"/>
              </a:rPr>
              <a:t>”，“全面对标</a:t>
            </a:r>
            <a:r>
              <a:rPr lang="en-US" altLang="zh-CN" sz="1400" dirty="0">
                <a:solidFill>
                  <a:srgbClr val="0000FF"/>
                </a:solidFill>
                <a:latin typeface="微软雅黑" panose="020B0503020204020204" pitchFamily="34" charset="-122"/>
                <a:ea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rPr>
              <a:t> “</a:t>
            </a:r>
            <a:r>
              <a:rPr lang="zh-CN" altLang="zh-CN" sz="1400" dirty="0">
                <a:solidFill>
                  <a:srgbClr val="0000FF"/>
                </a:solidFill>
                <a:latin typeface="微软雅黑" panose="020B0503020204020204" pitchFamily="34" charset="-122"/>
                <a:ea typeface="微软雅黑" panose="020B0503020204020204" pitchFamily="34" charset="-122"/>
              </a:rPr>
              <a:t>松土”</a:t>
            </a:r>
            <a:endParaRPr lang="en-US" altLang="zh-CN" sz="1400" dirty="0">
              <a:solidFill>
                <a:srgbClr val="0000FF"/>
              </a:solidFill>
              <a:latin typeface="微软雅黑" panose="020B0503020204020204" pitchFamily="34" charset="-122"/>
              <a:ea typeface="微软雅黑" panose="020B0503020204020204" pitchFamily="34" charset="-122"/>
            </a:endParaRPr>
          </a:p>
          <a:p>
            <a:pPr lvl="1" indent="457200">
              <a:lnSpc>
                <a:spcPts val="25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发明阶段：</a:t>
            </a:r>
            <a:r>
              <a:rPr lang="en-US" altLang="zh-CN" sz="1400" dirty="0">
                <a:latin typeface="微软雅黑" panose="020B0503020204020204" pitchFamily="34" charset="-122"/>
                <a:ea typeface="微软雅黑" panose="020B0503020204020204" pitchFamily="34" charset="-122"/>
              </a:rPr>
              <a:t> V1.0-V2.0 </a:t>
            </a:r>
            <a:r>
              <a:rPr lang="zh-CN" altLang="en-US" sz="1400" dirty="0">
                <a:latin typeface="微软雅黑" panose="020B0503020204020204" pitchFamily="34" charset="-122"/>
                <a:ea typeface="微软雅黑" panose="020B0503020204020204" pitchFamily="34" charset="-122"/>
              </a:rPr>
              <a:t>时代，“</a:t>
            </a:r>
            <a:r>
              <a:rPr lang="en-US" altLang="zh-CN" sz="1400" dirty="0">
                <a:solidFill>
                  <a:srgbClr val="0000FF"/>
                </a:solidFill>
                <a:latin typeface="微软雅黑" panose="020B0503020204020204" pitchFamily="34" charset="-122"/>
                <a:ea typeface="微软雅黑" panose="020B0503020204020204" pitchFamily="34" charset="-122"/>
              </a:rPr>
              <a:t>To be</a:t>
            </a:r>
            <a:r>
              <a:rPr lang="zh-CN" altLang="en-US" sz="1400" dirty="0">
                <a:solidFill>
                  <a:srgbClr val="0000FF"/>
                </a:solidFill>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rPr>
              <a:t>“教练”“引导”</a:t>
            </a:r>
            <a:endParaRPr lang="en-US" altLang="zh-CN" sz="1400" dirty="0">
              <a:solidFill>
                <a:srgbClr val="0000FF"/>
              </a:solidFill>
              <a:latin typeface="微软雅黑" panose="020B0503020204020204" pitchFamily="34" charset="-122"/>
              <a:ea typeface="微软雅黑" panose="020B0503020204020204" pitchFamily="34" charset="-122"/>
            </a:endParaRPr>
          </a:p>
          <a:p>
            <a:pPr lvl="1" indent="457200">
              <a:lnSpc>
                <a:spcPts val="25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推广阶段： </a:t>
            </a:r>
            <a:r>
              <a:rPr lang="en-US" altLang="zh-CN" sz="1400" dirty="0">
                <a:latin typeface="微软雅黑" panose="020B0503020204020204" pitchFamily="34" charset="-122"/>
                <a:ea typeface="微软雅黑" panose="020B0503020204020204" pitchFamily="34" charset="-122"/>
              </a:rPr>
              <a:t>V3.X</a:t>
            </a:r>
            <a:r>
              <a:rPr lang="zh-CN" altLang="en-US" sz="1400" dirty="0">
                <a:latin typeface="微软雅黑" panose="020B0503020204020204" pitchFamily="34" charset="-122"/>
                <a:ea typeface="微软雅黑" panose="020B0503020204020204" pitchFamily="34" charset="-122"/>
              </a:rPr>
              <a:t>时代，</a:t>
            </a:r>
            <a:r>
              <a:rPr lang="zh-CN" altLang="en-US" sz="1400" dirty="0">
                <a:solidFill>
                  <a:srgbClr val="0000FF"/>
                </a:solidFill>
                <a:latin typeface="微软雅黑" panose="020B0503020204020204" pitchFamily="34" charset="-122"/>
                <a:ea typeface="微软雅黑" panose="020B0503020204020204" pitchFamily="34" charset="-122"/>
              </a:rPr>
              <a:t>“评估</a:t>
            </a:r>
            <a:r>
              <a:rPr lang="en-US" altLang="zh-CN" sz="1400" dirty="0">
                <a:solidFill>
                  <a:srgbClr val="0000FF"/>
                </a:solidFill>
                <a:latin typeface="微软雅黑" panose="020B0503020204020204" pitchFamily="34" charset="-122"/>
                <a:ea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rPr>
              <a:t>“</a:t>
            </a:r>
            <a:r>
              <a:rPr lang="en-US" altLang="zh-CN" sz="1400" dirty="0">
                <a:solidFill>
                  <a:srgbClr val="0000FF"/>
                </a:solidFill>
                <a:latin typeface="微软雅黑" panose="020B0503020204020204" pitchFamily="34" charset="-122"/>
                <a:ea typeface="微软雅黑" panose="020B0503020204020204" pitchFamily="34" charset="-122"/>
              </a:rPr>
              <a:t>do first</a:t>
            </a:r>
            <a:r>
              <a:rPr lang="zh-CN" altLang="en-US" sz="1400" dirty="0">
                <a:solidFill>
                  <a:srgbClr val="0000FF"/>
                </a:solidFill>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	</a:t>
            </a:r>
            <a:r>
              <a:rPr lang="zh-CN" altLang="en-US" sz="1400" dirty="0">
                <a:solidFill>
                  <a:srgbClr val="0000FF"/>
                </a:solidFill>
                <a:latin typeface="微软雅黑" panose="020B0503020204020204" pitchFamily="34" charset="-122"/>
                <a:ea typeface="微软雅黑" panose="020B0503020204020204" pitchFamily="34" charset="-122"/>
              </a:rPr>
              <a:t>“竟学”</a:t>
            </a:r>
            <a:endParaRPr lang="en-US" altLang="zh-CN" sz="1400" dirty="0">
              <a:solidFill>
                <a:srgbClr val="0000FF"/>
              </a:solidFill>
              <a:latin typeface="微软雅黑" panose="020B0503020204020204" pitchFamily="34" charset="-122"/>
              <a:ea typeface="微软雅黑" panose="020B0503020204020204" pitchFamily="34" charset="-122"/>
            </a:endParaRPr>
          </a:p>
          <a:p>
            <a:pPr lvl="1" indent="457200">
              <a:lnSpc>
                <a:spcPts val="2500"/>
              </a:lnSpc>
              <a:buFont typeface="Arial" panose="020B0604020202020204" pitchFamily="34" charset="0"/>
              <a:buChar char="•"/>
            </a:pPr>
            <a:r>
              <a:rPr lang="zh-CN" altLang="en-US" sz="1400" dirty="0">
                <a:latin typeface="微软雅黑" panose="020B0503020204020204" pitchFamily="34" charset="-122"/>
                <a:ea typeface="微软雅黑" panose="020B0503020204020204" pitchFamily="34" charset="-122"/>
              </a:rPr>
              <a:t>成熟阶段： </a:t>
            </a:r>
            <a:r>
              <a:rPr lang="en-US" altLang="zh-CN" sz="1400" dirty="0">
                <a:latin typeface="微软雅黑" panose="020B0503020204020204" pitchFamily="34" charset="-122"/>
                <a:ea typeface="微软雅黑" panose="020B0503020204020204" pitchFamily="34" charset="-122"/>
              </a:rPr>
              <a:t>V5.X-V6.X</a:t>
            </a:r>
            <a:r>
              <a:rPr lang="zh-CN" altLang="en-US" sz="1400" dirty="0">
                <a:latin typeface="微软雅黑" panose="020B0503020204020204" pitchFamily="34" charset="-122"/>
                <a:ea typeface="微软雅黑" panose="020B0503020204020204" pitchFamily="34" charset="-122"/>
              </a:rPr>
              <a:t>时代 </a:t>
            </a:r>
            <a:r>
              <a:rPr lang="zh-CN" altLang="en-US" sz="1400" dirty="0">
                <a:solidFill>
                  <a:srgbClr val="0000FF"/>
                </a:solidFill>
                <a:latin typeface="微软雅黑" panose="020B0503020204020204" pitchFamily="34" charset="-122"/>
                <a:ea typeface="微软雅黑" panose="020B0503020204020204" pitchFamily="34" charset="-122"/>
              </a:rPr>
              <a:t>“持续改进”“融合</a:t>
            </a:r>
            <a:r>
              <a:rPr lang="en-US" altLang="zh-CN" sz="1400" dirty="0">
                <a:solidFill>
                  <a:srgbClr val="0000FF"/>
                </a:solidFill>
                <a:latin typeface="微软雅黑" panose="020B0503020204020204" pitchFamily="34" charset="-122"/>
                <a:ea typeface="微软雅黑" panose="020B0503020204020204" pitchFamily="34" charset="-122"/>
              </a:rPr>
              <a:t>”</a:t>
            </a:r>
            <a:r>
              <a:rPr lang="zh-CN" altLang="en-US" sz="1400" dirty="0">
                <a:solidFill>
                  <a:srgbClr val="0000FF"/>
                </a:solidFill>
                <a:latin typeface="微软雅黑" panose="020B0503020204020204" pitchFamily="34" charset="-122"/>
                <a:ea typeface="微软雅黑" panose="020B0503020204020204" pitchFamily="34" charset="-122"/>
              </a:rPr>
              <a:t>“文化传承”知识管理“</a:t>
            </a:r>
            <a:endParaRPr lang="zh-CN" altLang="zh-CN" sz="1400" dirty="0">
              <a:solidFill>
                <a:srgbClr val="0000FF"/>
              </a:solidFill>
              <a:latin typeface="微软雅黑" panose="020B0503020204020204" pitchFamily="34" charset="-122"/>
              <a:ea typeface="微软雅黑" panose="020B0503020204020204" pitchFamily="34" charset="-122"/>
            </a:endParaRPr>
          </a:p>
        </p:txBody>
      </p:sp>
    </p:spTree>
  </p:cSld>
  <p:clrMapOvr>
    <a:masterClrMapping/>
  </p:clrMapOvr>
</p:sld>
</file>

<file path=ppt/tags/tag1.xml><?xml version="1.0" encoding="utf-8"?>
<p:tagLst xmlns:p="http://schemas.openxmlformats.org/presentationml/2006/main">
  <p:tag name="THINKCELLSHAPEDONOTDELETE" val="ptqGlBebIAkyyT3WQGWcbuA"/>
</p:tagLst>
</file>

<file path=ppt/tags/tag2.xml><?xml version="1.0" encoding="utf-8"?>
<p:tagLst xmlns:p="http://schemas.openxmlformats.org/presentationml/2006/main">
  <p:tag name="THINKCELLSHAPEDONOTDELETE" val="ptqGlBebIAkyyT3WQGWcbuA"/>
</p:tagLst>
</file>

<file path=ppt/tags/tag3.xml><?xml version="1.0" encoding="utf-8"?>
<p:tagLst xmlns:p="http://schemas.openxmlformats.org/presentationml/2006/main">
  <p:tag name="THINKCELLSHAPEDONOTDELETE" val="ptqGlBebIAkyyT3WQGWcbuA"/>
</p:tagLst>
</file>

<file path=ppt/tags/tag4.xml><?xml version="1.0" encoding="utf-8"?>
<p:tagLst xmlns:p="http://schemas.openxmlformats.org/presentationml/2006/main">
  <p:tag name="KSO_WPP_MARK_KEY" val="222f1526-3598-46ee-8b44-0ca2b5122018"/>
  <p:tag name="COMMONDATA" val="eyJoZGlkIjoiYTUwZWUxODk5Zjk1ODNkZDY5OWQ2NDg2N2U2MjhlNDIifQ=="/>
  <p:tag name="commondata" val="eyJoZGlkIjoiOWFmOTJhYmZjN2Q2NmE3OTk5ZDVhODE2MjY1MGJhNzUifQ=="/>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1F497D"/>
      </a:dk2>
      <a:lt2>
        <a:srgbClr val="EEECE1"/>
      </a:lt2>
      <a:accent1>
        <a:srgbClr val="00A2C3"/>
      </a:accent1>
      <a:accent2>
        <a:srgbClr val="00829A"/>
      </a:accent2>
      <a:accent3>
        <a:srgbClr val="B8B9BB"/>
      </a:accent3>
      <a:accent4>
        <a:srgbClr val="E6E7E9"/>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16327</Words>
  <Application>WPS 演示</Application>
  <PresentationFormat>Widescreen</PresentationFormat>
  <Paragraphs>2987</Paragraphs>
  <Slides>63</Slides>
  <Notes>54</Notes>
  <HiddenSlides>0</HiddenSlides>
  <MMClips>0</MMClips>
  <ScaleCrop>false</ScaleCrop>
  <HeadingPairs>
    <vt:vector size="8" baseType="variant">
      <vt:variant>
        <vt:lpstr>已用的字体</vt:lpstr>
      </vt:variant>
      <vt:variant>
        <vt:i4>20</vt:i4>
      </vt:variant>
      <vt:variant>
        <vt:lpstr>主题</vt:lpstr>
      </vt:variant>
      <vt:variant>
        <vt:i4>1</vt:i4>
      </vt:variant>
      <vt:variant>
        <vt:lpstr>嵌入 OLE 服务器</vt:lpstr>
      </vt:variant>
      <vt:variant>
        <vt:i4>1</vt:i4>
      </vt:variant>
      <vt:variant>
        <vt:lpstr>幻灯片标题</vt:lpstr>
      </vt:variant>
      <vt:variant>
        <vt:i4>63</vt:i4>
      </vt:variant>
    </vt:vector>
  </HeadingPairs>
  <TitlesOfParts>
    <vt:vector size="85" baseType="lpstr">
      <vt:lpstr>Arial</vt:lpstr>
      <vt:lpstr>宋体</vt:lpstr>
      <vt:lpstr>Wingdings</vt:lpstr>
      <vt:lpstr>MyriadRegular</vt:lpstr>
      <vt:lpstr>Segoe Print</vt:lpstr>
      <vt:lpstr>文鼎CS中等线</vt:lpstr>
      <vt:lpstr>Calibri</vt:lpstr>
      <vt:lpstr>Calibri</vt:lpstr>
      <vt:lpstr>微软雅黑</vt:lpstr>
      <vt:lpstr>Times New Roman</vt:lpstr>
      <vt:lpstr>华文细黑</vt:lpstr>
      <vt:lpstr>Arial Unicode MS</vt:lpstr>
      <vt:lpstr>Arial</vt:lpstr>
      <vt:lpstr>黑体</vt:lpstr>
      <vt:lpstr>Monotype Sorts</vt:lpstr>
      <vt:lpstr>Wingdings</vt:lpstr>
      <vt:lpstr>PMingLiU</vt:lpstr>
      <vt:lpstr>MingLiU-ExtB</vt:lpstr>
      <vt:lpstr>Arial Unicode MS</vt:lpstr>
      <vt:lpstr>汉仪中黑简</vt:lpstr>
      <vt:lpstr>Office 主题​​</vt:lpstr>
      <vt:lpstr>FLW3Drawing</vt:lpstr>
      <vt:lpstr>PowerPoint 演示文稿</vt:lpstr>
      <vt:lpstr>PowerPoint 演示文稿</vt:lpstr>
      <vt:lpstr>相关的基础概念</vt:lpstr>
      <vt:lpstr>相关的基础概念</vt:lpstr>
      <vt:lpstr>相关的基础概念</vt:lpstr>
      <vt:lpstr>相关的基础概念</vt:lpstr>
      <vt:lpstr>相关的基础概念</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I-Plan</dc:title>
  <dc:creator>bob</dc:creator>
  <cp:lastModifiedBy>清和月七</cp:lastModifiedBy>
  <cp:revision>2447</cp:revision>
  <dcterms:created xsi:type="dcterms:W3CDTF">2015-01-23T07:44:00Z</dcterms:created>
  <dcterms:modified xsi:type="dcterms:W3CDTF">2025-04-24T07:35:58Z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26244797E0654F4EB915B10A00079007_13</vt:lpwstr>
  </property>
  <property fmtid="{D5CDD505-2E9C-101B-9397-08002B2CF9AE}" pid="3" name="KSOProductBuildVer">
    <vt:lpwstr>2052-12.1.0.20784</vt:lpwstr>
  </property>
</Properties>
</file>